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509" r:id="rId4"/>
    <p:sldId id="517" r:id="rId5"/>
    <p:sldId id="511" r:id="rId6"/>
    <p:sldId id="513" r:id="rId7"/>
    <p:sldId id="514" r:id="rId8"/>
    <p:sldId id="515" r:id="rId9"/>
    <p:sldId id="516" r:id="rId10"/>
    <p:sldId id="519" r:id="rId11"/>
    <p:sldId id="520" r:id="rId12"/>
    <p:sldId id="379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D11926-5EE4-0B49-91BB-02E9EB8652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40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B1AAEE-3EED-1A43-8659-22E107B2A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AD848D9-8C78-FF4A-807A-A1FE812B3E88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C98D38-D2D6-CE44-8EA4-AC0BE5CA5D9E}" type="datetime1">
              <a:rPr lang="en-US" smtClean="0"/>
              <a:t>2/13/16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EB2F9-C7EF-2544-9CED-408CA6E22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BD9DE-6E66-A448-91F3-C3FA47059C8C}" type="datetime1">
              <a:rPr lang="en-US" smtClean="0"/>
              <a:t>2/13/16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8880C-6ECC-CF44-8C90-D00FDB459D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32296-359F-3C48-A8DC-8C61DFE63AC7}" type="datetime1">
              <a:rPr lang="en-US" smtClean="0"/>
              <a:t>2/13/16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F3186-C528-194E-B1A2-C6F97F2476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7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AC81E-1592-EA49-A447-DD22AC8B131C}" type="datetime1">
              <a:rPr lang="en-US" smtClean="0"/>
              <a:t>2/13/16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E807C-D584-3243-ABC5-DC8CB92B17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9CF1E-5FED-8B49-947B-0325FAC7F2A1}" type="datetime1">
              <a:rPr lang="en-US" smtClean="0"/>
              <a:t>2/13/16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30650-49DC-8044-A121-230BF18FF2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D7481-CFA7-8743-99C2-DFC3D31ABDD3}" type="datetime1">
              <a:rPr lang="en-US" smtClean="0"/>
              <a:t>2/13/16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FEBB-B524-7D47-8208-ABFAD9102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BEA91-C8E0-C940-B22E-7E51493CBF99}" type="datetime1">
              <a:rPr lang="en-US" smtClean="0"/>
              <a:t>2/13/16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30FF9-C375-7A4C-B62E-F24BF0AEB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AE784-374B-CE45-A28A-05D8320D728A}" type="datetime1">
              <a:rPr lang="en-US" smtClean="0"/>
              <a:t>2/13/16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7045F-173A-544C-BB34-84CCE87CEA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A8CA3-1C63-8F48-A9E3-FF7CDB67A0C2}" type="datetime1">
              <a:rPr lang="en-US" smtClean="0"/>
              <a:t>2/13/16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BA8CE-B244-8D43-AB35-9E1E5AF2E2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6680E-CE0B-6A41-AA8A-C270374048E3}" type="datetime1">
              <a:rPr lang="en-US" smtClean="0"/>
              <a:t>2/13/16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0659B-F9D8-E44E-949F-249BC9ABD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5881C-1C99-AF4C-98AD-94EFBC34DE4C}" type="datetime1">
              <a:rPr lang="en-US" smtClean="0"/>
              <a:t>2/13/16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4E702-CDD5-9647-A715-74828DB4B2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AD139-ED49-2A42-AFC3-F41B1DE12FB7}" type="datetime1">
              <a:rPr lang="en-US" smtClean="0"/>
              <a:t>2/13/16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3FD38-E442-FC48-A470-FDE9C821F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9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B4A09-067C-5349-A886-A99A90A4877E}" type="datetime1">
              <a:rPr lang="en-US" smtClean="0"/>
              <a:t>2/13/16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4423A-3B4D-4F45-9667-F2F9D7C0FA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AD8ADE8-2A9D-8F44-85A3-F61F9FE4CBA4}" type="datetime1">
              <a:rPr lang="en-US" smtClean="0"/>
              <a:t>2/13/16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81D4B6A-DBBE-0943-9891-9DECD315E3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rotate instructions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Rotate instructions: bits that are shifted out one side are shifted back in other side</a:t>
            </a:r>
          </a:p>
          <a:p>
            <a:pPr lvl="1" eaLnBrk="1" hangingPunct="1"/>
            <a:r>
              <a:rPr lang="en-US">
                <a:latin typeface="Arial" charset="0"/>
              </a:rPr>
              <a:t>ROL &lt;src&gt;, &lt;amt&gt; or ROR &lt;src&gt;, &lt;amt&gt;</a:t>
            </a:r>
          </a:p>
          <a:p>
            <a:pPr lvl="1" eaLnBrk="1" hangingPunct="1"/>
            <a:r>
              <a:rPr lang="en-US">
                <a:latin typeface="Arial" charset="0"/>
              </a:rPr>
              <a:t>CF = last bit rotated</a:t>
            </a:r>
          </a:p>
          <a:p>
            <a:pPr eaLnBrk="1" hangingPunct="1"/>
            <a:r>
              <a:rPr lang="en-US">
                <a:latin typeface="Arial" charset="0"/>
              </a:rPr>
              <a:t>Rotate through carry instructions</a:t>
            </a:r>
          </a:p>
          <a:p>
            <a:pPr lvl="1"/>
            <a:r>
              <a:rPr lang="en-US">
                <a:latin typeface="Arial" charset="0"/>
              </a:rPr>
              <a:t>CF acts as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extra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bit that is part of value being rotated</a:t>
            </a:r>
          </a:p>
          <a:p>
            <a:pPr lvl="1"/>
            <a:r>
              <a:rPr lang="en-US">
                <a:latin typeface="Arial" charset="0"/>
              </a:rPr>
              <a:t>RCL &lt;src&gt;, &lt;amt&gt; or RCR &lt;src&gt;, &lt;amt&gt;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1EF919-06EB-0642-A6F4-1E76A43A54C2}" type="datetime1">
              <a:rPr lang="en-US" sz="1200" smtClean="0">
                <a:latin typeface="Garamond" charset="0"/>
              </a:rPr>
              <a:t>2/13/16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A04BC-C187-3B41-99B1-69495CF98103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test/scan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Bit test instructions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Check state of bit and store in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Basic test (</a:t>
            </a:r>
            <a:r>
              <a:rPr lang="en-US" dirty="0" smtClean="0">
                <a:solidFill>
                  <a:srgbClr val="FF0000"/>
                </a:solidFill>
              </a:rPr>
              <a:t>BT</a:t>
            </a:r>
            <a:r>
              <a:rPr lang="en-US" dirty="0" smtClean="0"/>
              <a:t>) leaves bit unchanged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also set (</a:t>
            </a:r>
            <a:r>
              <a:rPr lang="en-US" dirty="0" smtClean="0">
                <a:solidFill>
                  <a:srgbClr val="FF0000"/>
                </a:solidFill>
              </a:rPr>
              <a:t>BTS</a:t>
            </a:r>
            <a:r>
              <a:rPr lang="en-US" dirty="0" smtClean="0"/>
              <a:t>), clear (</a:t>
            </a:r>
            <a:r>
              <a:rPr lang="en-US" dirty="0" smtClean="0">
                <a:solidFill>
                  <a:srgbClr val="FF0000"/>
                </a:solidFill>
              </a:rPr>
              <a:t>BTR</a:t>
            </a:r>
            <a:r>
              <a:rPr lang="en-US" dirty="0" smtClean="0"/>
              <a:t>), or complement bit (</a:t>
            </a:r>
            <a:r>
              <a:rPr lang="en-US" dirty="0" smtClean="0">
                <a:solidFill>
                  <a:srgbClr val="FF0000"/>
                </a:solidFill>
              </a:rPr>
              <a:t>BTC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Bit scan instructions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 first non-zero bit and store index in </a:t>
            </a:r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Set ZF = 1 if source non-zero; ZF = 0 if source ==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BSF</a:t>
            </a:r>
            <a:r>
              <a:rPr lang="en-US" dirty="0" smtClean="0"/>
              <a:t>: scan right to left (LSB to MSB)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BSR</a:t>
            </a:r>
            <a:r>
              <a:rPr lang="en-US" dirty="0" smtClean="0"/>
              <a:t>: scan left to right (MSB to LSB)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65A441-4C7D-7F49-A77E-6C7A16A5901D}" type="datetime1">
              <a:rPr lang="en-US" sz="1200" smtClean="0">
                <a:latin typeface="Garamond" charset="0"/>
              </a:rPr>
              <a:t>2/13/16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49D302-0E51-9943-9E07-2017559DCEBA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</a:t>
            </a:r>
          </a:p>
          <a:p>
            <a:pPr lvl="1"/>
            <a:endParaRPr lang="en-US" b="1" u="sng" dirty="0">
              <a:latin typeface="Arial" charset="0"/>
            </a:endParaRPr>
          </a:p>
          <a:p>
            <a:pPr lvl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551958-8A56-9549-9691-718BB47B97DA}" type="datetime1">
              <a:rPr lang="en-US" sz="1200" smtClean="0">
                <a:latin typeface="Garamond" charset="0"/>
              </a:rPr>
              <a:t>2/13/16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C8D12B-DDDC-2B48-9185-484B8B4D985A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Friday, 2/19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calculator, </a:t>
            </a:r>
            <a:r>
              <a:rPr lang="en-US" dirty="0" smtClean="0">
                <a:latin typeface="Arial" charset="0"/>
              </a:rPr>
              <a:t>one 8.5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x 11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double-sided note sheet</a:t>
            </a:r>
          </a:p>
          <a:p>
            <a:pPr lvl="2"/>
            <a:r>
              <a:rPr lang="en-US" dirty="0">
                <a:latin typeface="Arial" charset="0"/>
              </a:rPr>
              <a:t>x86 instructions covered through </a:t>
            </a:r>
            <a:r>
              <a:rPr lang="en-US" dirty="0" smtClean="0">
                <a:latin typeface="Arial" charset="0"/>
              </a:rPr>
              <a:t>Friday are posted</a:t>
            </a:r>
          </a:p>
          <a:p>
            <a:pPr lvl="1"/>
            <a:r>
              <a:rPr lang="en-US" dirty="0" smtClean="0">
                <a:latin typeface="Arial" charset="0"/>
              </a:rPr>
              <a:t>All HW solutions </a:t>
            </a:r>
            <a:r>
              <a:rPr lang="en-US" dirty="0" smtClean="0">
                <a:latin typeface="Arial" charset="0"/>
              </a:rPr>
              <a:t>on </a:t>
            </a:r>
            <a:r>
              <a:rPr lang="en-US" dirty="0" smtClean="0">
                <a:latin typeface="Arial" charset="0"/>
              </a:rPr>
              <a:t>website as of 2/16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Exam 1 Preview</a:t>
            </a:r>
          </a:p>
          <a:p>
            <a:pPr lvl="1"/>
            <a:r>
              <a:rPr lang="en-US" dirty="0">
                <a:latin typeface="Arial" charset="0"/>
              </a:rPr>
              <a:t>General exam notes</a:t>
            </a:r>
          </a:p>
          <a:p>
            <a:pPr lvl="1"/>
            <a:r>
              <a:rPr lang="en-US" dirty="0">
                <a:latin typeface="Arial" charset="0"/>
              </a:rPr>
              <a:t>Review of material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186AD7-7072-7E41-9CCD-8BFFAD18BE52}" type="datetime1">
              <a:rPr lang="en-US" sz="1200" smtClean="0">
                <a:latin typeface="Garamond" charset="0"/>
              </a:rPr>
              <a:t>2/13/16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5311A1-6363-E34C-9614-FEFD4E4F51DF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Allowed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One 8.5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x 11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double-sided sheet of notes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Calculator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x86 instruction set (so far) provided for you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No other notes or electronic devices (phone, laptop, etc.)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Exam will be 50 minutes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Will start at </a:t>
            </a:r>
            <a:r>
              <a:rPr lang="en-US" sz="2200" dirty="0" smtClean="0">
                <a:latin typeface="Arial" charset="0"/>
              </a:rPr>
              <a:t>9:00 </a:t>
            </a:r>
            <a:r>
              <a:rPr lang="en-US" sz="2200" dirty="0" smtClean="0">
                <a:latin typeface="Arial" charset="0"/>
              </a:rPr>
              <a:t>or 10:00 </a:t>
            </a:r>
            <a:r>
              <a:rPr lang="en-US" sz="2200" dirty="0" smtClean="0">
                <a:latin typeface="Arial" charset="0"/>
              </a:rPr>
              <a:t>AM</a:t>
            </a:r>
            <a:r>
              <a:rPr lang="en-US" sz="2200" dirty="0">
                <a:latin typeface="Arial" charset="0"/>
              </a:rPr>
              <a:t>—</a:t>
            </a:r>
            <a:r>
              <a:rPr lang="en-US" sz="2200" b="1" u="sng" dirty="0">
                <a:latin typeface="Arial" charset="0"/>
              </a:rPr>
              <a:t>please be on time!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smtClean="0">
                <a:latin typeface="Arial" charset="0"/>
              </a:rPr>
              <a:t>Tuesday</a:t>
            </a:r>
            <a:endParaRPr lang="en-US" sz="26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General format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1 multiple choice question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2-3 short answer questions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1 extra credit problem</a:t>
            </a:r>
          </a:p>
          <a:p>
            <a:pPr lvl="1">
              <a:lnSpc>
                <a:spcPct val="80000"/>
              </a:lnSpc>
            </a:pP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000765-8BAC-D946-992D-73BDABCFA079}" type="datetime1">
              <a:rPr lang="en-US" sz="1200" smtClean="0">
                <a:latin typeface="Garamond" charset="0"/>
              </a:rPr>
              <a:t>2/13/16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F46B5F-77F2-5344-AC6A-96F8E3A102AD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Prior to passing out exam, I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A927C8-9A97-5340-B4EF-0D74C0727CAB}" type="datetime1">
              <a:rPr lang="en-US" sz="1200" smtClean="0">
                <a:latin typeface="Garamond" charset="0"/>
              </a:rPr>
              <a:t>2/13/16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650A0A-8825-8740-8A19-18EC295E3C89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ISA, storage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Instruction set architecture (cont.)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2000" dirty="0">
                <a:latin typeface="Arial" charset="0"/>
              </a:rPr>
              <a:t>: the data being operated on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are the bits interpreted? (</a:t>
            </a:r>
            <a:r>
              <a:rPr lang="en-US" sz="1700" dirty="0" err="1">
                <a:latin typeface="Arial" charset="0"/>
              </a:rPr>
              <a:t>int</a:t>
            </a:r>
            <a:r>
              <a:rPr lang="en-US" sz="1700" dirty="0">
                <a:latin typeface="Arial" charset="0"/>
              </a:rPr>
              <a:t>, FP, signed/unsigned)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What size are they? (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1700" dirty="0">
                <a:latin typeface="Arial" charset="0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1700" dirty="0">
                <a:latin typeface="Arial" charset="0"/>
              </a:rPr>
              <a:t>, etc.)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do we reference </a:t>
            </a:r>
            <a:r>
              <a:rPr lang="en-US" sz="1700">
                <a:latin typeface="Arial" charset="0"/>
              </a:rPr>
              <a:t>operands</a:t>
            </a:r>
            <a:r>
              <a:rPr lang="en-US" sz="1700" smtClean="0">
                <a:latin typeface="Arial" charset="0"/>
              </a:rPr>
              <a:t>?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Data storage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Small, fast set of on-chip storage (primarily for speed)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Referenced by name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Larger, slower set of storage (primarily for capacity)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Organized as hierarchy …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… but programmer references single range of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Memory issues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600" dirty="0">
                <a:latin typeface="Arial" charset="0"/>
              </a:rPr>
              <a:t> data: address divisible by number of bytes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Endianness: 80x86 data is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80000"/>
              </a:lnSpc>
            </a:pP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4980FC-289D-714E-BF3D-170E60283EAD}" type="datetime1">
              <a:rPr lang="en-US" sz="1200" smtClean="0">
                <a:latin typeface="Garamond" charset="0"/>
              </a:rPr>
              <a:t>2/13/16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CBD9CD-5821-9D47-B4F3-702A8498554F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data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dirty="0" smtClean="0">
                <a:ea typeface="+mj-ea"/>
                <a:cs typeface="+mj-cs"/>
              </a:rPr>
              <a:t>&amp; data transfer instructions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x86 data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Registers: access as 8-bit (e.g. AL, AH), 16-bit (AX), 32-bit (EAX)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Memory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Data size usually matches register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If not, explicitly specify (BYTE PTR, WORD PTR, DWORD PTR)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MOV: basic data transfer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Can use registers, memory, </a:t>
            </a:r>
            <a:r>
              <a:rPr lang="en-US" dirty="0" err="1" smtClean="0"/>
              <a:t>immediates</a:t>
            </a:r>
            <a:endParaRPr lang="en-US" dirty="0" smtClean="0"/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If segment reg. is destination, source must be register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MOVSX/MOVZX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Sign-extend or zero-extend register/memory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XCHG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Exchange contents of source, </a:t>
            </a:r>
            <a:r>
              <a:rPr lang="en-US" dirty="0" err="1" smtClean="0"/>
              <a:t>dest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5299A-20B6-4744-96C7-61B3B3F335B7}" type="datetime1">
              <a:rPr lang="en-US" sz="1200" smtClean="0">
                <a:latin typeface="Garamond" charset="0"/>
              </a:rPr>
              <a:t>2/13/16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92D680-6EB8-7447-83FB-D76CF0D6262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data transfer, arithmetic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LEA: load effective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Calculate EA/store in register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Reviewed flags: CF, AF, SF, ZF, PF, OF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Addition instructions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AX,BX </a:t>
            </a:r>
            <a:r>
              <a:rPr lang="en-US" sz="2400">
                <a:latin typeface="Arial" charset="0"/>
                <a:sym typeface="Wingdings" charset="0"/>
              </a:rPr>
              <a:t> AX = AX + BX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ADC AX,BX  AX = AX + BX + CF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INC AX  AX = AX + 1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Subtraction instructions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SUB AX,BX </a:t>
            </a:r>
            <a:r>
              <a:rPr lang="en-US" sz="2400">
                <a:latin typeface="Arial" charset="0"/>
                <a:sym typeface="Wingdings" charset="0"/>
              </a:rPr>
              <a:t> AX = AX – BX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SBB AX,BX  AX = AX – BX – CF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DEC AX  AX = AX – 1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NEG AX  AX = -AX = 0 - AX</a:t>
            </a:r>
            <a:endParaRPr lang="en-US" sz="240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E7445A-5253-AF4C-A897-EBEFBA86ED9F}" type="datetime1">
              <a:rPr lang="en-US" sz="1200" smtClean="0">
                <a:latin typeface="Garamond" charset="0"/>
              </a:rPr>
              <a:t>2/13/16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3C3EE4-DF34-704A-8D74-2C994BDA3197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Multiplication &amp; division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Multiplication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MUL (unsigned), IMUL (signed)</a:t>
            </a:r>
          </a:p>
          <a:p>
            <a:pPr lvl="1" eaLnBrk="1" hangingPunct="1"/>
            <a:r>
              <a:rPr lang="en-US">
                <a:latin typeface="Arial" charset="0"/>
              </a:rPr>
              <a:t>Result uses 2x bits of source</a:t>
            </a:r>
          </a:p>
          <a:p>
            <a:pPr lvl="1" eaLnBrk="1" hangingPunct="1"/>
            <a:r>
              <a:rPr lang="en-US">
                <a:latin typeface="Arial" charset="0"/>
              </a:rPr>
              <a:t>Source usually implied (AL/AX/EAX)</a:t>
            </a:r>
          </a:p>
          <a:p>
            <a:pPr eaLnBrk="1" hangingPunct="1"/>
            <a:r>
              <a:rPr lang="en-US">
                <a:latin typeface="Arial" charset="0"/>
              </a:rPr>
              <a:t>Division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DIV (unsigned), IDIV (signed)</a:t>
            </a:r>
          </a:p>
          <a:p>
            <a:pPr lvl="1" eaLnBrk="1" hangingPunct="1"/>
            <a:r>
              <a:rPr lang="en-US">
                <a:latin typeface="Arial" charset="0"/>
              </a:rPr>
              <a:t>Implied source (AX, (DX,AX), (EDX,EAX)) 2x bits of specified source</a:t>
            </a:r>
          </a:p>
          <a:p>
            <a:pPr lvl="1" eaLnBrk="1" hangingPunct="1"/>
            <a:r>
              <a:rPr lang="en-US">
                <a:latin typeface="Arial" charset="0"/>
              </a:rPr>
              <a:t>Quotient/remainder split across result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9BA8EDA-F82C-F84E-ADA0-837B13F9EF7C}" type="datetime1">
              <a:rPr lang="en-US" sz="1200" smtClean="0">
                <a:latin typeface="Garamond" charset="0"/>
              </a:rPr>
              <a:t>2/13/16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2835BF-F2FB-BD4C-8A1D-EFDB969BD652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Logical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Logical instructions (AND/OR/XOR/NOT)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shift instructions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by &lt;</a:t>
            </a:r>
            <a:r>
              <a:rPr lang="en-US" dirty="0" err="1"/>
              <a:t>amt</a:t>
            </a:r>
            <a:r>
              <a:rPr lang="en-US" dirty="0"/>
              <a:t>&gt; bits; add 0s to left or right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SHL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left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SAL exactly the same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right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Arithmetic right shift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right by &lt;</a:t>
            </a:r>
            <a:r>
              <a:rPr lang="en-US" dirty="0" err="1"/>
              <a:t>amt</a:t>
            </a:r>
            <a:r>
              <a:rPr lang="en-US" dirty="0"/>
              <a:t>&gt;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Copy sign bit to fill remaining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SAR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3D2689-C4CD-D743-828E-7B326C49AF1A}" type="datetime1">
              <a:rPr lang="en-US" sz="1200" smtClean="0">
                <a:latin typeface="Garamond" charset="0"/>
              </a:rPr>
              <a:t>2/13/16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101364-1BEF-1544-ABCF-70DB009B8D15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8666</TotalTime>
  <Words>1020</Words>
  <Application>Microsoft Macintosh PowerPoint</Application>
  <PresentationFormat>On-screen Show (4:3)</PresentationFormat>
  <Paragraphs>155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EECE.3170 Microprocessor Systems Design I</vt:lpstr>
      <vt:lpstr>Lecture outline</vt:lpstr>
      <vt:lpstr>Exam 1 notes</vt:lpstr>
      <vt:lpstr>Test policies</vt:lpstr>
      <vt:lpstr>Review: ISA, storage</vt:lpstr>
      <vt:lpstr>Review: data &amp; data transfer instructions</vt:lpstr>
      <vt:lpstr>Review: data transfer, arithmetic</vt:lpstr>
      <vt:lpstr>Review: Multiplication &amp; division</vt:lpstr>
      <vt:lpstr>Review: Logical instructions</vt:lpstr>
      <vt:lpstr>Review: rotate instructions</vt:lpstr>
      <vt:lpstr>Review: bit test/scan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1682</cp:revision>
  <dcterms:created xsi:type="dcterms:W3CDTF">2006-04-03T05:03:01Z</dcterms:created>
  <dcterms:modified xsi:type="dcterms:W3CDTF">2016-02-14T03:25:09Z</dcterms:modified>
</cp:coreProperties>
</file>