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509" r:id="rId4"/>
    <p:sldId id="511" r:id="rId5"/>
    <p:sldId id="512" r:id="rId6"/>
    <p:sldId id="513" r:id="rId7"/>
    <p:sldId id="514" r:id="rId8"/>
    <p:sldId id="515" r:id="rId9"/>
    <p:sldId id="516" r:id="rId10"/>
    <p:sldId id="517" r:id="rId11"/>
    <p:sldId id="518" r:id="rId12"/>
    <p:sldId id="519" r:id="rId13"/>
    <p:sldId id="520" r:id="rId14"/>
    <p:sldId id="521" r:id="rId15"/>
    <p:sldId id="522" r:id="rId16"/>
    <p:sldId id="523" r:id="rId17"/>
    <p:sldId id="524" r:id="rId18"/>
    <p:sldId id="525" r:id="rId19"/>
    <p:sldId id="526" r:id="rId20"/>
    <p:sldId id="527" r:id="rId21"/>
    <p:sldId id="528" r:id="rId22"/>
    <p:sldId id="529" r:id="rId23"/>
    <p:sldId id="530" r:id="rId24"/>
    <p:sldId id="531" r:id="rId25"/>
    <p:sldId id="379" r:id="rId2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84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3.xml"/><Relationship Id="rId4" Type="http://schemas.openxmlformats.org/officeDocument/2006/relationships/slide" Target="slides/slide20.xml"/><Relationship Id="rId5" Type="http://schemas.openxmlformats.org/officeDocument/2006/relationships/slide" Target="slides/slide22.xml"/><Relationship Id="rId1" Type="http://schemas.openxmlformats.org/officeDocument/2006/relationships/slide" Target="slides/slide8.xml"/><Relationship Id="rId2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61DE7ECF-EC47-884F-9790-54C7E0703A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43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6947236D-CC93-5443-8C1A-ADF6A3B78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665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982255-AED4-EB4B-AB9F-990DC5B7DD71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40B406-95AA-BF4F-BC75-0EE07394577F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46A61A-7744-0B4A-B611-EF32E8DE0A00}" type="datetime1">
              <a:rPr lang="en-US" sz="1200"/>
              <a:pPr eaLnBrk="1" hangingPunct="1"/>
              <a:t>2/21/16</a:t>
            </a:fld>
            <a:endParaRPr lang="en-US" sz="1200"/>
          </a:p>
        </p:txBody>
      </p:sp>
      <p:sp>
        <p:nvSpPr>
          <p:cNvPr id="27650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Chapter 6 part 1</a:t>
            </a:r>
          </a:p>
        </p:txBody>
      </p:sp>
      <p:sp>
        <p:nvSpPr>
          <p:cNvPr id="2765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F98272-88B7-5A44-95CE-994C86402AF4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514350"/>
            <a:ext cx="3432175" cy="2573338"/>
          </a:xfrm>
          <a:solidFill>
            <a:srgbClr val="FFFFFF"/>
          </a:solidFill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9138"/>
            <a:ext cx="6705600" cy="30845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228" tIns="44614" rIns="89228" bIns="44614"/>
          <a:lstStyle/>
          <a:p>
            <a:pPr marL="209550" indent="-209550"/>
            <a:r>
              <a:rPr lang="en-US"/>
              <a:t>(D)	(S)	result		CF SF AF</a:t>
            </a:r>
          </a:p>
          <a:p>
            <a:pPr marL="209550" indent="-209550"/>
            <a:r>
              <a:rPr lang="en-US"/>
              <a:t>AX	BX			</a:t>
            </a:r>
          </a:p>
          <a:p>
            <a:pPr marL="209550" indent="-209550"/>
            <a:r>
              <a:rPr lang="en-US"/>
              <a:t>2345&gt;1234			0 0 0</a:t>
            </a:r>
          </a:p>
          <a:p>
            <a:pPr marL="209550" indent="-209550"/>
            <a:r>
              <a:rPr lang="en-US"/>
              <a:t>1234&lt;2345			1 1 1</a:t>
            </a:r>
          </a:p>
          <a:p>
            <a:pPr marL="209550" indent="-209550"/>
            <a:endParaRPr lang="en-US"/>
          </a:p>
          <a:p>
            <a:pPr marL="209550" indent="-209550"/>
            <a:r>
              <a:rPr lang="en-US"/>
              <a:t>1234&gt;ABCD			1 0 1</a:t>
            </a:r>
          </a:p>
          <a:p>
            <a:pPr marL="209550" indent="-209550"/>
            <a:r>
              <a:rPr lang="en-US"/>
              <a:t>ABCD&lt;1234			0 1 0</a:t>
            </a:r>
          </a:p>
          <a:p>
            <a:pPr marL="209550" indent="-209550"/>
            <a:endParaRPr lang="en-US"/>
          </a:p>
          <a:p>
            <a:pPr marL="209550" indent="-209550"/>
            <a:r>
              <a:rPr lang="en-US"/>
              <a:t>ABCD&gt;A000			0 0 0</a:t>
            </a:r>
          </a:p>
          <a:p>
            <a:pPr marL="209550" indent="-209550"/>
            <a:r>
              <a:rPr lang="en-US"/>
              <a:t>A000&lt;ABCD			1 1 1</a:t>
            </a:r>
          </a:p>
          <a:p>
            <a:pPr marL="209550" indent="-209550"/>
            <a:endParaRPr lang="en-US"/>
          </a:p>
          <a:p>
            <a:pPr marL="209550" indent="-209550"/>
            <a:r>
              <a:rPr lang="en-US"/>
              <a:t>7FFF	8000			overflow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95C083-6258-E147-9BB2-2AD0A55EEF32}" type="datetime1">
              <a:rPr lang="en-US" sz="1200"/>
              <a:pPr eaLnBrk="1" hangingPunct="1"/>
              <a:t>2/21/16</a:t>
            </a:fld>
            <a:endParaRPr lang="en-US" sz="1200"/>
          </a:p>
        </p:txBody>
      </p:sp>
      <p:sp>
        <p:nvSpPr>
          <p:cNvPr id="35842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Chapter 6 part 1</a:t>
            </a:r>
          </a:p>
        </p:txBody>
      </p:sp>
      <p:sp>
        <p:nvSpPr>
          <p:cNvPr id="3584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3BFBD9-E7BF-734C-9DCF-6DA35B3DA4F5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514350"/>
            <a:ext cx="3432175" cy="2573338"/>
          </a:xfrm>
          <a:solidFill>
            <a:srgbClr val="FFFFFF"/>
          </a:solidFill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9138"/>
            <a:ext cx="6705600" cy="3084512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228" tIns="44614" rIns="89228" bIns="446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330D48-EC1B-0449-BA59-249C090B2243}" type="datetime1">
              <a:rPr lang="en-US" sz="1200"/>
              <a:pPr eaLnBrk="1" hangingPunct="1"/>
              <a:t>2/21/16</a:t>
            </a:fld>
            <a:endParaRPr lang="en-US" sz="1200"/>
          </a:p>
        </p:txBody>
      </p:sp>
      <p:sp>
        <p:nvSpPr>
          <p:cNvPr id="37890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Chapter 6 part 1</a:t>
            </a:r>
          </a:p>
        </p:txBody>
      </p:sp>
      <p:sp>
        <p:nvSpPr>
          <p:cNvPr id="3789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C22253-F9F0-5349-BBA6-3D538F7B19D7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514350"/>
            <a:ext cx="3432175" cy="2573338"/>
          </a:xfrm>
          <a:solidFill>
            <a:srgbClr val="FFFFFF"/>
          </a:solidFill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9138"/>
            <a:ext cx="6705600" cy="3084512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228" tIns="44614" rIns="89228" bIns="446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5A26E0-5501-5B4D-A037-7AC60B4062C5}" type="datetime1">
              <a:rPr lang="en-US"/>
              <a:pPr/>
              <a:t>2/21/16</a:t>
            </a:fld>
            <a:endParaRPr lang="en-US"/>
          </a:p>
        </p:txBody>
      </p:sp>
      <p:sp>
        <p:nvSpPr>
          <p:cNvPr id="2253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6 part 1</a:t>
            </a:r>
          </a:p>
        </p:txBody>
      </p:sp>
      <p:sp>
        <p:nvSpPr>
          <p:cNvPr id="2253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961B081-BDA0-BB47-A52E-BD16B39AFFDB}" type="slidenum">
              <a:rPr lang="en-US"/>
              <a:pPr/>
              <a:t>13</a:t>
            </a:fld>
            <a:endParaRPr lang="en-US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514350"/>
            <a:ext cx="3432175" cy="2573338"/>
          </a:xfrm>
          <a:solidFill>
            <a:srgbClr val="FFFFFF"/>
          </a:solidFill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9138"/>
            <a:ext cx="6705600" cy="3084512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228" tIns="44614" rIns="89228" bIns="446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93AA319-9178-1447-947E-15A511C181FC}" type="datetime1">
              <a:rPr lang="en-US"/>
              <a:pPr/>
              <a:t>2/21/16</a:t>
            </a:fld>
            <a:endParaRPr lang="en-US"/>
          </a:p>
        </p:txBody>
      </p:sp>
      <p:sp>
        <p:nvSpPr>
          <p:cNvPr id="2355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6 part 1</a:t>
            </a:r>
          </a:p>
        </p:txBody>
      </p:sp>
      <p:sp>
        <p:nvSpPr>
          <p:cNvPr id="2355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A121996-35A7-1344-8116-1C4994D1A8BD}" type="slidenum">
              <a:rPr lang="en-US"/>
              <a:pPr/>
              <a:t>20</a:t>
            </a:fld>
            <a:endParaRPr lang="en-US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514350"/>
            <a:ext cx="3432175" cy="2573338"/>
          </a:xfrm>
          <a:solidFill>
            <a:srgbClr val="FFFFFF"/>
          </a:solidFill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9138"/>
            <a:ext cx="6705600" cy="3084512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228" tIns="44614" rIns="89228" bIns="446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A7F92C0-65CF-724C-A5BE-BAA043C65D50}" type="datetime1">
              <a:rPr lang="en-US"/>
              <a:pPr/>
              <a:t>2/21/16</a:t>
            </a:fld>
            <a:endParaRPr lang="en-US"/>
          </a:p>
        </p:txBody>
      </p:sp>
      <p:sp>
        <p:nvSpPr>
          <p:cNvPr id="2457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6 part 2</a:t>
            </a:r>
          </a:p>
        </p:txBody>
      </p:sp>
      <p:sp>
        <p:nvSpPr>
          <p:cNvPr id="2458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47C7CAA-D089-0340-87A7-2FDD296812AD}" type="slidenum">
              <a:rPr lang="en-US"/>
              <a:pPr/>
              <a:t>22</a:t>
            </a:fld>
            <a:endParaRPr lang="en-U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30588" cy="2571750"/>
          </a:xfrm>
          <a:solidFill>
            <a:srgbClr val="FFFFFF"/>
          </a:solidFill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031A6E-ECC9-D141-9386-378AD59AF119}" type="datetime1">
              <a:rPr lang="en-US" smtClean="0"/>
              <a:t>2/21/16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19779D-0302-B342-9EE5-5E1AB02B2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8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9500A-25CB-1F4E-B328-8EAAD5184A61}" type="datetime1">
              <a:rPr lang="en-US" smtClean="0"/>
              <a:t>2/21/16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F1DB8-E4AF-7E47-921F-9206425F6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9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1FF80-006F-FA48-9896-2B4CB985FEA1}" type="datetime1">
              <a:rPr lang="en-US" smtClean="0"/>
              <a:t>2/21/16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9D89B-A0CB-3D42-8B97-44E6A2D3E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33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22722-909F-F346-8042-9F431397D3FB}" type="datetime1">
              <a:rPr lang="en-US" smtClean="0"/>
              <a:t>2/21/16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65815-AFA4-1F44-BFEB-65205F92EA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23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F06B9-F154-A64B-9E3D-EBF6335892A3}" type="datetime1">
              <a:rPr lang="en-US" smtClean="0"/>
              <a:t>2/21/16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55A7E-F480-A147-89C5-A678F190C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7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C6409-7C81-F640-9841-921A4FED0536}" type="datetime1">
              <a:rPr lang="en-US" smtClean="0"/>
              <a:t>2/21/16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FF48B-3D5B-6042-BB94-4778726C74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1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A60E1-8E26-2F40-8AB6-ADC0FBAC62D4}" type="datetime1">
              <a:rPr lang="en-US" smtClean="0"/>
              <a:t>2/21/16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A07BE-C7BF-5D42-BF06-E6B77ECB70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2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1E54E-A5DC-7E4F-ADC4-536269246062}" type="datetime1">
              <a:rPr lang="en-US" smtClean="0"/>
              <a:t>2/21/16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2E33A-9D2A-5D4B-B2A1-0D319BBD9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024B8-2B3D-644F-85A9-113461B79316}" type="datetime1">
              <a:rPr lang="en-US" smtClean="0"/>
              <a:t>2/21/16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C96F5-9928-4A49-A845-C5EE0AAFF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1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2BCA3-7441-5C4A-ACDE-05AEE7983D7E}" type="datetime1">
              <a:rPr lang="en-US" smtClean="0"/>
              <a:t>2/21/16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AE593-8A97-604D-A54B-A2CCF46CF5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7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733CC-7268-4B46-B5BB-05C0657FDB91}" type="datetime1">
              <a:rPr lang="en-US" smtClean="0"/>
              <a:t>2/21/16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5C91D-8053-6E4C-B21D-F837DECE8A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9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207C4-DB1F-E443-B343-861FD8B13326}" type="datetime1">
              <a:rPr lang="en-US" smtClean="0"/>
              <a:t>2/21/16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878F7-1C63-EE44-BE71-C09003CC12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2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862ED-1A88-694A-8C55-9EC585295121}" type="datetime1">
              <a:rPr lang="en-US" smtClean="0"/>
              <a:t>2/21/16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5A764-72CB-6A42-A4CC-312ED99A8E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9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E0FDC3C4-60BE-EF42-BCC2-65E1B74EAA18}" type="datetime1">
              <a:rPr lang="en-US" smtClean="0"/>
              <a:t>2/21/16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3DE98E13-AAED-BD47-B7C0-76367888F2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70" r:id="rId2"/>
    <p:sldLayoutId id="2147484671" r:id="rId3"/>
    <p:sldLayoutId id="2147484672" r:id="rId4"/>
    <p:sldLayoutId id="2147484673" r:id="rId5"/>
    <p:sldLayoutId id="2147484674" r:id="rId6"/>
    <p:sldLayoutId id="2147484675" r:id="rId7"/>
    <p:sldLayoutId id="2147484676" r:id="rId8"/>
    <p:sldLayoutId id="2147484677" r:id="rId9"/>
    <p:sldLayoutId id="2147484678" r:id="rId10"/>
    <p:sldLayoutId id="2147484679" r:id="rId11"/>
    <p:sldLayoutId id="2147484680" r:id="rId12"/>
    <p:sldLayoutId id="2147484681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12: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Conditional execution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89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Show the results of the following instructions, assuming that </a:t>
            </a:r>
          </a:p>
          <a:p>
            <a:pPr lvl="1">
              <a:lnSpc>
                <a:spcPct val="90000"/>
              </a:lnSpc>
            </a:pP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A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= (100H) = 0001H</a:t>
            </a:r>
          </a:p>
          <a:p>
            <a:pPr lvl="1">
              <a:lnSpc>
                <a:spcPct val="90000"/>
              </a:lnSpc>
            </a:pP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B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= (102H) = 0003H</a:t>
            </a:r>
          </a:p>
          <a:p>
            <a:pPr lvl="1">
              <a:lnSpc>
                <a:spcPct val="90000"/>
              </a:lnSpc>
            </a:pP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C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= (104H) = 1011H</a:t>
            </a:r>
          </a:p>
          <a:p>
            <a:pPr lvl="1">
              <a:lnSpc>
                <a:spcPct val="90000"/>
              </a:lnSpc>
            </a:pP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D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= (106H) = 1011H</a:t>
            </a:r>
          </a:p>
          <a:p>
            <a:pPr lvl="1">
              <a:lnSpc>
                <a:spcPct val="90000"/>
              </a:lnSpc>
            </a:pP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E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= (108H) = ABCDH</a:t>
            </a:r>
          </a:p>
          <a:p>
            <a:pPr lvl="1">
              <a:lnSpc>
                <a:spcPct val="90000"/>
              </a:lnSpc>
            </a:pP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F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= (10AH) = DCBAH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What complex condition does this sequence test? 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MOV	AX, [100H]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CMP	AX, [102H]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SETLE	BL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MOV	AX, [104H]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CMP	AX, [106H]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SETE	BH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AND	BL, BH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MOV	AX, [108H]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CMP	AX, [10AH]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SETNE	BH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OR		BL, BH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891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99D4A6-9E39-DB4A-9FAE-B826AB905488}" type="datetime1">
              <a:rPr lang="en-US" sz="1200" smtClean="0">
                <a:latin typeface="Garamond" charset="0"/>
              </a:rPr>
              <a:t>2/21/16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389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35F391-B6A0-DC4A-B430-A0B1F81B496D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993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Condition being tested: </a:t>
            </a:r>
          </a:p>
          <a:p>
            <a:pPr lvl="1"/>
            <a:r>
              <a:rPr lang="en-US">
                <a:latin typeface="Arial" charset="0"/>
              </a:rPr>
              <a:t>To simplify, treat each word as a variable named “A” through “F”</a:t>
            </a:r>
          </a:p>
          <a:p>
            <a:pPr lvl="1"/>
            <a:r>
              <a:rPr lang="en-US">
                <a:latin typeface="Arial" charset="0"/>
              </a:rPr>
              <a:t>((A &lt;= B) &amp;&amp; (C == D)) || (E != F)</a:t>
            </a:r>
          </a:p>
          <a:p>
            <a:r>
              <a:rPr lang="en-US">
                <a:latin typeface="Arial" charset="0"/>
              </a:rPr>
              <a:t>Source: http://www.arl.wustl.edu/~lockwood/class/cs306/books/artofasm/Chapter_6/CH06-4.html</a:t>
            </a:r>
          </a:p>
        </p:txBody>
      </p:sp>
      <p:sp>
        <p:nvSpPr>
          <p:cNvPr id="3993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154E0D-133B-0B41-9D61-F70A9641A36C}" type="datetime1">
              <a:rPr lang="en-US" sz="1200" smtClean="0">
                <a:latin typeface="Garamond" charset="0"/>
              </a:rPr>
              <a:t>2/21/16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3994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8F6843-5A82-C546-B19E-A42994F16963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Jump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Used to change flow of program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Next instruction specified by operand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Two general types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Unconditional: </a:t>
            </a:r>
            <a:r>
              <a:rPr lang="en-US" dirty="0" smtClean="0">
                <a:solidFill>
                  <a:srgbClr val="0000CC"/>
                </a:solidFill>
              </a:rPr>
              <a:t>JMP &lt;target&gt;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Always goes to address indicated by </a:t>
            </a:r>
            <a:r>
              <a:rPr lang="en-US" dirty="0" smtClean="0">
                <a:solidFill>
                  <a:srgbClr val="0000CC"/>
                </a:solidFill>
              </a:rPr>
              <a:t>&lt;target&gt;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Conditional: </a:t>
            </a:r>
            <a:r>
              <a:rPr lang="en-US" dirty="0" err="1" smtClean="0">
                <a:solidFill>
                  <a:srgbClr val="0000CC"/>
                </a:solidFill>
              </a:rPr>
              <a:t>J</a:t>
            </a:r>
            <a:r>
              <a:rPr lang="en-US" i="1" dirty="0" err="1" smtClean="0">
                <a:solidFill>
                  <a:srgbClr val="0000CC"/>
                </a:solidFill>
              </a:rPr>
              <a:t>cc</a:t>
            </a:r>
            <a:r>
              <a:rPr lang="en-US" dirty="0" smtClean="0">
                <a:solidFill>
                  <a:srgbClr val="0000CC"/>
                </a:solidFill>
              </a:rPr>
              <a:t> &lt;target&gt;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Jump only occurs if condition true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i="1" dirty="0" smtClean="0"/>
              <a:t>cc</a:t>
            </a:r>
            <a:r>
              <a:rPr lang="en-US" dirty="0" smtClean="0"/>
              <a:t> replaced by valid condition code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/>
              <a:t>Most codes discussed in previous lecture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/>
              <a:t>Additional codes: CXZ/ECXZ</a:t>
            </a:r>
          </a:p>
          <a:p>
            <a:pPr marL="1371600" lvl="3" indent="0">
              <a:buFont typeface="Wingdings" pitchFamily="2" charset="2"/>
              <a:buNone/>
              <a:defRPr/>
            </a:pPr>
            <a:r>
              <a:rPr lang="en-US" dirty="0" smtClean="0">
                <a:sym typeface="Wingdings" pitchFamily="2" charset="2"/>
              </a:rPr>
              <a:t> CX/ECX register is zero</a:t>
            </a:r>
            <a:endParaRPr lang="en-US" dirty="0"/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C7702EF-7812-9C46-9E74-98A77C54A8AA}" type="datetime1">
              <a:rPr lang="en-US" sz="1200" smtClean="0">
                <a:latin typeface="Garamond" charset="0"/>
              </a:rPr>
              <a:t>2/21/16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19C618B-3A6C-4248-8ECF-EF07A21A8166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4353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Jump Instructions</a:t>
            </a:r>
          </a:p>
        </p:txBody>
      </p:sp>
      <p:pic>
        <p:nvPicPr>
          <p:cNvPr id="6147" name="Picture 6" descr="~AUT001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3" t="169" b="55701"/>
          <a:stretch>
            <a:fillRect/>
          </a:stretch>
        </p:blipFill>
        <p:spPr>
          <a:xfrm>
            <a:off x="228600" y="1981200"/>
            <a:ext cx="4256088" cy="3475038"/>
          </a:xfrm>
        </p:spPr>
      </p:pic>
      <p:sp>
        <p:nvSpPr>
          <p:cNvPr id="614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B935C7E-1650-E049-A436-545EF5B50D65}" type="datetime1">
              <a:rPr lang="en-US" sz="1200" smtClean="0">
                <a:latin typeface="Garamond" charset="0"/>
              </a:rPr>
              <a:t>2/21/16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61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78FCCFA-D9B8-D64B-832B-EF1A8C14660D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  <p:pic>
        <p:nvPicPr>
          <p:cNvPr id="8199" name="Picture 6" descr="~AUT00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91"/>
          <a:stretch>
            <a:fillRect/>
          </a:stretch>
        </p:blipFill>
        <p:spPr bwMode="auto">
          <a:xfrm>
            <a:off x="4341813" y="1889125"/>
            <a:ext cx="4802187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39089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program structure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Given the instructions below, what are the resulting register values if: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AX = 0010H, BX = 0010H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AX = 1234H, BX = 4321H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type of high-level program structure does this sequence demonstrate?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Instructions</a:t>
            </a:r>
            <a:endParaRPr lang="en-US" dirty="0">
              <a:ea typeface="+mn-ea"/>
              <a:cs typeface="+mn-cs"/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CMP	AX, BX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JE	 	L1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ADD	AX, 1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JMP	L2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L1: SUB	AX, 1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L2: MOV	[100H], AX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E4881FB-E5F3-3743-A0B1-4A0C96F9CFCA}" type="datetime1">
              <a:rPr lang="en-US" sz="1200" smtClean="0">
                <a:latin typeface="Garamond" charset="0"/>
              </a:rPr>
              <a:t>2/21/16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41D611-6811-1F4F-8E1C-0D447AAAB715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2258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First case: AX = BX = 0010H</a:t>
            </a: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CMP	AX, BX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Shows AX == BX</a:t>
            </a:r>
            <a:endParaRPr lang="en-US">
              <a:solidFill>
                <a:srgbClr val="FF0000"/>
              </a:solidFill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JE	 	L1	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Cond. true—jump to L1</a:t>
            </a:r>
            <a:endParaRPr lang="en-US"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ADD	AX, 1		</a:t>
            </a: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JMP	L2</a:t>
            </a: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L1: SUB	AX, 1	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AX = AX – 1 = 000F</a:t>
            </a:r>
            <a:endParaRPr lang="en-US"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L2: MOV	[100H], AX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Store 000F at DS:100H</a:t>
            </a:r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6BE52B3-5594-1B4A-B29E-3E22ACD7B6CB}" type="datetime1">
              <a:rPr lang="en-US" sz="1200" smtClean="0">
                <a:latin typeface="Garamond" charset="0"/>
              </a:rPr>
              <a:t>2/21/16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678869B-32B8-F345-8CB9-EA8142680899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510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Second case: AX = 1234H, BX = 4321H</a:t>
            </a: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CMP	AX, BX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Shows AX &lt; BX</a:t>
            </a:r>
            <a:endParaRPr lang="en-US">
              <a:solidFill>
                <a:srgbClr val="FF0000"/>
              </a:solidFill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JE	 	L1	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Cond. false—no jump</a:t>
            </a:r>
            <a:endParaRPr lang="en-US"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ADD	AX, 1	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AX = AX + 1 = 1235H</a:t>
            </a:r>
            <a:endParaRPr lang="en-US">
              <a:solidFill>
                <a:srgbClr val="FF0000"/>
              </a:solidFill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JMP	L2</a:t>
            </a: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L1: SUB	AX, 1	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AX = AX – 1 = 000F</a:t>
            </a:r>
            <a:endParaRPr lang="en-US"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L2: MOV	[100H], AX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Store 000F at DS:100H</a:t>
            </a:r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4204FA-284B-5949-867B-99D2605304AF}" type="datetime1">
              <a:rPr lang="en-US" sz="1200" smtClean="0">
                <a:latin typeface="Garamond" charset="0"/>
              </a:rPr>
              <a:t>2/21/16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C583AA-8FF9-454F-8818-4432D004207C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0927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High-level program structure: if/else statement</a:t>
            </a:r>
          </a:p>
          <a:p>
            <a:pPr lvl="1"/>
            <a:r>
              <a:rPr lang="en-US">
                <a:latin typeface="Arial" charset="0"/>
              </a:rPr>
              <a:t>If part: compare + jump (if (AX == BX))</a:t>
            </a:r>
          </a:p>
          <a:p>
            <a:pPr lvl="1"/>
            <a:r>
              <a:rPr lang="en-US">
                <a:latin typeface="Arial" charset="0"/>
              </a:rPr>
              <a:t>Else part: what follows if condition false</a:t>
            </a:r>
          </a:p>
          <a:p>
            <a:pPr lvl="1"/>
            <a:r>
              <a:rPr lang="en-US">
                <a:latin typeface="Arial" charset="0"/>
              </a:rPr>
              <a:t>Unconditional jump used to skip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if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> part</a:t>
            </a:r>
          </a:p>
          <a:p>
            <a:pPr lvl="1"/>
            <a:r>
              <a:rPr lang="en-US">
                <a:latin typeface="Arial" charset="0"/>
              </a:rPr>
              <a:t>Both parts have same exit (L2)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6CC23AB-F720-404E-884B-42EDF7917648}" type="datetime1">
              <a:rPr lang="en-US" sz="1200" smtClean="0">
                <a:latin typeface="Garamond" charset="0"/>
              </a:rPr>
              <a:t>2/21/16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37E7D72-B267-7A42-9B98-03999F0D064B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8678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program structure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Given the instructions below, what are the resulting register values </a:t>
            </a:r>
            <a:r>
              <a:rPr lang="en-US" dirty="0" smtClean="0">
                <a:ea typeface="+mn-ea"/>
                <a:cs typeface="+mn-cs"/>
              </a:rPr>
              <a:t>if, initially, AX = 0001H?</a:t>
            </a: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What type of high-level program structure does this sequence demonstrate?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Instructions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MOV	CL, 5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L:  SHL	AX, 1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     DEC	CL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     JNZ	L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F0FACC1-08D0-F042-AAE8-F234CB23EB65}" type="datetime1">
              <a:rPr lang="en-US" sz="1200" smtClean="0">
                <a:latin typeface="Garamond" charset="0"/>
              </a:rPr>
              <a:t>2/21/16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F6EDF0F-135C-BA4A-843B-A6B2C690CEE1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9667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program structure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Given the instructions below, what are the resulting register values </a:t>
            </a:r>
            <a:r>
              <a:rPr lang="en-US" dirty="0" smtClean="0">
                <a:ea typeface="+mn-ea"/>
                <a:cs typeface="+mn-cs"/>
              </a:rPr>
              <a:t>if, initially, AX = 0001H?</a:t>
            </a: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What type of high-level program structure does this sequence demonstrate?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Instructions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	MOV	CX, 5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L:  	JCXZ	END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	ADD	AX, AX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     	DEC	CX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     	JMP	L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END: 	MOV	[10H], AX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88DF50-76C7-EE4F-95BC-1D7AF5773FF3}" type="datetime1">
              <a:rPr lang="en-US" sz="1200" smtClean="0">
                <a:latin typeface="Garamond" charset="0"/>
              </a:rPr>
              <a:t>2/21/16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C360A09-B10D-D14B-A409-525140957179}" type="slidenum">
              <a:rPr lang="en-US" sz="1200">
                <a:latin typeface="Garamond" charset="0"/>
              </a:rPr>
              <a:pPr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2573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Exams to be returned </a:t>
            </a:r>
            <a:r>
              <a:rPr lang="en-US" sz="2400" dirty="0" smtClean="0">
                <a:latin typeface="Arial" charset="0"/>
              </a:rPr>
              <a:t>Wednesday or Friday</a:t>
            </a:r>
            <a:endParaRPr lang="en-US" sz="2400" dirty="0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HW </a:t>
            </a:r>
            <a:r>
              <a:rPr lang="en-US" sz="2400" dirty="0" smtClean="0">
                <a:latin typeface="Arial" charset="0"/>
              </a:rPr>
              <a:t>4 </a:t>
            </a:r>
            <a:r>
              <a:rPr lang="en-US" sz="2400" dirty="0" smtClean="0">
                <a:latin typeface="Arial" charset="0"/>
              </a:rPr>
              <a:t>to be posted; due date TBD</a:t>
            </a: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Today’s </a:t>
            </a:r>
            <a:r>
              <a:rPr lang="en-US" sz="2800" dirty="0">
                <a:latin typeface="Arial" charset="0"/>
              </a:rPr>
              <a:t>lecture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Conditional execution</a:t>
            </a:r>
          </a:p>
        </p:txBody>
      </p:sp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514E15-417C-6640-B782-1DAB2BFB3B6A}" type="datetime1">
              <a:rPr lang="en-US" sz="1200" smtClean="0">
                <a:latin typeface="Garamond" charset="0"/>
              </a:rPr>
              <a:t>2/21/16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 dirty="0"/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E1EDEA-4DA8-6A47-B7C9-20FC5FBA70A2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D75D17-7FBF-5D4A-BFC3-91D4F3755514}" type="slidenum">
              <a:rPr lang="en-US" sz="1200">
                <a:latin typeface="Garamond" charset="0"/>
              </a:rPr>
              <a:pPr/>
              <a:t>20</a:t>
            </a:fld>
            <a:endParaRPr lang="en-US" sz="1200">
              <a:latin typeface="Garamond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6248400" cy="533400"/>
          </a:xfrm>
        </p:spPr>
        <p:txBody>
          <a:bodyPr/>
          <a:lstStyle/>
          <a:p>
            <a:r>
              <a:rPr lang="en-US" sz="3200">
                <a:latin typeface="Garamond" charset="0"/>
              </a:rPr>
              <a:t>Block Move Program</a:t>
            </a:r>
          </a:p>
        </p:txBody>
      </p:sp>
      <p:pic>
        <p:nvPicPr>
          <p:cNvPr id="13317" name="Picture 7" descr="~AUT0022"/>
          <p:cNvPicPr>
            <a:picLocks noGrp="1" noChangeAspect="1" noChangeArrowheads="1"/>
          </p:cNvPicPr>
          <p:nvPr>
            <p:ph type="body"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914400"/>
            <a:ext cx="2805113" cy="5943600"/>
          </a:xfrm>
          <a:noFill/>
        </p:spPr>
      </p:pic>
      <p:pic>
        <p:nvPicPr>
          <p:cNvPr id="13318" name="Picture 8" descr="~AUT0023"/>
          <p:cNvPicPr>
            <a:picLocks noGrp="1" noChangeAspect="1" noChangeArrowheads="1"/>
          </p:cNvPicPr>
          <p:nvPr>
            <p:ph type="body"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24163" y="2171700"/>
            <a:ext cx="4422775" cy="2559050"/>
          </a:xfrm>
          <a:noFill/>
        </p:spPr>
      </p:pic>
      <p:sp>
        <p:nvSpPr>
          <p:cNvPr id="1331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80AE63-38A1-D943-8069-B4EB8BF05027}" type="datetime1">
              <a:rPr lang="en-US" sz="1200" smtClean="0">
                <a:latin typeface="Garamond" charset="0"/>
              </a:rPr>
              <a:t>2/21/16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8892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Loop instructions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Common operations in basic loops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Compare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Conditional jump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Decrement loop counter (CX)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Loop instructions combine all into one op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All decrement CX by 1, then check if CX ==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&lt;target&gt; must be short-label (8-bit immediate)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LOOP &lt;target&gt;</a:t>
            </a:r>
            <a:r>
              <a:rPr lang="en-US" dirty="0" smtClean="0"/>
              <a:t>: Return to &lt;target&gt; if </a:t>
            </a:r>
            <a:r>
              <a:rPr lang="en-US" dirty="0" smtClean="0">
                <a:solidFill>
                  <a:srgbClr val="FF0000"/>
                </a:solidFill>
              </a:rPr>
              <a:t>CX !=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LOOPE/LOOPZ &lt;target&gt;</a:t>
            </a:r>
            <a:r>
              <a:rPr lang="en-US" dirty="0" smtClean="0"/>
              <a:t>: Return to &lt;target&gt; if    </a:t>
            </a:r>
            <a:r>
              <a:rPr lang="en-US" dirty="0" smtClean="0">
                <a:solidFill>
                  <a:srgbClr val="FF0000"/>
                </a:solidFill>
              </a:rPr>
              <a:t>(CX != 0) &amp;&amp; (ZF == 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LOOPNE/LOOPNZ &lt;target&gt;</a:t>
            </a:r>
            <a:r>
              <a:rPr lang="en-US" dirty="0" smtClean="0"/>
              <a:t>: Return to &lt;target&gt; if </a:t>
            </a:r>
            <a:r>
              <a:rPr lang="en-US" dirty="0" smtClean="0">
                <a:solidFill>
                  <a:srgbClr val="FF0000"/>
                </a:solidFill>
              </a:rPr>
              <a:t>(CX != 0) &amp;&amp; (ZF != 1)</a:t>
            </a:r>
          </a:p>
        </p:txBody>
      </p:sp>
      <p:sp>
        <p:nvSpPr>
          <p:cNvPr id="1434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CF35D2-9415-2947-9412-48463C027550}" type="datetime1">
              <a:rPr lang="en-US" sz="1200" smtClean="0">
                <a:latin typeface="Garamond" charset="0"/>
              </a:rPr>
              <a:t>2/21/16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143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D378E8-54A2-0A4B-ABC3-3409E7AE4B4F}" type="slidenum">
              <a:rPr lang="en-US" sz="1200">
                <a:latin typeface="Garamond" charset="0"/>
              </a:rPr>
              <a:pPr/>
              <a:t>21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2967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Loop Program Structure</a:t>
            </a:r>
          </a:p>
        </p:txBody>
      </p:sp>
      <p:pic>
        <p:nvPicPr>
          <p:cNvPr id="15363" name="Picture 2054" descr="~AUT0058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225" y="1752600"/>
            <a:ext cx="5335588" cy="4389438"/>
          </a:xfrm>
        </p:spPr>
      </p:pic>
      <p:sp>
        <p:nvSpPr>
          <p:cNvPr id="15364" name="Rectangle 2051"/>
          <p:cNvSpPr>
            <a:spLocks noGrp="1" noChangeArrowheads="1"/>
          </p:cNvSpPr>
          <p:nvPr>
            <p:ph sz="half" idx="2"/>
          </p:nvPr>
        </p:nvSpPr>
        <p:spPr>
          <a:xfrm>
            <a:off x="5334000" y="1676400"/>
            <a:ext cx="3621088" cy="4456113"/>
          </a:xfrm>
        </p:spPr>
        <p:txBody>
          <a:bodyPr/>
          <a:lstStyle/>
          <a:p>
            <a:r>
              <a:rPr lang="en-US">
                <a:latin typeface="Arial" charset="0"/>
              </a:rPr>
              <a:t>Structure of a loop</a:t>
            </a:r>
          </a:p>
          <a:p>
            <a:pPr lvl="1"/>
            <a:r>
              <a:rPr lang="en-US">
                <a:latin typeface="Arial" charset="0"/>
              </a:rPr>
              <a:t>CX = initial count</a:t>
            </a:r>
          </a:p>
          <a:p>
            <a:pPr lvl="1"/>
            <a:r>
              <a:rPr lang="en-US">
                <a:latin typeface="Arial" charset="0"/>
              </a:rPr>
              <a:t>Loop body: code to be repeated</a:t>
            </a:r>
          </a:p>
          <a:p>
            <a:pPr lvl="1"/>
            <a:r>
              <a:rPr lang="en-US">
                <a:latin typeface="Arial" charset="0"/>
              </a:rPr>
              <a:t>Loop instruction– determines if loop is complete or if the body is to repeat  </a:t>
            </a:r>
          </a:p>
          <a:p>
            <a:r>
              <a:rPr lang="en-US">
                <a:latin typeface="Arial" charset="0"/>
              </a:rPr>
              <a:t>Example: block move</a:t>
            </a:r>
          </a:p>
        </p:txBody>
      </p:sp>
      <p:sp>
        <p:nvSpPr>
          <p:cNvPr id="15365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7AF576-B1E3-B24B-A0A2-FF0F51C8A36D}" type="datetime1">
              <a:rPr lang="en-US" sz="1200" smtClean="0">
                <a:latin typeface="Garamond" charset="0"/>
              </a:rPr>
              <a:t>2/21/16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153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D21AE3-018F-E34B-A6C9-FDB2A96F39AA}" type="slidenum">
              <a:rPr lang="en-US" sz="1200">
                <a:latin typeface="Garamond" charset="0"/>
              </a:rPr>
              <a:pPr/>
              <a:t>22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4930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Loop example 1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Rewrite the post-tested loop seen earlier using a loop instruction: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MOV</a:t>
            </a:r>
            <a:r>
              <a:rPr lang="en-US" dirty="0"/>
              <a:t>	CL, 5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L:  SHL	AX, 1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    DEC	CL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    JNZ	L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Solution: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MOV	CL, 5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L:  SHL	AX, 1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LOOP	L</a:t>
            </a:r>
          </a:p>
        </p:txBody>
      </p:sp>
      <p:sp>
        <p:nvSpPr>
          <p:cNvPr id="1638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56AE70C-02FC-7F4F-8A09-05FEAD60EF49}" type="datetime1">
              <a:rPr lang="en-US" sz="1200" smtClean="0">
                <a:latin typeface="Garamond" charset="0"/>
              </a:rPr>
              <a:t>2/21/16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163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911F433-40DF-CF41-9AAE-BE5C25829D63}" type="slidenum">
              <a:rPr lang="en-US" sz="1200">
                <a:latin typeface="Garamond" charset="0"/>
              </a:rPr>
              <a:pPr/>
              <a:t>23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3307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Loop example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Describe the operation of the following program (Example 6.15-6.16).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is the final value of ESI if the 15 bytes between 0A001 and 0A00F have the following values?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00 01 02 03 04 05 06 07 08 09 0A 0B 0C 0D 0E</a:t>
            </a:r>
            <a:endParaRPr lang="en-US" dirty="0"/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MOV	DL, 05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MOV	EAX, 0000A000h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MOV	ESI, 00000000h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MOV	CX, 000F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AGAIN:INC 	SI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CMP	[EAX + ESI], DL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LOOPNE AGAIN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1741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FA6AF4-A3FC-FC4E-B0E8-5E43D50E1A56}" type="datetime1">
              <a:rPr lang="en-US" sz="1200" smtClean="0">
                <a:latin typeface="Garamond" charset="0"/>
              </a:rPr>
              <a:t>2/21/16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174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33D362-F473-E849-AAB0-EA7F3A1C9BE9}" type="slidenum">
              <a:rPr lang="en-US" sz="1200">
                <a:latin typeface="Garamond" charset="0"/>
              </a:rPr>
              <a:pPr/>
              <a:t>24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2366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 smtClean="0">
                <a:latin typeface="Arial" charset="0"/>
              </a:rPr>
              <a:t>Exams to be returned </a:t>
            </a:r>
            <a:r>
              <a:rPr lang="en-US" dirty="0" smtClean="0">
                <a:latin typeface="Arial" charset="0"/>
              </a:rPr>
              <a:t>Wednesday or Friday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Subroutines </a:t>
            </a:r>
            <a:r>
              <a:rPr lang="en-US" dirty="0" smtClean="0">
                <a:latin typeface="Arial" charset="0"/>
              </a:rPr>
              <a:t>(on whatever day I don’t return exams)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lnSpc>
                <a:spcPct val="90000"/>
              </a:lnSpc>
            </a:pPr>
            <a:r>
              <a:rPr lang="en-US" sz="2800" smtClean="0">
                <a:latin typeface="Arial" charset="0"/>
              </a:rPr>
              <a:t>HW </a:t>
            </a:r>
            <a:r>
              <a:rPr lang="en-US" sz="2800" smtClean="0">
                <a:latin typeface="Arial" charset="0"/>
              </a:rPr>
              <a:t>4 </a:t>
            </a:r>
            <a:r>
              <a:rPr lang="en-US" sz="2800" dirty="0" smtClean="0">
                <a:latin typeface="Arial" charset="0"/>
              </a:rPr>
              <a:t>to be posted; due date TBD</a:t>
            </a:r>
            <a:endParaRPr lang="en-US" sz="2400" dirty="0">
              <a:latin typeface="Arial" charset="0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B8937A-0E93-E04C-990E-086C266713BC}" type="datetime1">
              <a:rPr lang="en-US" sz="1200" smtClean="0">
                <a:latin typeface="Garamond" charset="0"/>
              </a:rPr>
              <a:t>2/21/16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C80DC7-BC85-5F41-BC68-912190A258A7}" type="slidenum">
              <a:rPr lang="en-US" sz="1200">
                <a:latin typeface="Garamond" charset="0"/>
              </a:rPr>
              <a:pPr eaLnBrk="1" hangingPunct="1"/>
              <a:t>25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Compare Instructions  </a:t>
            </a:r>
          </a:p>
        </p:txBody>
      </p:sp>
      <p:sp>
        <p:nvSpPr>
          <p:cNvPr id="26626" name="Rectangle 409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Compare 2 values; store result in ZF/SF</a:t>
            </a:r>
          </a:p>
          <a:p>
            <a:r>
              <a:rPr lang="en-US">
                <a:latin typeface="Arial" charset="0"/>
              </a:rPr>
              <a:t>General format: CMP  D,S</a:t>
            </a:r>
          </a:p>
          <a:p>
            <a:pPr lvl="1"/>
            <a:r>
              <a:rPr lang="en-US">
                <a:latin typeface="Arial" charset="0"/>
              </a:rPr>
              <a:t>Works by performing subtraction (D) – (S)</a:t>
            </a:r>
          </a:p>
          <a:p>
            <a:pPr lvl="2"/>
            <a:r>
              <a:rPr lang="en-US">
                <a:latin typeface="Arial" charset="0"/>
              </a:rPr>
              <a:t>D, S unchanged</a:t>
            </a:r>
          </a:p>
          <a:p>
            <a:pPr lvl="1"/>
            <a:r>
              <a:rPr lang="en-US">
                <a:latin typeface="Arial" charset="0"/>
              </a:rPr>
              <a:t>ZF/SF/OF indicate result (signed values)</a:t>
            </a:r>
          </a:p>
          <a:p>
            <a:pPr lvl="2"/>
            <a:r>
              <a:rPr lang="en-US">
                <a:solidFill>
                  <a:srgbClr val="0000CC"/>
                </a:solidFill>
                <a:latin typeface="Arial" charset="0"/>
                <a:sym typeface="Wingdings" charset="0"/>
              </a:rPr>
              <a:t>ZF = 1</a:t>
            </a:r>
            <a:r>
              <a:rPr lang="en-US">
                <a:latin typeface="Arial" charset="0"/>
                <a:sym typeface="Wingdings" charset="0"/>
              </a:rPr>
              <a:t>			 D == S</a:t>
            </a:r>
          </a:p>
          <a:p>
            <a:pPr lvl="2"/>
            <a:r>
              <a:rPr lang="en-US">
                <a:solidFill>
                  <a:srgbClr val="0000CC"/>
                </a:solidFill>
                <a:latin typeface="Arial" charset="0"/>
                <a:sym typeface="Wingdings" charset="0"/>
              </a:rPr>
              <a:t>ZF = 0, (SF XOR OF) = 1 	</a:t>
            </a:r>
            <a:r>
              <a:rPr lang="en-US">
                <a:latin typeface="Arial" charset="0"/>
                <a:sym typeface="Wingdings" charset="0"/>
              </a:rPr>
              <a:t> D &lt; S</a:t>
            </a:r>
          </a:p>
          <a:p>
            <a:pPr lvl="2"/>
            <a:r>
              <a:rPr lang="en-US">
                <a:solidFill>
                  <a:srgbClr val="0000CC"/>
                </a:solidFill>
                <a:latin typeface="Arial" charset="0"/>
                <a:sym typeface="Wingdings" charset="0"/>
              </a:rPr>
              <a:t>ZF = 0, (SF XOR OF) = 0 </a:t>
            </a:r>
            <a:r>
              <a:rPr lang="en-US">
                <a:latin typeface="Arial" charset="0"/>
                <a:sym typeface="Wingdings" charset="0"/>
              </a:rPr>
              <a:t>	 D &gt; S</a:t>
            </a:r>
          </a:p>
        </p:txBody>
      </p:sp>
      <p:sp>
        <p:nvSpPr>
          <p:cNvPr id="26627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1636B2-3799-6649-910B-1813EFA4DEA2}" type="datetime1">
              <a:rPr lang="en-US" sz="1200" smtClean="0">
                <a:latin typeface="Garamond" charset="0"/>
              </a:rPr>
              <a:t>2/21/16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2662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FD6797-26AA-9C45-985B-7EBAAEE537D2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Condition codes</a:t>
            </a:r>
          </a:p>
        </p:txBody>
      </p:sp>
      <p:sp>
        <p:nvSpPr>
          <p:cNvPr id="30722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Conditional execution: result depends on value of flag bit(s)</a:t>
            </a:r>
          </a:p>
          <a:p>
            <a:r>
              <a:rPr lang="en-US">
                <a:latin typeface="Arial" charset="0"/>
              </a:rPr>
              <a:t>Intel instructions specify 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condition codes</a:t>
            </a:r>
          </a:p>
          <a:p>
            <a:pPr lvl="1"/>
            <a:r>
              <a:rPr lang="en-US">
                <a:latin typeface="Arial" charset="0"/>
              </a:rPr>
              <a:t>Condition code implies certain flag values</a:t>
            </a:r>
          </a:p>
          <a:p>
            <a:pPr lvl="1"/>
            <a:r>
              <a:rPr lang="en-US">
                <a:latin typeface="Arial" charset="0"/>
              </a:rPr>
              <a:t>Opcodes written with </a:t>
            </a:r>
            <a:r>
              <a:rPr lang="en-US" i="1">
                <a:latin typeface="Arial" charset="0"/>
              </a:rPr>
              <a:t>cc</a:t>
            </a:r>
            <a:r>
              <a:rPr lang="en-US">
                <a:latin typeface="Arial" charset="0"/>
              </a:rPr>
              <a:t> as part of name</a:t>
            </a:r>
          </a:p>
          <a:p>
            <a:pPr lvl="1"/>
            <a:r>
              <a:rPr lang="en-US" i="1">
                <a:latin typeface="Arial" charset="0"/>
              </a:rPr>
              <a:t>cc</a:t>
            </a:r>
            <a:r>
              <a:rPr lang="en-US">
                <a:latin typeface="Arial" charset="0"/>
              </a:rPr>
              <a:t> can be replaced by any valid code</a:t>
            </a:r>
          </a:p>
          <a:p>
            <a:pPr lvl="1"/>
            <a:r>
              <a:rPr lang="en-US">
                <a:latin typeface="Arial" charset="0"/>
              </a:rPr>
              <a:t>Examples: CMOV</a:t>
            </a:r>
            <a:r>
              <a:rPr lang="en-US" i="1">
                <a:latin typeface="Arial" charset="0"/>
              </a:rPr>
              <a:t>cc</a:t>
            </a:r>
            <a:r>
              <a:rPr lang="en-US">
                <a:latin typeface="Arial" charset="0"/>
              </a:rPr>
              <a:t>, SET</a:t>
            </a:r>
            <a:r>
              <a:rPr lang="en-US" i="1">
                <a:latin typeface="Arial" charset="0"/>
              </a:rPr>
              <a:t>cc</a:t>
            </a:r>
            <a:r>
              <a:rPr lang="en-US">
                <a:latin typeface="Arial" charset="0"/>
              </a:rPr>
              <a:t>, J</a:t>
            </a:r>
            <a:r>
              <a:rPr lang="en-US" i="1">
                <a:latin typeface="Arial" charset="0"/>
              </a:rPr>
              <a:t>cc</a:t>
            </a:r>
          </a:p>
          <a:p>
            <a:pPr lvl="2"/>
            <a:r>
              <a:rPr lang="en-US">
                <a:latin typeface="Arial" charset="0"/>
              </a:rPr>
              <a:t>Specific examples: CMOVE, SETL, SETZ, JNE, JG</a:t>
            </a:r>
          </a:p>
        </p:txBody>
      </p:sp>
      <p:sp>
        <p:nvSpPr>
          <p:cNvPr id="30723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820F0E-3435-5B4E-9638-D1C7464D1204}" type="datetime1">
              <a:rPr lang="en-US" sz="1200" smtClean="0">
                <a:latin typeface="Garamond" charset="0"/>
              </a:rPr>
              <a:t>2/21/16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3072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8D4A88-2B1F-D94E-94DE-D04EBF174DDD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Condition codes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Testing overflow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O</a:t>
            </a:r>
            <a:r>
              <a:rPr lang="en-US" dirty="0" smtClean="0"/>
              <a:t> (OF = 1), </a:t>
            </a:r>
            <a:r>
              <a:rPr lang="en-US" dirty="0" smtClean="0">
                <a:solidFill>
                  <a:srgbClr val="0000CC"/>
                </a:solidFill>
              </a:rPr>
              <a:t>NO</a:t>
            </a:r>
            <a:r>
              <a:rPr lang="en-US" dirty="0" smtClean="0"/>
              <a:t> (OF =0)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Testing carry flag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C </a:t>
            </a:r>
            <a:r>
              <a:rPr lang="en-US" dirty="0" smtClean="0"/>
              <a:t>(CF = 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NC </a:t>
            </a:r>
            <a:r>
              <a:rPr lang="en-US" dirty="0" smtClean="0"/>
              <a:t>(CF = 0)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Testing sign flag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(SF = 1), </a:t>
            </a:r>
            <a:r>
              <a:rPr lang="en-US" dirty="0" smtClean="0">
                <a:solidFill>
                  <a:srgbClr val="0000CC"/>
                </a:solidFill>
              </a:rPr>
              <a:t>NS</a:t>
            </a:r>
            <a:r>
              <a:rPr lang="en-US" dirty="0" smtClean="0"/>
              <a:t> (SF = 0)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Testing parity flag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P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00CC"/>
                </a:solidFill>
              </a:rPr>
              <a:t>PE</a:t>
            </a:r>
            <a:r>
              <a:rPr lang="en-US" dirty="0" smtClean="0"/>
              <a:t> (PF = 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NP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0000CC"/>
                </a:solidFill>
              </a:rPr>
              <a:t>PO</a:t>
            </a:r>
            <a:r>
              <a:rPr lang="en-US" dirty="0" smtClean="0"/>
              <a:t> (PF = 0)</a:t>
            </a:r>
            <a:endParaRPr lang="en-US" dirty="0"/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314061F-CB4B-A048-9B7B-0E40535BBA0F}" type="datetime1">
              <a:rPr lang="en-US" sz="1200" smtClean="0">
                <a:latin typeface="Garamond" charset="0"/>
              </a:rPr>
              <a:t>2/21/16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F64825-C110-694E-AAF5-05CED97103C2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Condition codes (cont.)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Testing equality/zero result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Z</a:t>
            </a:r>
            <a:r>
              <a:rPr lang="en-US" sz="2200">
                <a:latin typeface="Arial" charset="0"/>
              </a:rPr>
              <a:t> (ZF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NZ</a:t>
            </a:r>
            <a:r>
              <a:rPr lang="en-US" sz="2200">
                <a:latin typeface="Arial" charset="0"/>
              </a:rPr>
              <a:t> (ZF = 0)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Signed comparison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L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NGE</a:t>
            </a:r>
            <a:r>
              <a:rPr lang="en-US" sz="2200">
                <a:latin typeface="Arial" charset="0"/>
              </a:rPr>
              <a:t> (SF XOR OF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NL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GE</a:t>
            </a:r>
            <a:r>
              <a:rPr lang="en-US" sz="2200">
                <a:latin typeface="Arial" charset="0"/>
              </a:rPr>
              <a:t> (SF XOR OF = 0)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LE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NG</a:t>
            </a:r>
            <a:r>
              <a:rPr lang="en-US" sz="2200">
                <a:latin typeface="Arial" charset="0"/>
              </a:rPr>
              <a:t> ((SF XOR OF) OR ZF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NLE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G</a:t>
            </a:r>
            <a:r>
              <a:rPr lang="en-US" sz="2200">
                <a:latin typeface="Arial" charset="0"/>
              </a:rPr>
              <a:t> ((SF XOR OF) OR ZF = 0)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Unsigned comparison</a:t>
            </a:r>
          </a:p>
          <a:p>
            <a:pPr lvl="1">
              <a:lnSpc>
                <a:spcPct val="80000"/>
              </a:lnSpc>
            </a:pP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Below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</a:t>
            </a:r>
            <a:r>
              <a:rPr lang="en-US" altLang="ja-JP" sz="2200">
                <a:latin typeface="Arial" charset="0"/>
                <a:sym typeface="Wingdings" charset="0"/>
              </a:rPr>
              <a:t> less than,</a:t>
            </a:r>
            <a:r>
              <a:rPr lang="en-US" altLang="ja-JP" sz="2200">
                <a:latin typeface="Arial" charset="0"/>
              </a:rPr>
              <a:t> </a:t>
            </a: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above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</a:t>
            </a:r>
            <a:r>
              <a:rPr lang="en-US" altLang="ja-JP" sz="2200">
                <a:latin typeface="Arial" charset="0"/>
                <a:sym typeface="Wingdings" charset="0"/>
              </a:rPr>
              <a:t> greater than</a:t>
            </a:r>
            <a:endParaRPr lang="en-US" altLang="ja-JP" sz="220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B</a:t>
            </a:r>
            <a:r>
              <a:rPr lang="en-US" sz="2200">
                <a:latin typeface="Arial" charset="0"/>
              </a:rPr>
              <a:t>,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NAE </a:t>
            </a:r>
            <a:r>
              <a:rPr lang="en-US" sz="2200">
                <a:latin typeface="Arial" charset="0"/>
              </a:rPr>
              <a:t>(CF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NB</a:t>
            </a:r>
            <a:r>
              <a:rPr lang="en-US" sz="2200">
                <a:latin typeface="Arial" charset="0"/>
              </a:rPr>
              <a:t>,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AE </a:t>
            </a:r>
            <a:r>
              <a:rPr lang="en-US" sz="2200">
                <a:latin typeface="Arial" charset="0"/>
              </a:rPr>
              <a:t>(CF = 0)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BE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NA</a:t>
            </a:r>
            <a:r>
              <a:rPr lang="en-US" sz="2200">
                <a:latin typeface="Arial" charset="0"/>
              </a:rPr>
              <a:t> (CF OR ZF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NBE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A</a:t>
            </a:r>
            <a:r>
              <a:rPr lang="en-US" sz="2200">
                <a:latin typeface="Arial" charset="0"/>
              </a:rPr>
              <a:t> (CF OR ZF = 0)</a:t>
            </a: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</a:endParaRP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646865-4EDC-1744-905F-501ECCDF7CDA}" type="datetime1">
              <a:rPr lang="en-US" sz="1200" smtClean="0">
                <a:latin typeface="Garamond" charset="0"/>
              </a:rPr>
              <a:t>2/21/16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CF7E04-DFD9-AE46-BCEC-AB9346B8F386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Conditional move (CMOV)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Only in Pentium Pro &amp; later</a:t>
            </a:r>
          </a:p>
          <a:p>
            <a:r>
              <a:rPr lang="en-US">
                <a:latin typeface="Arial" charset="0"/>
              </a:rPr>
              <a:t>Perform move only if condition is true</a:t>
            </a:r>
          </a:p>
          <a:p>
            <a:r>
              <a:rPr lang="en-US">
                <a:latin typeface="Arial" charset="0"/>
              </a:rPr>
              <a:t>Examples:</a:t>
            </a:r>
          </a:p>
          <a:p>
            <a:pPr lvl="1"/>
            <a:r>
              <a:rPr lang="en-US">
                <a:latin typeface="Arial" charset="0"/>
              </a:rPr>
              <a:t>CMOVZ	AX, [SI]	</a:t>
            </a:r>
            <a:r>
              <a:rPr lang="en-US">
                <a:latin typeface="Arial" charset="0"/>
                <a:sym typeface="Wingdings" charset="0"/>
              </a:rPr>
              <a:t> move if ZF == 1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CMOVG	EBX, EAX	 move if greater than</a:t>
            </a:r>
            <a:endParaRPr lang="en-US">
              <a:latin typeface="Arial" charset="0"/>
            </a:endParaRP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3B83F2-C4C9-9C4C-9342-80C04542973C}" type="datetime1">
              <a:rPr lang="en-US" sz="1200" smtClean="0">
                <a:latin typeface="Garamond" charset="0"/>
              </a:rPr>
              <a:t>2/21/16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12</a:t>
            </a:r>
            <a:endParaRPr lang="en-US" altLang="en-US"/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A0DFB3-9B34-E14E-9A88-E7CA9061333A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Byte Set on Condition Instruction  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Byte set on condition instruction</a:t>
            </a:r>
          </a:p>
          <a:p>
            <a:pPr lvl="1"/>
            <a:r>
              <a:rPr lang="en-US">
                <a:latin typeface="Arial" charset="0"/>
              </a:rPr>
              <a:t>Used to set byte based on condition code</a:t>
            </a:r>
          </a:p>
          <a:p>
            <a:pPr lvl="1"/>
            <a:r>
              <a:rPr lang="en-US">
                <a:latin typeface="Arial" charset="0"/>
              </a:rPr>
              <a:t>Can be used for boolean results—complex conditions</a:t>
            </a:r>
          </a:p>
          <a:p>
            <a:pPr lvl="1"/>
            <a:r>
              <a:rPr lang="en-US">
                <a:latin typeface="Arial" charset="0"/>
              </a:rPr>
              <a:t>General format:</a:t>
            </a:r>
          </a:p>
          <a:p>
            <a:pPr lvl="2"/>
            <a:r>
              <a:rPr lang="en-US">
                <a:latin typeface="Arial" charset="0"/>
              </a:rPr>
              <a:t>SETcc  D</a:t>
            </a:r>
          </a:p>
          <a:p>
            <a:pPr lvl="2"/>
            <a:r>
              <a:rPr lang="en-US">
                <a:latin typeface="Arial" charset="0"/>
              </a:rPr>
              <a:t>cc = one of the supported conditional relationships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Result</a:t>
            </a:r>
          </a:p>
          <a:p>
            <a:pPr lvl="2"/>
            <a:r>
              <a:rPr lang="en-US">
                <a:latin typeface="Arial" charset="0"/>
                <a:sym typeface="Wingdings" charset="0"/>
              </a:rPr>
              <a:t>D = 01h if condition true</a:t>
            </a:r>
          </a:p>
          <a:p>
            <a:pPr lvl="2"/>
            <a:r>
              <a:rPr lang="en-US">
                <a:latin typeface="Arial" charset="0"/>
                <a:sym typeface="Wingdings" charset="0"/>
              </a:rPr>
              <a:t>D = 00h if condition false		</a:t>
            </a:r>
          </a:p>
        </p:txBody>
      </p:sp>
      <p:sp>
        <p:nvSpPr>
          <p:cNvPr id="3481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CB0983-5425-7D42-9A54-8ADB2C2FCB80}" type="datetime1">
              <a:rPr lang="en-US" sz="1200" smtClean="0">
                <a:latin typeface="Garamond" charset="0"/>
              </a:rPr>
              <a:t>2/21/16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348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DF08C9-FB5A-004D-A571-D8D5CBEFAC67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Garamond" charset="0"/>
              </a:rPr>
              <a:t>Byte Set on Condition Instruction  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SzPct val="150000"/>
              <a:buFontTx/>
              <a:buChar char="•"/>
            </a:pPr>
            <a:r>
              <a:rPr lang="en-US" sz="2000">
                <a:latin typeface="Arial" charset="0"/>
              </a:rPr>
              <a:t>Operation: Flags tested for conditions defined by “cc” and the destination in a register or memory updated as follows</a:t>
            </a:r>
          </a:p>
          <a:p>
            <a:pPr>
              <a:lnSpc>
                <a:spcPct val="90000"/>
              </a:lnSpc>
              <a:buSzPct val="150000"/>
              <a:buFontTx/>
              <a:buNone/>
            </a:pPr>
            <a:r>
              <a:rPr lang="en-US" sz="2000">
                <a:latin typeface="Arial" charset="0"/>
              </a:rPr>
              <a:t>		If cc test True:</a:t>
            </a:r>
          </a:p>
          <a:p>
            <a:pPr lvl="1">
              <a:lnSpc>
                <a:spcPct val="90000"/>
              </a:lnSpc>
              <a:buSzPct val="150000"/>
              <a:buFontTx/>
              <a:buNone/>
            </a:pPr>
            <a:r>
              <a:rPr lang="en-US" sz="2000">
                <a:latin typeface="Arial" charset="0"/>
              </a:rPr>
              <a:t>	00000001</a:t>
            </a:r>
            <a:r>
              <a:rPr lang="en-US" sz="2000" baseline="-25000"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 = 01H </a:t>
            </a:r>
            <a:r>
              <a:rPr lang="en-US" sz="2000">
                <a:latin typeface="Arial" charset="0"/>
                <a:sym typeface="Wingdings" charset="0"/>
              </a:rPr>
              <a:t> D </a:t>
            </a:r>
            <a:r>
              <a:rPr lang="en-US" sz="2000">
                <a:latin typeface="Arial" charset="0"/>
              </a:rPr>
              <a:t> </a:t>
            </a:r>
          </a:p>
          <a:p>
            <a:pPr lvl="1">
              <a:lnSpc>
                <a:spcPct val="90000"/>
              </a:lnSpc>
              <a:buSzPct val="150000"/>
              <a:buFontTx/>
              <a:buNone/>
            </a:pPr>
            <a:r>
              <a:rPr lang="en-US" sz="2000">
                <a:latin typeface="Arial" charset="0"/>
              </a:rPr>
              <a:t>If cc test False:</a:t>
            </a:r>
          </a:p>
          <a:p>
            <a:pPr lvl="1">
              <a:lnSpc>
                <a:spcPct val="90000"/>
              </a:lnSpc>
              <a:buSzPct val="150000"/>
              <a:buFontTx/>
              <a:buNone/>
            </a:pPr>
            <a:r>
              <a:rPr lang="en-US" sz="2000">
                <a:latin typeface="Arial" charset="0"/>
              </a:rPr>
              <a:t>	00000000</a:t>
            </a:r>
            <a:r>
              <a:rPr lang="en-US" sz="2000" baseline="-25000"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 = 00H </a:t>
            </a:r>
            <a:r>
              <a:rPr lang="en-US" sz="2000">
                <a:latin typeface="Arial" charset="0"/>
                <a:sym typeface="Wingdings" charset="0"/>
              </a:rPr>
              <a:t> D </a:t>
            </a:r>
            <a:r>
              <a:rPr lang="en-US" sz="2000">
                <a:latin typeface="Arial" charset="0"/>
              </a:rPr>
              <a:t> </a:t>
            </a:r>
          </a:p>
          <a:p>
            <a:pPr>
              <a:lnSpc>
                <a:spcPct val="90000"/>
              </a:lnSpc>
              <a:buSzPct val="150000"/>
              <a:buFontTx/>
              <a:buChar char="•"/>
            </a:pPr>
            <a:r>
              <a:rPr lang="en-US" sz="2000">
                <a:latin typeface="Arial" charset="0"/>
              </a:rPr>
              <a:t>Examples of conditional tests:</a:t>
            </a:r>
          </a:p>
          <a:p>
            <a:pPr>
              <a:lnSpc>
                <a:spcPct val="90000"/>
              </a:lnSpc>
              <a:buSzPct val="150000"/>
              <a:buFontTx/>
              <a:buNone/>
            </a:pPr>
            <a:r>
              <a:rPr lang="en-US" sz="2000">
                <a:latin typeface="Arial" charset="0"/>
              </a:rPr>
              <a:t>      SETE = set byte if equal  </a:t>
            </a:r>
            <a:r>
              <a:rPr lang="en-US" sz="2000">
                <a:latin typeface="Arial" charset="0"/>
                <a:sym typeface="Wingdings" charset="0"/>
              </a:rPr>
              <a:t> ZF = 1</a:t>
            </a:r>
          </a:p>
          <a:p>
            <a:pPr>
              <a:lnSpc>
                <a:spcPct val="90000"/>
              </a:lnSpc>
              <a:buSzPct val="150000"/>
              <a:buFontTx/>
              <a:buNone/>
            </a:pPr>
            <a:r>
              <a:rPr lang="en-US" sz="2000">
                <a:latin typeface="Arial" charset="0"/>
                <a:sym typeface="Wingdings" charset="0"/>
              </a:rPr>
              <a:t>      SETC = set byte if carry    CF =1</a:t>
            </a:r>
          </a:p>
          <a:p>
            <a:pPr>
              <a:lnSpc>
                <a:spcPct val="90000"/>
              </a:lnSpc>
              <a:buSzPct val="150000"/>
              <a:buFontTx/>
              <a:buNone/>
            </a:pPr>
            <a:r>
              <a:rPr lang="en-US" sz="2000">
                <a:latin typeface="Arial" charset="0"/>
                <a:sym typeface="Wingdings" charset="0"/>
              </a:rPr>
              <a:t>      SETBE = set byte if below or equal  CF = 1 +(or) ZF = 1 </a:t>
            </a:r>
            <a:r>
              <a:rPr lang="en-US" sz="2000">
                <a:latin typeface="Arial" charset="0"/>
              </a:rPr>
              <a:t> </a:t>
            </a:r>
          </a:p>
          <a:p>
            <a:pPr>
              <a:lnSpc>
                <a:spcPct val="90000"/>
              </a:lnSpc>
              <a:buSzPct val="150000"/>
              <a:buFontTx/>
              <a:buChar char="•"/>
            </a:pPr>
            <a:r>
              <a:rPr lang="en-US" sz="2000">
                <a:latin typeface="Arial" charset="0"/>
              </a:rPr>
              <a:t>Example: </a:t>
            </a:r>
            <a:r>
              <a:rPr lang="en-US" sz="2000">
                <a:latin typeface="Arial" charset="0"/>
                <a:sym typeface="Wingdings" charset="0"/>
              </a:rPr>
              <a:t>	SETA AL = set byte if above</a:t>
            </a:r>
          </a:p>
          <a:p>
            <a:pPr lvl="1">
              <a:lnSpc>
                <a:spcPct val="90000"/>
              </a:lnSpc>
              <a:buSzPct val="150000"/>
              <a:buFontTx/>
              <a:buNone/>
            </a:pPr>
            <a:r>
              <a:rPr lang="en-US" sz="2000">
                <a:latin typeface="Arial" charset="0"/>
                <a:sym typeface="Wingdings" charset="0"/>
              </a:rPr>
              <a:t>		if CF = 0  </a:t>
            </a:r>
            <a:r>
              <a:rPr lang="en-US" sz="2000">
                <a:latin typeface="Arial" charset="0"/>
                <a:sym typeface="Symbol" charset="0"/>
              </a:rPr>
              <a:t></a:t>
            </a:r>
            <a:r>
              <a:rPr lang="en-US" sz="2000">
                <a:latin typeface="Arial" charset="0"/>
                <a:sym typeface="Wingdings" charset="0"/>
              </a:rPr>
              <a:t> (and) ZF = 0 </a:t>
            </a:r>
          </a:p>
          <a:p>
            <a:pPr lvl="1">
              <a:lnSpc>
                <a:spcPct val="90000"/>
              </a:lnSpc>
              <a:buSzPct val="150000"/>
              <a:buFontTx/>
              <a:buNone/>
            </a:pPr>
            <a:r>
              <a:rPr lang="en-US" sz="2000">
                <a:latin typeface="Arial" charset="0"/>
                <a:sym typeface="Wingdings" charset="0"/>
              </a:rPr>
              <a:t>		(AL) = 01H</a:t>
            </a:r>
          </a:p>
          <a:p>
            <a:pPr lvl="1">
              <a:lnSpc>
                <a:spcPct val="90000"/>
              </a:lnSpc>
              <a:buSzPct val="150000"/>
              <a:buFontTx/>
              <a:buNone/>
            </a:pPr>
            <a:r>
              <a:rPr lang="en-US" sz="2000">
                <a:latin typeface="Arial" charset="0"/>
                <a:sym typeface="Wingdings" charset="0"/>
              </a:rPr>
              <a:t>		Otherwise,</a:t>
            </a:r>
          </a:p>
          <a:p>
            <a:pPr lvl="1">
              <a:lnSpc>
                <a:spcPct val="90000"/>
              </a:lnSpc>
              <a:buSzPct val="150000"/>
              <a:buFontTx/>
              <a:buNone/>
            </a:pPr>
            <a:r>
              <a:rPr lang="en-US" sz="2000">
                <a:latin typeface="Arial" charset="0"/>
                <a:sym typeface="Wingdings" charset="0"/>
              </a:rPr>
              <a:t>		(AL) =00H		  </a:t>
            </a:r>
          </a:p>
          <a:p>
            <a:pPr lvl="2">
              <a:lnSpc>
                <a:spcPct val="90000"/>
              </a:lnSpc>
              <a:buSzPct val="150000"/>
              <a:buFontTx/>
              <a:buNone/>
            </a:pPr>
            <a:r>
              <a:rPr lang="en-US" sz="1800">
                <a:latin typeface="Arial" charset="0"/>
                <a:sym typeface="Wingdings" charset="0"/>
              </a:rPr>
              <a:t>		</a:t>
            </a:r>
          </a:p>
        </p:txBody>
      </p:sp>
      <p:sp>
        <p:nvSpPr>
          <p:cNvPr id="36867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6855F3-BBBC-5241-B4F5-CC7E40E02018}" type="datetime1">
              <a:rPr lang="en-US" sz="1200" smtClean="0">
                <a:latin typeface="Garamond" charset="0"/>
              </a:rPr>
              <a:t>2/21/16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12</a:t>
            </a:r>
            <a:endParaRPr lang="en-US"/>
          </a:p>
        </p:txBody>
      </p:sp>
      <p:sp>
        <p:nvSpPr>
          <p:cNvPr id="3686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11886E-76C7-C448-AFB5-D21484347797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8334</TotalTime>
  <Words>1348</Words>
  <Application>Microsoft Macintosh PowerPoint</Application>
  <PresentationFormat>On-screen Show (4:3)</PresentationFormat>
  <Paragraphs>328</Paragraphs>
  <Slides>25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Edge</vt:lpstr>
      <vt:lpstr>EECE.3170 Microprocessor Systems Design I</vt:lpstr>
      <vt:lpstr>Lecture outline</vt:lpstr>
      <vt:lpstr>Compare Instructions  </vt:lpstr>
      <vt:lpstr>Condition codes</vt:lpstr>
      <vt:lpstr>Condition codes (cont.)</vt:lpstr>
      <vt:lpstr>Condition codes (cont.)</vt:lpstr>
      <vt:lpstr>Conditional move (CMOV)</vt:lpstr>
      <vt:lpstr>Byte Set on Condition Instruction  </vt:lpstr>
      <vt:lpstr>Byte Set on Condition Instruction  </vt:lpstr>
      <vt:lpstr>Example</vt:lpstr>
      <vt:lpstr>Example solution</vt:lpstr>
      <vt:lpstr>Jump instructions</vt:lpstr>
      <vt:lpstr>Jump Instructions</vt:lpstr>
      <vt:lpstr>Example: program structure 1</vt:lpstr>
      <vt:lpstr>Example solution</vt:lpstr>
      <vt:lpstr>Example solution (cont.)</vt:lpstr>
      <vt:lpstr>Example solution (cont.)</vt:lpstr>
      <vt:lpstr>Example: program structure 2</vt:lpstr>
      <vt:lpstr>Example: program structure 3</vt:lpstr>
      <vt:lpstr>Block Move Program</vt:lpstr>
      <vt:lpstr>Loop instructions</vt:lpstr>
      <vt:lpstr>Loop Program Structure</vt:lpstr>
      <vt:lpstr>Loop example 1</vt:lpstr>
      <vt:lpstr>Loop example 2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1671</cp:revision>
  <dcterms:created xsi:type="dcterms:W3CDTF">2006-04-03T05:03:01Z</dcterms:created>
  <dcterms:modified xsi:type="dcterms:W3CDTF">2016-02-22T02:21:15Z</dcterms:modified>
</cp:coreProperties>
</file>