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329" r:id="rId4"/>
    <p:sldId id="330" r:id="rId5"/>
    <p:sldId id="331" r:id="rId6"/>
    <p:sldId id="352" r:id="rId7"/>
    <p:sldId id="332" r:id="rId8"/>
    <p:sldId id="333" r:id="rId9"/>
    <p:sldId id="353" r:id="rId10"/>
    <p:sldId id="334" r:id="rId11"/>
    <p:sldId id="335" r:id="rId12"/>
    <p:sldId id="336" r:id="rId13"/>
    <p:sldId id="337" r:id="rId14"/>
    <p:sldId id="354" r:id="rId15"/>
    <p:sldId id="340" r:id="rId16"/>
    <p:sldId id="341" r:id="rId17"/>
    <p:sldId id="342" r:id="rId18"/>
    <p:sldId id="343" r:id="rId19"/>
    <p:sldId id="345" r:id="rId20"/>
    <p:sldId id="324" r:id="rId2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4082B3-9B09-C646-B32E-9A749439A4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430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EFF72C0-A195-7D47-9119-F58E1F874B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66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885500F-D78A-B34A-A6E0-6B6217D72C8B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32A4743-6A85-BA44-9C68-3321059A67F2}" type="datetime1">
              <a:rPr lang="en-US"/>
              <a:pPr/>
              <a:t>3/7/16</a:t>
            </a:fld>
            <a:endParaRPr lang="en-US"/>
          </a:p>
        </p:txBody>
      </p:sp>
      <p:sp>
        <p:nvSpPr>
          <p:cNvPr id="3481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482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5C56BE2-3B88-D94B-B944-288E168702E4}" type="slidenum">
              <a:rPr lang="en-US"/>
              <a:pPr/>
              <a:t>16</a:t>
            </a:fld>
            <a:endParaRPr lang="en-US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31" tIns="44966" rIns="89931" bIns="4496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B38B2EA-173B-5041-97F7-262733F2EBB5}" type="datetime1">
              <a:rPr lang="en-US"/>
              <a:pPr/>
              <a:t>3/7/16</a:t>
            </a:fld>
            <a:endParaRPr lang="en-US"/>
          </a:p>
        </p:txBody>
      </p:sp>
      <p:sp>
        <p:nvSpPr>
          <p:cNvPr id="3584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584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E56AE3E-1027-744A-B4DC-997FB7B627DA}" type="slidenum">
              <a:rPr lang="en-US"/>
              <a:pPr/>
              <a:t>18</a:t>
            </a:fld>
            <a:endParaRPr lang="en-US"/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31" tIns="44966" rIns="89931" bIns="4496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DCB6A23-8AEF-054C-8D61-3209A747CC55}" type="datetime1">
              <a:rPr lang="en-US"/>
              <a:pPr/>
              <a:t>3/7/16</a:t>
            </a:fld>
            <a:endParaRPr lang="en-US"/>
          </a:p>
        </p:txBody>
      </p:sp>
      <p:sp>
        <p:nvSpPr>
          <p:cNvPr id="3686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686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F88C8C8-C901-BB43-B0FB-DDEA3D95EFCE}" type="slidenum">
              <a:rPr lang="en-US"/>
              <a:pPr/>
              <a:t>19</a:t>
            </a:fld>
            <a:endParaRPr lang="en-US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425ED44-1EF7-614F-B02A-28553181F42E}" type="datetime1">
              <a:rPr lang="en-US"/>
              <a:pPr/>
              <a:t>3/7/16</a:t>
            </a:fld>
            <a:endParaRPr lang="en-US"/>
          </a:p>
        </p:txBody>
      </p:sp>
      <p:sp>
        <p:nvSpPr>
          <p:cNvPr id="2662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662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1A9A1A0-CEBE-C047-A2AC-27C78E40CDE2}" type="slidenum">
              <a:rPr lang="en-US"/>
              <a:pPr/>
              <a:t>3</a:t>
            </a:fld>
            <a:endParaRPr lang="en-US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41A76E4-7E2E-E240-B82B-09C9D3F55ACF}" type="datetime1">
              <a:rPr lang="en-US"/>
              <a:pPr/>
              <a:t>3/7/16</a:t>
            </a:fld>
            <a:endParaRPr lang="en-US"/>
          </a:p>
        </p:txBody>
      </p:sp>
      <p:sp>
        <p:nvSpPr>
          <p:cNvPr id="2765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765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0942F70-DECE-854E-9145-42EAA9CA9A76}" type="slidenum">
              <a:rPr lang="en-US"/>
              <a:pPr/>
              <a:t>7</a:t>
            </a:fld>
            <a:endParaRPr lang="en-US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4B69092-3511-B146-9C1E-C7BEF6C3F4B7}" type="datetime1">
              <a:rPr lang="en-US"/>
              <a:pPr/>
              <a:t>3/7/16</a:t>
            </a:fld>
            <a:endParaRPr lang="en-US"/>
          </a:p>
        </p:txBody>
      </p:sp>
      <p:sp>
        <p:nvSpPr>
          <p:cNvPr id="2867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867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FF2ACA5-BF69-3C46-9AE0-A455150FCE5B}" type="slidenum">
              <a:rPr lang="en-US"/>
              <a:pPr/>
              <a:t>8</a:t>
            </a:fld>
            <a:endParaRPr lang="en-US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F88B34B-318D-2A4D-B79F-4E19813930DA}" type="datetime1">
              <a:rPr lang="en-US"/>
              <a:pPr/>
              <a:t>3/7/16</a:t>
            </a:fld>
            <a:endParaRPr lang="en-US"/>
          </a:p>
        </p:txBody>
      </p:sp>
      <p:sp>
        <p:nvSpPr>
          <p:cNvPr id="2969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970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A814957-1FA0-3447-AA4E-D09E2807B27A}" type="slidenum">
              <a:rPr lang="en-US"/>
              <a:pPr/>
              <a:t>10</a:t>
            </a:fld>
            <a:endParaRPr lang="en-US"/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AF13807-57EB-0349-8BBA-4E1704C8733B}" type="datetime1">
              <a:rPr lang="en-US"/>
              <a:pPr/>
              <a:t>3/7/16</a:t>
            </a:fld>
            <a:endParaRPr lang="en-US"/>
          </a:p>
        </p:txBody>
      </p:sp>
      <p:sp>
        <p:nvSpPr>
          <p:cNvPr id="3072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072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B798281-A677-4846-84AA-6836568656E9}" type="slidenum">
              <a:rPr lang="en-US"/>
              <a:pPr/>
              <a:t>11</a:t>
            </a:fld>
            <a:endParaRPr lang="en-US"/>
          </a:p>
        </p:txBody>
      </p:sp>
      <p:sp>
        <p:nvSpPr>
          <p:cNvPr id="3072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F49E69D-BE65-4948-8846-38A5B58C518F}" type="datetime1">
              <a:rPr lang="en-US"/>
              <a:pPr/>
              <a:t>3/7/16</a:t>
            </a:fld>
            <a:endParaRPr lang="en-US"/>
          </a:p>
        </p:txBody>
      </p:sp>
      <p:sp>
        <p:nvSpPr>
          <p:cNvPr id="3174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174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24D4C5-6C4E-DF45-ACDC-8B969D1C198F}" type="slidenum">
              <a:rPr lang="en-US"/>
              <a:pPr/>
              <a:t>12</a:t>
            </a:fld>
            <a:endParaRPr lang="en-US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097FA69-BA47-BE42-A33F-258FA5B9F73A}" type="datetime1">
              <a:rPr lang="en-US"/>
              <a:pPr/>
              <a:t>3/7/16</a:t>
            </a:fld>
            <a:endParaRPr lang="en-US"/>
          </a:p>
        </p:txBody>
      </p:sp>
      <p:sp>
        <p:nvSpPr>
          <p:cNvPr id="3277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277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C5BB830-68EB-0645-81E6-D073F0095E84}" type="slidenum">
              <a:rPr lang="en-US"/>
              <a:pPr/>
              <a:t>13</a:t>
            </a:fld>
            <a:endParaRPr lang="en-U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C794069-ED77-DE4D-87BA-F08C43BE5BBF}" type="datetime1">
              <a:rPr lang="en-US"/>
              <a:pPr/>
              <a:t>3/7/16</a:t>
            </a:fld>
            <a:endParaRPr lang="en-US"/>
          </a:p>
        </p:txBody>
      </p:sp>
      <p:sp>
        <p:nvSpPr>
          <p:cNvPr id="3379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379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01CC933-1D45-EC44-A47D-724778494840}" type="slidenum">
              <a:rPr lang="en-US"/>
              <a:pPr/>
              <a:t>15</a:t>
            </a:fld>
            <a:endParaRPr lang="en-US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474969-AF3A-0340-8BD0-858FC248D408}" type="datetime1">
              <a:rPr lang="en-US" smtClean="0"/>
              <a:t>3/7/16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5D0571-8716-4B4F-B68F-5BE1EBC764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3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B8EFFE-843D-7844-9087-9256B7C5B123}" type="datetime1">
              <a:rPr lang="en-US" smtClean="0"/>
              <a:t>3/7/16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CC9E4-226E-CA4B-A96A-9DCD9BDEB9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5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DDD89B-6D56-844C-A8D2-4E8679573396}" type="datetime1">
              <a:rPr lang="en-US" smtClean="0"/>
              <a:t>3/7/16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5CC37F-9E3A-A644-9626-7B0F605F08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34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8D84CF-5666-F247-9EE4-DD18539247AC}" type="datetime1">
              <a:rPr lang="en-US" smtClean="0"/>
              <a:t>3/7/16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709F1A-E101-F444-9AB0-2A1B552C1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F4F725-7ABC-3944-BEEB-FDDA385C0D05}" type="datetime1">
              <a:rPr lang="en-US" smtClean="0"/>
              <a:t>3/7/16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FAA1-A3AB-F44F-9EAC-89B3F326EC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95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394335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0150" y="1676400"/>
            <a:ext cx="3944938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C0DD94-1AF6-344D-8213-60156A98EEE5}" type="datetime1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62200" y="63246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8DEB19-B966-DF4C-BE6F-30DBAD3DA2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8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54299-20A8-2441-82BC-D9F85AAB4C34}" type="datetime1">
              <a:rPr lang="en-US" smtClean="0"/>
              <a:t>3/7/16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BA117-4FDE-FE44-A498-1E9CAAC559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3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A2F7B-389D-F24D-A866-1BF8E02DC881}" type="datetime1">
              <a:rPr lang="en-US" smtClean="0"/>
              <a:t>3/7/16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B906CC-77BD-3649-88C7-AFCE457E2E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2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8682A3-83C5-C34F-A375-7203F6739B3D}" type="datetime1">
              <a:rPr lang="en-US" smtClean="0"/>
              <a:t>3/7/16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BB828-D1F5-6345-99CF-D71712C7FC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9EB9CE-CCDB-9541-A870-C63113B07DDF}" type="datetime1">
              <a:rPr lang="en-US" smtClean="0"/>
              <a:t>3/7/16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6F6C6F-3010-B24C-B050-3560A2F628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2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24F84-F9E9-7242-B73A-E59D1C8D255D}" type="datetime1">
              <a:rPr lang="en-US" smtClean="0"/>
              <a:t>3/7/16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75C623-E57B-7641-A234-494526837F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3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D93FC6-EC37-9F4E-9948-902216038DF4}" type="datetime1">
              <a:rPr lang="en-US" smtClean="0"/>
              <a:t>3/7/16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2ABDA-7179-5744-BFC5-820913FC32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1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BC5155-2D17-5E44-9F89-16A5DB40FDBD}" type="datetime1">
              <a:rPr lang="en-US" smtClean="0"/>
              <a:t>3/7/16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779576-2F76-C546-86F8-B0760A78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3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5C6EE-D3C6-D642-9A09-F06E87C0895D}" type="datetime1">
              <a:rPr lang="en-US" smtClean="0"/>
              <a:t>3/7/16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5BD08-C654-5F46-A53A-6D5C15F4F6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E4676E64-E1A4-454E-8982-AA2AEDF893D0}" type="datetime1">
              <a:rPr lang="en-US" smtClean="0"/>
              <a:t>3/7/16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90995E73-D299-EF47-89AB-4D69A5D64AE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99" r:id="rId1"/>
    <p:sldLayoutId id="2147484787" r:id="rId2"/>
    <p:sldLayoutId id="2147484788" r:id="rId3"/>
    <p:sldLayoutId id="2147484789" r:id="rId4"/>
    <p:sldLayoutId id="2147484790" r:id="rId5"/>
    <p:sldLayoutId id="2147484791" r:id="rId6"/>
    <p:sldLayoutId id="2147484792" r:id="rId7"/>
    <p:sldLayoutId id="2147484793" r:id="rId8"/>
    <p:sldLayoutId id="2147484794" r:id="rId9"/>
    <p:sldLayoutId id="2147484795" r:id="rId10"/>
    <p:sldLayoutId id="2147484796" r:id="rId11"/>
    <p:sldLayoutId id="2147484797" r:id="rId12"/>
    <p:sldLayoutId id="2147484798" r:id="rId13"/>
    <p:sldLayoutId id="2147484800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Microprocessor </a:t>
            </a:r>
            <a:r>
              <a:rPr lang="en-US" sz="4600" dirty="0">
                <a:latin typeface="Garamond" charset="0"/>
              </a:rPr>
              <a:t>Systems Design I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124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19: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PIC microcontroller intro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4EA5F52-8A0C-F148-B3AD-31677E73820E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PIC16F1829 Pinout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038600"/>
            <a:ext cx="8040688" cy="2093913"/>
          </a:xfrm>
        </p:spPr>
        <p:txBody>
          <a:bodyPr/>
          <a:lstStyle/>
          <a:p>
            <a:r>
              <a:rPr lang="en-US">
                <a:latin typeface="Arial" charset="0"/>
              </a:rPr>
              <a:t>20 pins</a:t>
            </a:r>
          </a:p>
          <a:p>
            <a:r>
              <a:rPr lang="en-US">
                <a:latin typeface="Arial" charset="0"/>
              </a:rPr>
              <a:t>Mostly I/O ports A/B/C</a:t>
            </a:r>
          </a:p>
          <a:p>
            <a:r>
              <a:rPr lang="en-US">
                <a:latin typeface="Arial" charset="0"/>
              </a:rPr>
              <a:t>Some pins multiplexed for in circuit debug (ICD)</a:t>
            </a:r>
          </a:p>
        </p:txBody>
      </p:sp>
      <p:sp>
        <p:nvSpPr>
          <p:cNvPr id="1331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5259B8B-FAC7-3F42-B9C3-FA00280481B5}" type="datetime1">
              <a:rPr lang="en-US" sz="1200" smtClean="0">
                <a:latin typeface="Garamond" charset="0"/>
              </a:rPr>
              <a:t>3/7/16</a:t>
            </a:fld>
            <a:endParaRPr lang="en-US" sz="1200">
              <a:latin typeface="Garamond" charset="0"/>
            </a:endParaRPr>
          </a:p>
        </p:txBody>
      </p:sp>
      <p:pic>
        <p:nvPicPr>
          <p:cNvPr id="1331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66800"/>
            <a:ext cx="3313113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E3114C1-D765-AE49-BA2C-F5D788DCAE51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Harvard vs Von Neumann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828800"/>
          </a:xfrm>
        </p:spPr>
        <p:txBody>
          <a:bodyPr/>
          <a:lstStyle/>
          <a:p>
            <a:r>
              <a:rPr lang="en-US">
                <a:latin typeface="Arial" charset="0"/>
              </a:rPr>
              <a:t>Organization of program and data memory</a:t>
            </a:r>
          </a:p>
          <a:p>
            <a:r>
              <a:rPr lang="en-US">
                <a:latin typeface="Arial" charset="0"/>
              </a:rPr>
              <a:t>PIC MCU technically “modified Harvard architecture”</a:t>
            </a:r>
          </a:p>
          <a:p>
            <a:endParaRPr lang="en-US">
              <a:latin typeface="Arial" charset="0"/>
            </a:endParaRPr>
          </a:p>
        </p:txBody>
      </p:sp>
      <p:pic>
        <p:nvPicPr>
          <p:cNvPr id="143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24200"/>
            <a:ext cx="6934200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1434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DB782B1-5725-D04F-B15D-6A7F5895049F}" type="datetime1">
              <a:rPr lang="en-US" sz="1200" smtClean="0">
                <a:latin typeface="Garamond" charset="0"/>
              </a:rPr>
              <a:t>3/7/16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E3ABDE4-A896-4540-B103-B5E8A4C3282E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 Memory Space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5800" y="1447800"/>
            <a:ext cx="41148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15-bit program counter to address 32K locations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Each location is 14-bit wide (instructions are 14 bits long)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RESET vector is 0000h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</a:rPr>
              <a:t>When the CPU is reset, its PC is automatically cleared to zero.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Interrupt Vector is 0004h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</a:rPr>
              <a:t>0004h is automatically loaded into the program counter when an interrupt occurs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Vector </a:t>
            </a:r>
            <a:r>
              <a:rPr lang="en-US" sz="2000">
                <a:latin typeface="Arial" charset="0"/>
                <a:sym typeface="Wingdings" charset="0"/>
              </a:rPr>
              <a:t> address of code to be executed for given interrupt</a:t>
            </a:r>
            <a:endParaRPr lang="en-US" sz="2000">
              <a:latin typeface="Arial" charset="0"/>
            </a:endParaRPr>
          </a:p>
        </p:txBody>
      </p:sp>
      <p:sp>
        <p:nvSpPr>
          <p:cNvPr id="1536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D4C7342-D1E6-E345-83CE-DE018E3446F3}" type="datetime1">
              <a:rPr lang="en-US" sz="1200" smtClean="0">
                <a:latin typeface="Garamond" charset="0"/>
              </a:rPr>
              <a:t>3/7/16</a:t>
            </a:fld>
            <a:endParaRPr lang="en-US" sz="1200">
              <a:latin typeface="Garamond" charset="0"/>
            </a:endParaRPr>
          </a:p>
        </p:txBody>
      </p:sp>
      <p:pic>
        <p:nvPicPr>
          <p:cNvPr id="1536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/>
          <a:stretch>
            <a:fillRect/>
          </a:stretch>
        </p:blipFill>
        <p:spPr bwMode="auto">
          <a:xfrm>
            <a:off x="533400" y="838200"/>
            <a:ext cx="2727325" cy="594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F6248B6-94FD-9A4D-8C10-76DAA3F022FD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Memory Map</a:t>
            </a:r>
          </a:p>
        </p:txBody>
      </p:sp>
      <p:sp>
        <p:nvSpPr>
          <p:cNvPr id="1638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46113" y="990600"/>
            <a:ext cx="5068887" cy="52181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>
                <a:latin typeface="Arial" charset="0"/>
              </a:rPr>
              <a:t>Core registers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Affect basic operation of device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Shared across all banks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Arial" charset="0"/>
              </a:rPr>
              <a:t>Special function registers (SFRs)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Control peripheral operations</a:t>
            </a:r>
            <a:endParaRPr lang="en-US" sz="24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Arial" charset="0"/>
              </a:rPr>
              <a:t>General purpose registers/RAM (GPRs)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Data storage/scratch pad operations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Arial" charset="0"/>
              </a:rPr>
              <a:t>Common RAM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Same 16 bytes accessible in all banks</a:t>
            </a:r>
          </a:p>
        </p:txBody>
      </p:sp>
      <p:sp>
        <p:nvSpPr>
          <p:cNvPr id="1639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44CF8A-66A8-284C-87F4-0B06547E9DEC}" type="datetime1">
              <a:rPr lang="en-US" sz="1200" smtClean="0">
                <a:latin typeface="Garamond" charset="0"/>
              </a:rPr>
              <a:t>3/7/16</a:t>
            </a:fld>
            <a:endParaRPr lang="en-US" sz="1200">
              <a:latin typeface="Garamond" charset="0"/>
            </a:endParaRPr>
          </a:p>
        </p:txBody>
      </p:sp>
      <p:pic>
        <p:nvPicPr>
          <p:cNvPr id="1639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609600"/>
            <a:ext cx="3124200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Core registers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rgbClr val="A50021"/>
                </a:solidFill>
                <a:latin typeface="Arial" charset="0"/>
              </a:rPr>
              <a:t>WREG</a:t>
            </a:r>
            <a:r>
              <a:rPr lang="en-US" sz="2500">
                <a:latin typeface="Arial" charset="0"/>
              </a:rPr>
              <a:t>, </a:t>
            </a:r>
            <a:r>
              <a:rPr lang="en-US" sz="2200">
                <a:latin typeface="Arial" charset="0"/>
              </a:rPr>
              <a:t>the working register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To move values from one register to another register, the value must pass through the W register.</a:t>
            </a:r>
          </a:p>
          <a:p>
            <a:pPr>
              <a:lnSpc>
                <a:spcPct val="90000"/>
              </a:lnSpc>
            </a:pPr>
            <a:r>
              <a:rPr lang="en-US" sz="2500">
                <a:solidFill>
                  <a:srgbClr val="A50021"/>
                </a:solidFill>
                <a:latin typeface="Arial" charset="0"/>
              </a:rPr>
              <a:t>FSR0/FSR1</a:t>
            </a:r>
            <a:r>
              <a:rPr lang="en-US" sz="2500">
                <a:latin typeface="Arial" charset="0"/>
              </a:rPr>
              <a:t>, </a:t>
            </a:r>
            <a:r>
              <a:rPr lang="en-US" sz="2200">
                <a:latin typeface="Arial" charset="0"/>
              </a:rPr>
              <a:t>File Select Register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Indirect data memory addressing pointer</a:t>
            </a:r>
          </a:p>
          <a:p>
            <a:pPr>
              <a:lnSpc>
                <a:spcPct val="90000"/>
              </a:lnSpc>
            </a:pPr>
            <a:r>
              <a:rPr lang="en-US" sz="2500">
                <a:solidFill>
                  <a:srgbClr val="A50021"/>
                </a:solidFill>
                <a:latin typeface="Arial" charset="0"/>
              </a:rPr>
              <a:t>INDF0/INDF1</a:t>
            </a:r>
            <a:endParaRPr lang="en-US" sz="250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accessing INDF accesses the location pointed by IRP+FSR </a:t>
            </a:r>
          </a:p>
          <a:p>
            <a:pPr>
              <a:lnSpc>
                <a:spcPct val="90000"/>
              </a:lnSpc>
            </a:pPr>
            <a:r>
              <a:rPr lang="en-US" sz="2500">
                <a:solidFill>
                  <a:srgbClr val="A50021"/>
                </a:solidFill>
                <a:latin typeface="Arial" charset="0"/>
              </a:rPr>
              <a:t>PC</a:t>
            </a:r>
            <a:r>
              <a:rPr lang="en-US" sz="2500">
                <a:latin typeface="Arial" charset="0"/>
              </a:rPr>
              <a:t>, </a:t>
            </a:r>
            <a:r>
              <a:rPr lang="en-US" sz="2200">
                <a:latin typeface="Arial" charset="0"/>
              </a:rPr>
              <a:t>the Program Counter</a:t>
            </a:r>
            <a:r>
              <a:rPr lang="en-US" sz="2500">
                <a:latin typeface="Arial" charset="0"/>
              </a:rPr>
              <a:t>, </a:t>
            </a:r>
            <a:r>
              <a:rPr lang="en-US" sz="2500">
                <a:solidFill>
                  <a:srgbClr val="A50021"/>
                </a:solidFill>
                <a:latin typeface="Arial" charset="0"/>
              </a:rPr>
              <a:t>PCL/PCLATH</a:t>
            </a:r>
          </a:p>
          <a:p>
            <a:pPr>
              <a:lnSpc>
                <a:spcPct val="90000"/>
              </a:lnSpc>
            </a:pPr>
            <a:r>
              <a:rPr lang="en-US" sz="2500">
                <a:solidFill>
                  <a:srgbClr val="A50021"/>
                </a:solidFill>
                <a:latin typeface="Arial" charset="0"/>
              </a:rPr>
              <a:t>BSR</a:t>
            </a:r>
            <a:r>
              <a:rPr lang="en-US" sz="2500">
                <a:latin typeface="Arial" charset="0"/>
              </a:rPr>
              <a:t>, Bank Select Register</a:t>
            </a:r>
          </a:p>
          <a:p>
            <a:pPr lvl="1">
              <a:lnSpc>
                <a:spcPct val="90000"/>
              </a:lnSpc>
            </a:pPr>
            <a:r>
              <a:rPr lang="en-US" sz="2100">
                <a:latin typeface="Arial" charset="0"/>
              </a:rPr>
              <a:t>Selects which bank of memory is actually being accessed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3D76BD-FC67-144B-8104-ED2DDEC1A193}" type="datetime1">
              <a:rPr lang="en-US" sz="1200" smtClean="0">
                <a:latin typeface="Garamond" charset="0"/>
              </a:rPr>
              <a:t>3/7/16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CDE95E3-B829-8D4E-A519-229F1942BA6F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737E3D1-7FDA-C444-A490-0C64D72F793B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PCL and PCLATH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24400" y="1143000"/>
            <a:ext cx="4267200" cy="4837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A50021"/>
                </a:solidFill>
                <a:latin typeface="Arial" charset="0"/>
              </a:rPr>
              <a:t>PC:</a:t>
            </a:r>
            <a:r>
              <a:rPr lang="en-US" sz="2400">
                <a:latin typeface="Arial" charset="0"/>
              </a:rPr>
              <a:t> Program Counter, 15 bits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A50021"/>
                </a:solidFill>
                <a:latin typeface="Arial" charset="0"/>
              </a:rPr>
              <a:t>PCL (02h):</a:t>
            </a:r>
            <a:r>
              <a:rPr lang="en-US" sz="2400">
                <a:latin typeface="Arial" charset="0"/>
              </a:rPr>
              <a:t> 8 bits, the lower 8 bits of PC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A50021"/>
                </a:solidFill>
                <a:latin typeface="Arial" charset="0"/>
              </a:rPr>
              <a:t>PCLATH (0Ah):</a:t>
            </a:r>
            <a:r>
              <a:rPr lang="en-US" sz="2400">
                <a:latin typeface="Arial" charset="0"/>
              </a:rPr>
              <a:t> PC Latch, provides the upper 7 bits of PC when PCL is written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Arial" charset="0"/>
              </a:rPr>
              <a:t>Can change by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Writing PCL directly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Jump (GOTO)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Calling function (CALL, CALLW)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Relative branches (BRA/BRW)</a:t>
            </a:r>
          </a:p>
          <a:p>
            <a:pPr>
              <a:lnSpc>
                <a:spcPct val="90000"/>
              </a:lnSpc>
            </a:pPr>
            <a:endParaRPr lang="en-US" sz="2400">
              <a:latin typeface="Arial" charset="0"/>
            </a:endParaRPr>
          </a:p>
        </p:txBody>
      </p:sp>
      <p:sp>
        <p:nvSpPr>
          <p:cNvPr id="1843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00D60F-54EF-254D-9D03-6C066841C17B}" type="datetime1">
              <a:rPr lang="en-US" sz="1200" smtClean="0">
                <a:latin typeface="Garamond" charset="0"/>
              </a:rPr>
              <a:t>3/7/16</a:t>
            </a:fld>
            <a:endParaRPr lang="en-US" sz="1200">
              <a:latin typeface="Garamond" charset="0"/>
            </a:endParaRPr>
          </a:p>
        </p:txBody>
      </p:sp>
      <p:pic>
        <p:nvPicPr>
          <p:cNvPr id="1843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914400"/>
            <a:ext cx="3779837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945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52F6728-CB52-F54D-9E15-E7B1DAAC79FD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86775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STATUS register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077200" cy="4191000"/>
          </a:xfrm>
        </p:spPr>
        <p:txBody>
          <a:bodyPr/>
          <a:lstStyle/>
          <a:p>
            <a:r>
              <a:rPr lang="en-US" sz="2600">
                <a:solidFill>
                  <a:srgbClr val="A50021"/>
                </a:solidFill>
                <a:latin typeface="Arial" charset="0"/>
              </a:rPr>
              <a:t>STATUS</a:t>
            </a:r>
          </a:p>
          <a:p>
            <a:endParaRPr lang="en-US" sz="2200">
              <a:latin typeface="Arial" charset="0"/>
            </a:endParaRPr>
          </a:p>
          <a:p>
            <a:endParaRPr lang="en-US" sz="2200">
              <a:latin typeface="Arial" charset="0"/>
            </a:endParaRPr>
          </a:p>
          <a:p>
            <a:pPr lvl="1"/>
            <a:endParaRPr lang="en-US" sz="1800">
              <a:latin typeface="Arial" charset="0"/>
            </a:endParaRPr>
          </a:p>
          <a:p>
            <a:pPr lvl="1"/>
            <a:r>
              <a:rPr lang="en-US" sz="1800">
                <a:solidFill>
                  <a:srgbClr val="000099"/>
                </a:solidFill>
                <a:latin typeface="Arial" charset="0"/>
              </a:rPr>
              <a:t>NOT_TO</a:t>
            </a:r>
            <a:r>
              <a:rPr lang="en-US" sz="1800">
                <a:latin typeface="Arial" charset="0"/>
              </a:rPr>
              <a:t>: Time Out bit, reset status bit</a:t>
            </a:r>
          </a:p>
          <a:p>
            <a:pPr lvl="1"/>
            <a:r>
              <a:rPr lang="en-US" sz="1800">
                <a:solidFill>
                  <a:srgbClr val="000099"/>
                </a:solidFill>
                <a:latin typeface="Arial" charset="0"/>
              </a:rPr>
              <a:t>NOT_PD</a:t>
            </a:r>
            <a:r>
              <a:rPr lang="en-US" sz="1800">
                <a:latin typeface="Arial" charset="0"/>
              </a:rPr>
              <a:t>: Power-Down bit, reset status bit</a:t>
            </a:r>
          </a:p>
          <a:p>
            <a:pPr lvl="1"/>
            <a:r>
              <a:rPr lang="en-US" sz="1800">
                <a:solidFill>
                  <a:srgbClr val="000099"/>
                </a:solidFill>
                <a:latin typeface="Arial" charset="0"/>
              </a:rPr>
              <a:t>Z</a:t>
            </a:r>
            <a:r>
              <a:rPr lang="en-US" sz="1800">
                <a:latin typeface="Arial" charset="0"/>
              </a:rPr>
              <a:t>: Zero bit ~ ZF in x86</a:t>
            </a:r>
          </a:p>
          <a:p>
            <a:pPr lvl="1"/>
            <a:r>
              <a:rPr lang="en-US" sz="1800">
                <a:solidFill>
                  <a:srgbClr val="000099"/>
                </a:solidFill>
                <a:latin typeface="Arial" charset="0"/>
              </a:rPr>
              <a:t>DC</a:t>
            </a:r>
            <a:r>
              <a:rPr lang="en-US" sz="1800">
                <a:latin typeface="Arial" charset="0"/>
              </a:rPr>
              <a:t>: Digital Carry bit  ~  AF in x86</a:t>
            </a:r>
          </a:p>
          <a:p>
            <a:pPr lvl="1"/>
            <a:r>
              <a:rPr lang="en-US" sz="1800">
                <a:solidFill>
                  <a:srgbClr val="0000CC"/>
                </a:solidFill>
                <a:latin typeface="Arial" charset="0"/>
              </a:rPr>
              <a:t>C</a:t>
            </a:r>
            <a:r>
              <a:rPr lang="en-US" sz="1800">
                <a:latin typeface="Arial" charset="0"/>
              </a:rPr>
              <a:t>: Carry bit ~ CF in x86  (note: for subtraction, borrow is opposite)</a:t>
            </a:r>
          </a:p>
        </p:txBody>
      </p:sp>
      <p:sp>
        <p:nvSpPr>
          <p:cNvPr id="1946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A46819-3362-CD48-AEF4-65E115DF33D0}" type="datetime1">
              <a:rPr lang="en-US" sz="1200" smtClean="0">
                <a:latin typeface="Garamond" charset="0"/>
              </a:rPr>
              <a:t>3/7/16</a:t>
            </a:fld>
            <a:endParaRPr lang="en-US" sz="1200">
              <a:latin typeface="Garamond" charset="0"/>
            </a:endParaRPr>
          </a:p>
        </p:txBody>
      </p:sp>
      <p:pic>
        <p:nvPicPr>
          <p:cNvPr id="1946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44675"/>
            <a:ext cx="77406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Stack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latin typeface="Arial" charset="0"/>
              </a:rPr>
              <a:t>16-level deep x 15-bit wide hardware stack </a:t>
            </a:r>
          </a:p>
          <a:p>
            <a:r>
              <a:rPr lang="en-US" sz="2000">
                <a:latin typeface="Arial" charset="0"/>
              </a:rPr>
              <a:t>The stack space is not part of either program or data space </a:t>
            </a:r>
          </a:p>
          <a:p>
            <a:r>
              <a:rPr lang="en-US" sz="2000">
                <a:latin typeface="Arial" charset="0"/>
              </a:rPr>
              <a:t>The PC is “PUSHed” onto the stack when a CALL instruction is executed, or an interrupt causes a branch. </a:t>
            </a:r>
          </a:p>
          <a:p>
            <a:r>
              <a:rPr lang="en-US" sz="2000">
                <a:latin typeface="Arial" charset="0"/>
              </a:rPr>
              <a:t>The stack is “POPed” in the event of a RETURN, RETLW or a RETFIE instruction execution.</a:t>
            </a:r>
          </a:p>
          <a:p>
            <a:r>
              <a:rPr lang="en-US" sz="2000">
                <a:latin typeface="Arial" charset="0"/>
              </a:rPr>
              <a:t>However, </a:t>
            </a:r>
            <a:r>
              <a:rPr lang="en-US" sz="2000">
                <a:solidFill>
                  <a:schemeClr val="hlink"/>
                </a:solidFill>
                <a:latin typeface="Arial" charset="0"/>
              </a:rPr>
              <a:t>NO PUSH or POP instructions</a:t>
            </a:r>
            <a:r>
              <a:rPr lang="en-US" sz="2000">
                <a:latin typeface="Arial" charset="0"/>
              </a:rPr>
              <a:t> !</a:t>
            </a:r>
          </a:p>
          <a:p>
            <a:r>
              <a:rPr lang="en-US" sz="2000">
                <a:latin typeface="Arial" charset="0"/>
              </a:rPr>
              <a:t>The stack operates as a circular buffer:</a:t>
            </a:r>
          </a:p>
          <a:p>
            <a:pPr lvl="1"/>
            <a:r>
              <a:rPr lang="en-US" sz="1800">
                <a:latin typeface="Arial" charset="0"/>
              </a:rPr>
              <a:t>After the stack has been PUSHed 16 times, the 17</a:t>
            </a:r>
            <a:r>
              <a:rPr lang="en-US" sz="1800" baseline="30000">
                <a:latin typeface="Arial" charset="0"/>
              </a:rPr>
              <a:t>th</a:t>
            </a:r>
            <a:r>
              <a:rPr lang="en-US" sz="1800">
                <a:latin typeface="Arial" charset="0"/>
              </a:rPr>
              <a:t> push overwrites the value that was stored from the first push. </a:t>
            </a:r>
          </a:p>
          <a:p>
            <a:pPr lvl="1"/>
            <a:r>
              <a:rPr lang="en-US" sz="1800">
                <a:latin typeface="Arial" charset="0"/>
              </a:rPr>
              <a:t>Can track stack overflow/underflow to handle such conitions</a:t>
            </a:r>
          </a:p>
        </p:txBody>
      </p:sp>
      <p:sp>
        <p:nvSpPr>
          <p:cNvPr id="2048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76E2BC1-237F-5A45-9BD3-5D024AF7549D}" type="datetime1">
              <a:rPr lang="en-US" sz="1200" smtClean="0">
                <a:latin typeface="Garamond" charset="0"/>
              </a:rPr>
              <a:t>3/7/16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4F466BF-4C10-E649-95B2-17944D082914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Banking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memory is partitioned into banks</a:t>
            </a:r>
          </a:p>
          <a:p>
            <a:r>
              <a:rPr lang="en-US">
                <a:latin typeface="Arial" charset="0"/>
              </a:rPr>
              <a:t>In this PIC family, each bank holds 128 bytes (max offset = 7Fh)</a:t>
            </a:r>
          </a:p>
          <a:p>
            <a:pPr lvl="1"/>
            <a:r>
              <a:rPr lang="en-US">
                <a:latin typeface="Arial" charset="0"/>
              </a:rPr>
              <a:t>16F1829 has 32 banks (bank 0-bank 31)</a:t>
            </a:r>
          </a:p>
          <a:p>
            <a:pPr lvl="1"/>
            <a:r>
              <a:rPr lang="en-US">
                <a:latin typeface="Arial" charset="0"/>
              </a:rPr>
              <a:t>Total data memory: 32 * 128 = 4096 = 4 KB</a:t>
            </a:r>
          </a:p>
          <a:p>
            <a:r>
              <a:rPr lang="en-US">
                <a:latin typeface="Arial" charset="0"/>
              </a:rPr>
              <a:t>Overall data memory address: 12 bits</a:t>
            </a:r>
          </a:p>
          <a:p>
            <a:pPr lvl="1"/>
            <a:r>
              <a:rPr lang="en-US">
                <a:latin typeface="Arial" charset="0"/>
              </a:rPr>
              <a:t>Upper 5 bits: bits 4:0 from BSR (bank select)</a:t>
            </a:r>
          </a:p>
          <a:p>
            <a:pPr lvl="2"/>
            <a:r>
              <a:rPr lang="en-US">
                <a:latin typeface="Arial" charset="0"/>
              </a:rPr>
              <a:t>To switch banks, simply write new bank number to BSR</a:t>
            </a:r>
          </a:p>
          <a:p>
            <a:pPr lvl="1"/>
            <a:r>
              <a:rPr lang="en-US">
                <a:latin typeface="Arial" charset="0"/>
              </a:rPr>
              <a:t>Lower 7 bits: bits 6:0 from instruction</a:t>
            </a:r>
          </a:p>
        </p:txBody>
      </p:sp>
      <p:sp>
        <p:nvSpPr>
          <p:cNvPr id="2150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E677F5-7A19-D846-BFD0-C59BADA912DA}" type="datetime1">
              <a:rPr lang="en-US" sz="1200" smtClean="0">
                <a:latin typeface="Garamond" charset="0"/>
              </a:rPr>
              <a:t>3/7/16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AE34BDE-6F75-9E4D-B76E-0929CFA0641D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4522384-D8BB-5A4F-B085-851AECB8348C}" type="slidenum">
              <a:rPr lang="en-US" sz="1200">
                <a:latin typeface="Garamond" charset="0"/>
              </a:rPr>
              <a:pPr/>
              <a:t>19</a:t>
            </a:fld>
            <a:endParaRPr lang="en-US" sz="1200">
              <a:latin typeface="Garamond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Direct/Indirect Addressing</a:t>
            </a:r>
          </a:p>
        </p:txBody>
      </p:sp>
      <p:sp>
        <p:nvSpPr>
          <p:cNvPr id="2253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B580567-43B1-2449-8043-38A95645420E}" type="datetime1">
              <a:rPr lang="en-US" sz="1200" smtClean="0">
                <a:latin typeface="Garamond" charset="0"/>
              </a:rPr>
              <a:t>3/7/16</a:t>
            </a:fld>
            <a:endParaRPr lang="en-US" sz="1200">
              <a:latin typeface="Garamond" charset="0"/>
            </a:endParaRPr>
          </a:p>
        </p:txBody>
      </p:sp>
      <p:pic>
        <p:nvPicPr>
          <p:cNvPr id="2253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49363"/>
            <a:ext cx="80772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HW 5 due 3/21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altLang="ja-JP" dirty="0">
                <a:latin typeface="Arial" charset="0"/>
              </a:rPr>
              <a:t>s lecture: PIC microcontroller intro</a:t>
            </a:r>
          </a:p>
          <a:p>
            <a:pPr lvl="2"/>
            <a:endParaRPr lang="en-US" dirty="0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pPr lvl="2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58B00B1-C41E-EB4D-9735-936688204D9B}" type="datetime1">
              <a:rPr lang="en-US" sz="1200" smtClean="0">
                <a:latin typeface="Garamond" charset="0"/>
              </a:rPr>
              <a:t>3/7/16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 dirty="0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F331CF2-F6B9-864B-B6B7-1AB9DFD45698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 </a:t>
            </a:r>
          </a:p>
          <a:p>
            <a:pPr lvl="1"/>
            <a:r>
              <a:rPr lang="en-US" dirty="0">
                <a:latin typeface="Arial" charset="0"/>
              </a:rPr>
              <a:t>Start discussing PIC instruction set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smtClean="0">
                <a:latin typeface="Arial" charset="0"/>
              </a:rPr>
              <a:t>HW 5 due 3/21</a:t>
            </a:r>
            <a:endParaRPr lang="en-US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0125BF-DBBB-1444-815E-82BBB3B68F19}" type="datetime1">
              <a:rPr lang="en-US" sz="1200" smtClean="0">
                <a:latin typeface="Garamond" charset="0"/>
              </a:rPr>
              <a:t>3/7/16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FE9541-42E4-234F-8509-01C1C4C942AB}" type="slidenum">
              <a:rPr lang="en-US" sz="1200">
                <a:latin typeface="Garamond" charset="0"/>
              </a:rPr>
              <a:pPr/>
              <a:t>20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BE6BC2F-8DFB-C54D-8F7B-13C31A6A4A14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Overview of Microcontrollers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334000"/>
            <a:ext cx="8040688" cy="722313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1800">
                <a:latin typeface="Arial" charset="0"/>
              </a:rPr>
              <a:t>Basically, a microcontroller is a device which integrates a number of the components of a microprocessor system onto a single microchip.</a:t>
            </a:r>
          </a:p>
        </p:txBody>
      </p:sp>
      <p:pic>
        <p:nvPicPr>
          <p:cNvPr id="6150" name="Picture 6" descr="micro01diag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4070350" cy="327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512763" y="5835650"/>
            <a:ext cx="7418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cs typeface="Arial" charset="0"/>
              </a:rPr>
              <a:t>Reference: http://mic.unn.ac.uk/miclearning/modules/micros/ch1/micro01notes.html#1.4</a:t>
            </a:r>
          </a:p>
        </p:txBody>
      </p:sp>
      <p:pic>
        <p:nvPicPr>
          <p:cNvPr id="6152" name="Picture 8" descr="micro01diag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7800"/>
            <a:ext cx="4240213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79FFFC7-E76D-E44B-B115-C72B5F21B5C3}" type="datetime1">
              <a:rPr lang="en-US" sz="1200" smtClean="0">
                <a:latin typeface="Garamond" charset="0"/>
              </a:rPr>
              <a:t>3/7/16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Microcontroller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Processor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Usually general-purpose but can be app-specific</a:t>
            </a:r>
          </a:p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On-chip memory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Often RAM for data, EEPROM/Flash for code</a:t>
            </a:r>
          </a:p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Integrated peripherals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Common peripherals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Parallel I/O port(s)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Clock generator(s)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Timers/event counters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Special-purpose devices such as: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Analog-to-digital converter (sensor inputs)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Mixed signal components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Serial port + other serial interfaces (SPI, USB)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Ethernet</a:t>
            </a:r>
          </a:p>
          <a:p>
            <a:pPr lvl="2">
              <a:buFont typeface="Wingdings" pitchFamily="1" charset="2"/>
              <a:buChar char="n"/>
              <a:defRPr/>
            </a:pPr>
            <a:endParaRPr lang="en-US" dirty="0"/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E13679-13AD-4141-B4F8-1394CF8704C4}" type="datetime1">
              <a:rPr lang="en-US" sz="1200" smtClean="0">
                <a:latin typeface="Garamond" charset="0"/>
              </a:rPr>
              <a:t>3/7/16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670CC6-C00D-0A40-B296-BB9EC3A04F9A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Microcontroller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Benefits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Typically low-power/low-cost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Target for embedded applications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Easily programmable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Simple ISAs (RISC processors)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Use of development kits simplifies process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Limitations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Small storage space (registers, memory)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Restricted instruction set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May be required to multiplex pins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Not typically used for high performance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EFD7006-EA87-8D4A-AC06-DD6B9823493A}" type="datetime1">
              <a:rPr lang="en-US" sz="1200" smtClean="0">
                <a:latin typeface="Garamond" charset="0"/>
              </a:rPr>
              <a:t>3/7/16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5DCBA5-EE26-F846-805C-971FD3B12D72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PIC microcontrollers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Manufactured by Microchip Technology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High performance/low cost for embedded applications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Work strictly with 8-bit data*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*unless you</a:t>
            </a:r>
            <a:r>
              <a:rPr lang="ja-JP" altLang="en-US" sz="2200">
                <a:latin typeface="Arial" charset="0"/>
              </a:rPr>
              <a:t>’</a:t>
            </a:r>
            <a:r>
              <a:rPr lang="en-US" sz="2200">
                <a:latin typeface="Arial" charset="0"/>
              </a:rPr>
              <a:t>re using one of the newer 16- or 32-bit ones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Varying complexity, characterized by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Interfaces supported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SPI, I</a:t>
            </a:r>
            <a:r>
              <a:rPr lang="en-US" sz="1900" baseline="30000">
                <a:latin typeface="Arial" charset="0"/>
              </a:rPr>
              <a:t>2</a:t>
            </a:r>
            <a:r>
              <a:rPr lang="en-US" sz="1900">
                <a:latin typeface="Arial" charset="0"/>
              </a:rPr>
              <a:t>C, Ethernet, etc.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Number of instructions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Anywhere from ~35 to ~80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Amount of internal memory available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Internal modules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Capture, compare, timers, etc.</a:t>
            </a:r>
          </a:p>
          <a:p>
            <a:pPr>
              <a:lnSpc>
                <a:spcPct val="90000"/>
              </a:lnSpc>
            </a:pPr>
            <a:endParaRPr lang="en-US" sz="2600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7B2521C-9DDA-D64E-A7C0-16EF738CB6B6}" type="datetime1">
              <a:rPr lang="en-US" sz="1200" smtClean="0">
                <a:latin typeface="Garamond" charset="0"/>
              </a:rPr>
              <a:t>3/7/16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A2ACD47-B157-384D-A9FB-13B79885AA3A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PIC16F1829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>
                <a:latin typeface="Arial" charset="0"/>
              </a:rPr>
              <a:t>Mid-range PIC microcontroller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</a:rPr>
              <a:t>49 different instructions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</a:rPr>
              <a:t>Interrupt capability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</a:rPr>
              <a:t>Direct, indirect, relative addressing mode</a:t>
            </a:r>
          </a:p>
          <a:p>
            <a:pPr>
              <a:lnSpc>
                <a:spcPct val="90000"/>
              </a:lnSpc>
            </a:pPr>
            <a:r>
              <a:rPr lang="en-US" sz="2100">
                <a:latin typeface="Arial" charset="0"/>
              </a:rPr>
              <a:t>Low Power</a:t>
            </a:r>
          </a:p>
          <a:p>
            <a:pPr lvl="1">
              <a:lnSpc>
                <a:spcPct val="90000"/>
              </a:lnSpc>
            </a:pPr>
            <a:r>
              <a:rPr lang="en-US" sz="1900">
                <a:latin typeface="Arial" charset="0"/>
              </a:rPr>
              <a:t>650nA @ 32KHz, 1.8V</a:t>
            </a:r>
          </a:p>
          <a:p>
            <a:pPr>
              <a:lnSpc>
                <a:spcPct val="90000"/>
              </a:lnSpc>
            </a:pPr>
            <a:r>
              <a:rPr lang="en-US" sz="2100">
                <a:latin typeface="Arial" charset="0"/>
              </a:rPr>
              <a:t>Peripheral Features</a:t>
            </a:r>
          </a:p>
          <a:p>
            <a:pPr lvl="1">
              <a:lnSpc>
                <a:spcPct val="90000"/>
              </a:lnSpc>
            </a:pPr>
            <a:r>
              <a:rPr lang="en-US" sz="1900">
                <a:latin typeface="Arial" charset="0"/>
              </a:rPr>
              <a:t>Up to 17 I/O pins with individual direction control</a:t>
            </a:r>
          </a:p>
          <a:p>
            <a:pPr lvl="1">
              <a:lnSpc>
                <a:spcPct val="90000"/>
              </a:lnSpc>
            </a:pPr>
            <a:r>
              <a:rPr lang="en-US" sz="1900">
                <a:latin typeface="Arial" charset="0"/>
              </a:rPr>
              <a:t>10-bit A/D converter </a:t>
            </a:r>
          </a:p>
          <a:p>
            <a:pPr lvl="1">
              <a:lnSpc>
                <a:spcPct val="90000"/>
              </a:lnSpc>
            </a:pPr>
            <a:r>
              <a:rPr lang="en-US" sz="1900">
                <a:latin typeface="Arial" charset="0"/>
              </a:rPr>
              <a:t>8/16-bit timer/counters</a:t>
            </a:r>
          </a:p>
          <a:p>
            <a:pPr>
              <a:lnSpc>
                <a:spcPct val="90000"/>
              </a:lnSpc>
            </a:pPr>
            <a:r>
              <a:rPr lang="en-US" sz="2100">
                <a:latin typeface="Arial" charset="0"/>
              </a:rPr>
              <a:t>Special Microcontroller Features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Internal/external oscillator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Power saving sleep mode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High Endurance Flash/EEPROM cell</a:t>
            </a:r>
          </a:p>
        </p:txBody>
      </p:sp>
      <p:sp>
        <p:nvSpPr>
          <p:cNvPr id="1024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4765E37-FFA1-084F-90B7-06E9386B170D}" type="datetime1">
              <a:rPr lang="en-US" sz="1200" smtClean="0">
                <a:latin typeface="Garamond" charset="0"/>
              </a:rPr>
              <a:t>3/7/16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F57D7DE-BE5C-324D-8BB3-57FC66C148CD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FC3D314-A637-8C4C-BE60-318D69578A48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PIC16F1829 Block Diagram </a:t>
            </a:r>
          </a:p>
        </p:txBody>
      </p:sp>
      <p:sp>
        <p:nvSpPr>
          <p:cNvPr id="1126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2EA34A9-FE59-FB44-B95D-5413501ADCA0}" type="datetime1">
              <a:rPr lang="en-US" sz="1200" smtClean="0">
                <a:latin typeface="Garamond" charset="0"/>
              </a:rPr>
              <a:t>3/7/16</a:t>
            </a:fld>
            <a:endParaRPr lang="en-US" sz="1200">
              <a:latin typeface="Garamond" charset="0"/>
            </a:endParaRPr>
          </a:p>
        </p:txBody>
      </p:sp>
      <p:pic>
        <p:nvPicPr>
          <p:cNvPr id="1127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990600"/>
            <a:ext cx="7146925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PIC16F1829 CPU Block Diagram</a:t>
            </a:r>
          </a:p>
        </p:txBody>
      </p:sp>
      <p:sp>
        <p:nvSpPr>
          <p:cNvPr id="122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5AB11C5-2F25-524C-A1C6-A7A516B2D999}" type="datetime1">
              <a:rPr lang="en-US" sz="1200" smtClean="0">
                <a:latin typeface="Garamond" charset="0"/>
              </a:rPr>
              <a:t>3/7/16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0C25731-F050-A441-B132-CD1E0D4F616B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  <p:pic>
        <p:nvPicPr>
          <p:cNvPr id="122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898525"/>
            <a:ext cx="4572000" cy="539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7363</TotalTime>
  <Words>1127</Words>
  <Application>Microsoft Macintosh PowerPoint</Application>
  <PresentationFormat>On-screen Show (4:3)</PresentationFormat>
  <Paragraphs>241</Paragraphs>
  <Slides>20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Edge</vt:lpstr>
      <vt:lpstr>EECE.3170 Microprocessor Systems Design I</vt:lpstr>
      <vt:lpstr>Lecture outline</vt:lpstr>
      <vt:lpstr>Overview of Microcontrollers</vt:lpstr>
      <vt:lpstr>Microcontroller features</vt:lpstr>
      <vt:lpstr>Microcontroller features</vt:lpstr>
      <vt:lpstr>PIC microcontrollers</vt:lpstr>
      <vt:lpstr>PIC16F1829</vt:lpstr>
      <vt:lpstr>PIC16F1829 Block Diagram </vt:lpstr>
      <vt:lpstr>PIC16F1829 CPU Block Diagram</vt:lpstr>
      <vt:lpstr>PIC16F1829 Pinout</vt:lpstr>
      <vt:lpstr>Harvard vs Von Neumann</vt:lpstr>
      <vt:lpstr>Program Memory Space</vt:lpstr>
      <vt:lpstr>Data Memory Map</vt:lpstr>
      <vt:lpstr>Core registers</vt:lpstr>
      <vt:lpstr>PCL and PCLATH</vt:lpstr>
      <vt:lpstr>STATUS register</vt:lpstr>
      <vt:lpstr>Stack</vt:lpstr>
      <vt:lpstr>Banking</vt:lpstr>
      <vt:lpstr>Direct/Indirect Addressing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1719</cp:revision>
  <dcterms:created xsi:type="dcterms:W3CDTF">2006-04-03T05:03:01Z</dcterms:created>
  <dcterms:modified xsi:type="dcterms:W3CDTF">2016-03-07T20:25:56Z</dcterms:modified>
</cp:coreProperties>
</file>