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2" r:id="rId4"/>
    <p:sldId id="380" r:id="rId5"/>
    <p:sldId id="263" r:id="rId6"/>
    <p:sldId id="264" r:id="rId7"/>
    <p:sldId id="330" r:id="rId8"/>
    <p:sldId id="290" r:id="rId9"/>
    <p:sldId id="265" r:id="rId10"/>
    <p:sldId id="267" r:id="rId11"/>
    <p:sldId id="340" r:id="rId12"/>
    <p:sldId id="331" r:id="rId13"/>
    <p:sldId id="334" r:id="rId14"/>
    <p:sldId id="341" r:id="rId15"/>
    <p:sldId id="337" r:id="rId16"/>
    <p:sldId id="379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 varScale="1">
        <p:scale>
          <a:sx n="87" d="100"/>
          <a:sy n="87" d="100"/>
        </p:scale>
        <p:origin x="-1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6CD093-7544-3D45-A23E-D72E21EFB9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9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4DC514-AD1D-EE49-8339-DBB4AB14A0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59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40E226-B4DF-E14F-AB98-2B599D4CDBFE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7888F2-630E-9648-BD64-36CEEB31DE96}" type="slidenum">
              <a:rPr lang="en-US"/>
              <a:pPr/>
              <a:t>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86C587-050F-BF4A-BE28-CC3D4F9F56E0}" type="slidenum">
              <a:rPr lang="en-US"/>
              <a:pPr/>
              <a:t>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E208249-F1DF-484E-B770-77CF0A5BBE5D}" type="slidenum">
              <a:rPr lang="en-US"/>
              <a:pPr/>
              <a:t>9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C365D3-3268-EC46-BC7A-BA0788E8049E}" type="slidenum">
              <a:rPr lang="en-US"/>
              <a:pPr/>
              <a:t>10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BCE8EAF-9FA0-254E-BA3E-0C72C08AE4B3}" type="slidenum">
              <a:rPr lang="en-US"/>
              <a:pPr/>
              <a:t>11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1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AA88067-642D-5F45-9AD7-F067E394A659}" type="slidenum">
              <a:rPr lang="en-US" sz="1300">
                <a:ea typeface="MS PGothic" charset="0"/>
                <a:cs typeface="MS PGothic" charset="0"/>
              </a:rPr>
              <a:pPr/>
              <a:t>12</a:t>
            </a:fld>
            <a:endParaRPr lang="en-US" sz="1300">
              <a:ea typeface="MS PGothic" charset="0"/>
              <a:cs typeface="MS PGothic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1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5A88512-36B2-EF4B-BF9E-F6F09121DD85}" type="slidenum">
              <a:rPr lang="en-US" sz="1300">
                <a:ea typeface="MS PGothic" charset="0"/>
                <a:cs typeface="MS PGothic" charset="0"/>
              </a:rPr>
              <a:pPr/>
              <a:t>13</a:t>
            </a:fld>
            <a:endParaRPr lang="en-US" sz="1300">
              <a:ea typeface="MS PGothic" charset="0"/>
              <a:cs typeface="MS PGothic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1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ABFB2B7-A409-3E47-9E5A-186802E4AC4B}" type="slidenum">
              <a:rPr lang="en-US" sz="1300">
                <a:ea typeface="MS PGothic" charset="0"/>
                <a:cs typeface="MS PGothic" charset="0"/>
              </a:rPr>
              <a:pPr/>
              <a:t>15</a:t>
            </a:fld>
            <a:endParaRPr lang="en-US" sz="1300">
              <a:ea typeface="MS PGothic" charset="0"/>
              <a:cs typeface="MS PGothic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D6AB43-6CC1-0446-B228-E69146335DE0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61975-A09D-374C-8F51-627C7368B5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3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3E96E-60CD-0940-A93B-39B9137F47A0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633B5-D433-A940-8A9A-3D9D79E4FD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6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813A27-C424-754D-9C6F-8136C3D25ABB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87587-511C-AB46-8557-4C28CBB519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79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113DA-6E63-054A-821E-301214D5602C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DF9F7-E474-DE49-AC9E-838283848C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17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8A991-130B-2B4A-B8F9-EF4D51B210AD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23F1E-009D-3F4B-B792-4B55EDE34C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0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CE7F82-1C6E-6C4B-86C6-224AF3797CE0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86F06C-DB5D-3642-9A86-E4F4E09E7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3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888C77-CB9D-9F42-880D-0843308C8A7C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A485C-DE07-504F-891E-F453E69E8F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4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09631-4F90-EE4D-B89B-BDA3FD38481D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04786-6D20-8D47-8966-9650627D3E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453B7B-3E0B-374D-8512-57F62AA424C8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D439BA-5B26-0B4B-BAB6-4BE970BBFF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A666E-A296-2241-9EA6-86C7A2FCA5C7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C4562-E042-C046-8ABD-D45655E9D8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8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E3401-D108-FB4B-BE6C-CEF3AC6CCEC4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D6C5E-1AC1-3840-9BA6-A606AFF3E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1D939-05ED-4343-B63A-2896EC21292A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7BDE-9967-5640-9542-DFBF7CCCF5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02DBC0-230B-DA44-B7CA-1E10877F91AF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7ADFE-E6F0-7541-A93B-FD21A53730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98DB372-EA9D-914B-9EED-3B74331516EE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555783-36D6-B447-9C45-2492A8DA7D2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02" r:id="rId2"/>
    <p:sldLayoutId id="2147484403" r:id="rId3"/>
    <p:sldLayoutId id="2147484404" r:id="rId4"/>
    <p:sldLayoutId id="2147484405" r:id="rId5"/>
    <p:sldLayoutId id="2147484406" r:id="rId6"/>
    <p:sldLayoutId id="2147484407" r:id="rId7"/>
    <p:sldLayoutId id="2147484408" r:id="rId8"/>
    <p:sldLayoutId id="2147484409" r:id="rId9"/>
    <p:sldLayoutId id="2147484410" r:id="rId10"/>
    <p:sldLayoutId id="2147484411" r:id="rId11"/>
    <p:sldLayoutId id="2147484412" r:id="rId12"/>
    <p:sldLayoutId id="214748441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General microprocessor introduction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5622A7-D844-3C4F-B765-F54F915E573E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1B507D-524B-6441-A70C-30F4C1A2D86B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General microprocessor introduction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Assembly language programming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Start with x86; introduce PIC microcontroller about halfway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Areas will include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Addressing modes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Instruction types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Programming modes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HLL and assembly—translation; combination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External interfacing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Processor signals used in interfacing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Interface circuitry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External memory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Interrupts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Microcontroller-based systems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Microcontrollers vs. microprocessors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Design of microcontroller-based circuits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High-level programming of microcontrollers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02D883-FDF4-DF48-A8B3-06C41C770C84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13CFC5-B647-6744-AE70-6E8DDF64053B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What is a computer?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From </a:t>
            </a:r>
            <a:r>
              <a:rPr lang="en-US" i="1">
                <a:latin typeface="Arial" charset="0"/>
              </a:rPr>
              <a:t>The American Heritage Dictionary</a:t>
            </a:r>
            <a:r>
              <a:rPr lang="en-US">
                <a:latin typeface="Arial" charset="0"/>
              </a:rPr>
              <a:t>:</a:t>
            </a:r>
          </a:p>
          <a:p>
            <a:pPr lvl="1" eaLnBrk="1" hangingPunct="1"/>
            <a:r>
              <a:rPr lang="en-US">
                <a:latin typeface="Arial" charset="0"/>
              </a:rPr>
              <a:t>“One who computes”</a:t>
            </a:r>
          </a:p>
          <a:p>
            <a:pPr lvl="2" eaLnBrk="1" hangingPunct="1"/>
            <a:r>
              <a:rPr lang="en-US">
                <a:latin typeface="Arial" charset="0"/>
              </a:rPr>
              <a:t>We could argue that people are computers</a:t>
            </a:r>
          </a:p>
          <a:p>
            <a:pPr lvl="1" eaLnBrk="1" hangingPunct="1"/>
            <a:r>
              <a:rPr lang="en-US">
                <a:latin typeface="Arial" charset="0"/>
              </a:rPr>
              <a:t>“A device that computes, especially a programmable electronic machine that performs high-speed mathematical or logical operations or that assembles, stores, correlates, or otherwise processes information.”</a:t>
            </a:r>
          </a:p>
          <a:p>
            <a:pPr lvl="2" eaLnBrk="1" hangingPunct="1"/>
            <a:r>
              <a:rPr lang="en-US">
                <a:latin typeface="Arial" charset="0"/>
              </a:rPr>
              <a:t>Anything from a simple abacus to the microprocessor-based computers of today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Computing history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14340" name="Picture 4" descr="ENIAC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38862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ENIAC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3000"/>
            <a:ext cx="3724275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57200" y="4953000"/>
            <a:ext cx="411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2400" b="1">
                <a:ea typeface="MS PGothic" charset="0"/>
              </a:rPr>
              <a:t>The first electronic digital computer – ENIAC, built in UPenn in 1946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800600" y="3886200"/>
            <a:ext cx="39624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Thirty tons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Forced air cooling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200KW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19,000 vacuum tubes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Punch card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Manual wiring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Numerical computation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17525" y="6172200"/>
            <a:ext cx="4586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400">
                <a:ea typeface="MS PGothic" charset="0"/>
              </a:rPr>
              <a:t>Source: http://ei.cs.vt.edu/~history/ENIAC.Richey.HTML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8E4DE3-83B3-B14C-B1B3-13904A566732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37BABE-8460-564A-9E74-A9A1B768B483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Today’s computer: one example</a:t>
            </a: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4419600" y="1704975"/>
            <a:ext cx="47244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latin typeface="Lucida Grande" charset="0"/>
              </a:rPr>
              <a:t>iPhone </a:t>
            </a:r>
            <a:r>
              <a:rPr lang="en-US" sz="1400" dirty="0" smtClean="0">
                <a:latin typeface="Lucida Grande" charset="0"/>
              </a:rPr>
              <a:t>6s </a:t>
            </a:r>
            <a:r>
              <a:rPr lang="en-US" sz="1400" dirty="0">
                <a:latin typeface="Lucida Grande" charset="0"/>
              </a:rPr>
              <a:t>Technical Specifications </a:t>
            </a:r>
            <a:endParaRPr lang="en-US" sz="1400" dirty="0" smtClean="0">
              <a:latin typeface="Lucida Grande" charset="0"/>
            </a:endParaRPr>
          </a:p>
          <a:p>
            <a:r>
              <a:rPr lang="en-US" sz="1400" dirty="0" smtClean="0">
                <a:latin typeface="Lucida Grande" charset="0"/>
              </a:rPr>
              <a:t>(the </a:t>
            </a:r>
            <a:r>
              <a:rPr lang="en-US" sz="1400" dirty="0" smtClean="0">
                <a:latin typeface="Lucida Grande" charset="0"/>
              </a:rPr>
              <a:t>6s </a:t>
            </a:r>
            <a:r>
              <a:rPr lang="en-US" sz="1400" dirty="0" smtClean="0">
                <a:latin typeface="Lucida Grande" charset="0"/>
              </a:rPr>
              <a:t>Plus wouldn’t fit on the slide)</a:t>
            </a:r>
            <a:endParaRPr lang="en-US" sz="1400" dirty="0">
              <a:latin typeface="Lucida Grande" charset="0"/>
            </a:endParaRPr>
          </a:p>
          <a:p>
            <a:endParaRPr lang="en-US" sz="1400" dirty="0"/>
          </a:p>
          <a:p>
            <a:r>
              <a:rPr lang="en-US" sz="1400" dirty="0"/>
              <a:t>Screen size</a:t>
            </a:r>
            <a:r>
              <a:rPr lang="en-US" sz="1400" dirty="0">
                <a:latin typeface="Lucida Grande" charset="0"/>
              </a:rPr>
              <a:t>	</a:t>
            </a:r>
            <a:r>
              <a:rPr lang="en-US" sz="1400" dirty="0" smtClean="0">
                <a:latin typeface="Lucida Grande" charset="0"/>
              </a:rPr>
              <a:t>4.7 inches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Screen resolution	</a:t>
            </a:r>
            <a:r>
              <a:rPr lang="en-US" sz="1400" dirty="0" smtClean="0">
                <a:latin typeface="Lucida Grande" charset="0"/>
              </a:rPr>
              <a:t>1334 by 750 at </a:t>
            </a:r>
            <a:r>
              <a:rPr lang="en-US" sz="1400" dirty="0">
                <a:latin typeface="Lucida Grande" charset="0"/>
              </a:rPr>
              <a:t>326 </a:t>
            </a:r>
            <a:r>
              <a:rPr lang="en-US" sz="1400" dirty="0" err="1">
                <a:latin typeface="Lucida Grande" charset="0"/>
              </a:rPr>
              <a:t>ppi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Input method	Multi-touch</a:t>
            </a:r>
          </a:p>
          <a:p>
            <a:r>
              <a:rPr lang="en-US" sz="1400" dirty="0">
                <a:latin typeface="Lucida Grande" charset="0"/>
              </a:rPr>
              <a:t>Operating system	</a:t>
            </a:r>
            <a:r>
              <a:rPr lang="en-US" sz="1400" dirty="0" err="1">
                <a:latin typeface="Lucida Grande" charset="0"/>
              </a:rPr>
              <a:t>iOS</a:t>
            </a:r>
            <a:r>
              <a:rPr lang="en-US" sz="1400" dirty="0">
                <a:latin typeface="Lucida Grande" charset="0"/>
              </a:rPr>
              <a:t> </a:t>
            </a:r>
            <a:r>
              <a:rPr lang="en-US" sz="1400" dirty="0" smtClean="0">
                <a:latin typeface="Lucida Grande" charset="0"/>
              </a:rPr>
              <a:t>9.2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Storage		16 / </a:t>
            </a:r>
            <a:r>
              <a:rPr lang="en-US" sz="1400" dirty="0" smtClean="0">
                <a:latin typeface="Lucida Grande" charset="0"/>
              </a:rPr>
              <a:t>64 / 128 GB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Cellular network	UMTS/GSM/CDMA</a:t>
            </a:r>
          </a:p>
          <a:p>
            <a:r>
              <a:rPr lang="en-US" sz="1400" dirty="0">
                <a:latin typeface="Lucida Grande" charset="0"/>
              </a:rPr>
              <a:t>Wireless data	Wi-Fi (802.11a/b/g/</a:t>
            </a:r>
            <a:r>
              <a:rPr lang="en-US" sz="1400" dirty="0" smtClean="0">
                <a:latin typeface="Lucida Grande" charset="0"/>
              </a:rPr>
              <a:t>n/ac) </a:t>
            </a:r>
            <a:r>
              <a:rPr lang="en-US" sz="1400" dirty="0">
                <a:latin typeface="Lucida Grande" charset="0"/>
              </a:rPr>
              <a:t>+ </a:t>
            </a:r>
            <a:endParaRPr lang="en-US" sz="1400" dirty="0" smtClean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	</a:t>
            </a:r>
            <a:r>
              <a:rPr lang="en-US" sz="1400" dirty="0" smtClean="0">
                <a:latin typeface="Lucida Grande" charset="0"/>
              </a:rPr>
              <a:t>	LTE </a:t>
            </a:r>
            <a:r>
              <a:rPr lang="en-US" sz="1400" dirty="0">
                <a:latin typeface="Lucida Grande" charset="0"/>
              </a:rPr>
              <a:t>+ </a:t>
            </a:r>
            <a:r>
              <a:rPr lang="en-US" sz="1400" dirty="0" smtClean="0">
                <a:latin typeface="Lucida Grande" charset="0"/>
              </a:rPr>
              <a:t>Bluetooth </a:t>
            </a:r>
            <a:r>
              <a:rPr lang="en-US" sz="1400" dirty="0" smtClean="0">
                <a:latin typeface="Lucida Grande" charset="0"/>
              </a:rPr>
              <a:t>4.2 </a:t>
            </a:r>
            <a:r>
              <a:rPr lang="en-US" sz="1400" dirty="0" smtClean="0">
                <a:latin typeface="Lucida Grande" charset="0"/>
              </a:rPr>
              <a:t>+ NFC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Camera		</a:t>
            </a:r>
            <a:r>
              <a:rPr lang="en-US" sz="1400" dirty="0" smtClean="0">
                <a:latin typeface="Lucida Grande" charset="0"/>
              </a:rPr>
              <a:t>12.0 </a:t>
            </a:r>
            <a:r>
              <a:rPr lang="en-US" sz="1400" dirty="0">
                <a:latin typeface="Lucida Grande" charset="0"/>
              </a:rPr>
              <a:t>megapixels</a:t>
            </a:r>
          </a:p>
          <a:p>
            <a:r>
              <a:rPr lang="en-US" sz="1400" dirty="0">
                <a:latin typeface="Lucida Grande" charset="0"/>
              </a:rPr>
              <a:t>Battery		Up to </a:t>
            </a:r>
            <a:r>
              <a:rPr lang="en-US" sz="1400" dirty="0" smtClean="0">
                <a:latin typeface="Lucida Grande" charset="0"/>
              </a:rPr>
              <a:t>11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Internet, </a:t>
            </a:r>
            <a:endParaRPr lang="en-US" sz="1400" dirty="0" smtClean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	</a:t>
            </a:r>
            <a:r>
              <a:rPr lang="en-US" sz="1400" dirty="0" smtClean="0">
                <a:latin typeface="Lucida Grande" charset="0"/>
              </a:rPr>
              <a:t>	14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talk,</a:t>
            </a:r>
          </a:p>
          <a:p>
            <a:r>
              <a:rPr lang="en-US" sz="1400" dirty="0">
                <a:latin typeface="Lucida Grande" charset="0"/>
              </a:rPr>
              <a:t>		</a:t>
            </a:r>
            <a:r>
              <a:rPr lang="en-US" sz="1400" dirty="0" smtClean="0">
                <a:latin typeface="Lucida Grande" charset="0"/>
              </a:rPr>
              <a:t>11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video, </a:t>
            </a:r>
            <a:r>
              <a:rPr lang="en-US" sz="1400" dirty="0" smtClean="0">
                <a:latin typeface="Lucida Grande" charset="0"/>
              </a:rPr>
              <a:t>50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audio, </a:t>
            </a:r>
          </a:p>
          <a:p>
            <a:r>
              <a:rPr lang="en-US" sz="1400" dirty="0">
                <a:latin typeface="Lucida Grande" charset="0"/>
              </a:rPr>
              <a:t>		</a:t>
            </a:r>
            <a:r>
              <a:rPr lang="en-US" sz="1400" dirty="0" smtClean="0">
                <a:latin typeface="Lucida Grande" charset="0"/>
              </a:rPr>
              <a:t>10 days standby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Dimensions	</a:t>
            </a:r>
            <a:r>
              <a:rPr lang="en-US" sz="1400" dirty="0" smtClean="0">
                <a:latin typeface="Lucida Grande" charset="0"/>
              </a:rPr>
              <a:t>5.44 </a:t>
            </a:r>
            <a:r>
              <a:rPr lang="en-US" sz="1400" dirty="0">
                <a:latin typeface="Lucida Grande" charset="0"/>
              </a:rPr>
              <a:t>x </a:t>
            </a:r>
            <a:r>
              <a:rPr lang="en-US" sz="1400" dirty="0" smtClean="0">
                <a:latin typeface="Lucida Grande" charset="0"/>
              </a:rPr>
              <a:t>2.64 </a:t>
            </a:r>
            <a:r>
              <a:rPr lang="en-US" sz="1400" dirty="0">
                <a:latin typeface="Lucida Grande" charset="0"/>
              </a:rPr>
              <a:t>x </a:t>
            </a:r>
            <a:r>
              <a:rPr lang="en-US" sz="1400" dirty="0" smtClean="0">
                <a:latin typeface="Lucida Grande" charset="0"/>
              </a:rPr>
              <a:t>0.28 </a:t>
            </a:r>
            <a:r>
              <a:rPr lang="en-US" sz="1400" dirty="0">
                <a:latin typeface="Lucida Grande" charset="0"/>
              </a:rPr>
              <a:t>inches</a:t>
            </a:r>
          </a:p>
          <a:p>
            <a:r>
              <a:rPr lang="en-US" sz="1400" dirty="0">
                <a:latin typeface="Lucida Grande" charset="0"/>
              </a:rPr>
              <a:t>Weight		</a:t>
            </a:r>
            <a:r>
              <a:rPr lang="en-US" sz="1400" dirty="0" smtClean="0">
                <a:latin typeface="Lucida Grande" charset="0"/>
              </a:rPr>
              <a:t>5.04 </a:t>
            </a:r>
            <a:r>
              <a:rPr lang="en-US" sz="1400" dirty="0">
                <a:latin typeface="Lucida Grande" charset="0"/>
              </a:rPr>
              <a:t>ounces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D0709E-1764-AF4C-AF96-AD67CBD44D8F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011F9-6F76-D14D-8EA8-2B2CE7A9F1CC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517525" y="5562600"/>
            <a:ext cx="39677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400" dirty="0">
                <a:ea typeface="MS PGothic" charset="0"/>
              </a:rPr>
              <a:t>Source: </a:t>
            </a:r>
            <a:r>
              <a:rPr lang="en-US" sz="1400" dirty="0" smtClean="0">
                <a:ea typeface="MS PGothic" charset="0"/>
              </a:rPr>
              <a:t>http://</a:t>
            </a:r>
            <a:r>
              <a:rPr lang="en-US" sz="1400" dirty="0" err="1" smtClean="0">
                <a:ea typeface="MS PGothic" charset="0"/>
              </a:rPr>
              <a:t>www.apple.com</a:t>
            </a:r>
            <a:r>
              <a:rPr lang="en-US" sz="1400" dirty="0" smtClean="0">
                <a:ea typeface="MS PGothic" charset="0"/>
              </a:rPr>
              <a:t>/iphone-</a:t>
            </a:r>
            <a:r>
              <a:rPr lang="en-US" sz="1400" dirty="0" smtClean="0">
                <a:ea typeface="MS PGothic" charset="0"/>
              </a:rPr>
              <a:t>6s/</a:t>
            </a:r>
            <a:r>
              <a:rPr lang="en-US" sz="1400" dirty="0" smtClean="0">
                <a:ea typeface="MS PGothic" charset="0"/>
              </a:rPr>
              <a:t>specs/</a:t>
            </a:r>
            <a:endParaRPr lang="en-US" sz="1400" dirty="0">
              <a:ea typeface="MS PGothic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051" r="14811"/>
          <a:stretch/>
        </p:blipFill>
        <p:spPr>
          <a:xfrm>
            <a:off x="729914" y="1447800"/>
            <a:ext cx="34014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Processor market (as of 2007)</a:t>
            </a:r>
          </a:p>
        </p:txBody>
      </p:sp>
      <p:pic>
        <p:nvPicPr>
          <p:cNvPr id="16387" name="Picture 10" descr="f01-01-P37449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066800"/>
            <a:ext cx="6178550" cy="5013325"/>
          </a:xfrm>
          <a:noFill/>
        </p:spPr>
      </p:pic>
      <p:sp>
        <p:nvSpPr>
          <p:cNvPr id="16388" name="Content Placeholder 8"/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26670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“Computer” used to just refer to PCs</a:t>
            </a:r>
          </a:p>
          <a:p>
            <a:r>
              <a:rPr lang="en-US">
                <a:latin typeface="Arial" charset="0"/>
              </a:rPr>
              <a:t>Processors—and, therefore, computers—are now everywhere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5BA69A-8A8B-3E4E-BE82-2D9894C6D13B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5D2D38-6B1B-024E-A0CE-21FEE5F60AE0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Computer components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What are the key components of a computer?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Microprocessor</a:t>
            </a:r>
            <a:r>
              <a:rPr lang="en-US" dirty="0" smtClean="0"/>
              <a:t> (MPU/CPU) performs computation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Input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read data from external devices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dirty="0" smtClean="0"/>
              <a:t>Examples: Keyboard, mouse, ports (Ethernet, USB, etc.)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Output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transmit data to external devices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dirty="0" smtClean="0"/>
              <a:t>Examples: screen, speaker, VGA interface, ports (Ethernet, USB, etc.)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Storage</a:t>
            </a:r>
            <a:r>
              <a:rPr lang="en-US" dirty="0" smtClean="0"/>
              <a:t> to hold program code and data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dirty="0" smtClean="0"/>
              <a:t>RAM, hard disk, possibly other media (CD/DVD, external drive)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Will see that microprocessor contains smaller-scale versions of these components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dirty="0" smtClean="0"/>
              <a:t>Computation engine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dirty="0" smtClean="0"/>
              <a:t>I/O interface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dirty="0" smtClean="0"/>
              <a:t>Internal storage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2039F4-C2DF-1D4E-AB00-0BF1E4F49C51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93C3EA-D61A-C241-AA49-69F5569CCE42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Next time:</a:t>
            </a:r>
          </a:p>
          <a:p>
            <a:pPr lvl="1"/>
            <a:r>
              <a:rPr lang="en-US">
                <a:latin typeface="Arial" charset="0"/>
              </a:rPr>
              <a:t>Data types</a:t>
            </a:r>
          </a:p>
          <a:p>
            <a:pPr lvl="1"/>
            <a:r>
              <a:rPr lang="en-US">
                <a:latin typeface="Arial" charset="0"/>
              </a:rPr>
              <a:t>Data storage</a:t>
            </a:r>
          </a:p>
          <a:p>
            <a:pPr lvl="1"/>
            <a:r>
              <a:rPr lang="en-US">
                <a:latin typeface="Arial" charset="0"/>
              </a:rPr>
              <a:t>Addressing modes</a:t>
            </a:r>
          </a:p>
          <a:p>
            <a:r>
              <a:rPr lang="en-US">
                <a:latin typeface="Arial" charset="0"/>
              </a:rPr>
              <a:t>Reminders:</a:t>
            </a:r>
          </a:p>
          <a:p>
            <a:pPr lvl="1"/>
            <a:r>
              <a:rPr lang="en-US">
                <a:latin typeface="Arial" charset="0"/>
              </a:rPr>
              <a:t>Sign up for the discussion group on Piazza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7B2487-2D83-D74C-966A-619E23A1DD79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375DF7A-5694-5349-9D9F-06871D54DA3D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Course overview</a:t>
            </a:r>
          </a:p>
          <a:p>
            <a:pPr lvl="1"/>
            <a:r>
              <a:rPr lang="en-US">
                <a:latin typeface="Arial" charset="0"/>
              </a:rPr>
              <a:t>Instructor information</a:t>
            </a:r>
          </a:p>
          <a:p>
            <a:pPr lvl="1"/>
            <a:r>
              <a:rPr lang="en-US">
                <a:latin typeface="Arial" charset="0"/>
              </a:rPr>
              <a:t>Course materials</a:t>
            </a:r>
          </a:p>
          <a:p>
            <a:pPr lvl="1"/>
            <a:r>
              <a:rPr lang="en-US">
                <a:latin typeface="Arial" charset="0"/>
              </a:rPr>
              <a:t>Course policies</a:t>
            </a:r>
          </a:p>
          <a:p>
            <a:pPr lvl="1"/>
            <a:r>
              <a:rPr lang="en-US">
                <a:latin typeface="Arial" charset="0"/>
              </a:rPr>
              <a:t>Resources</a:t>
            </a:r>
          </a:p>
          <a:p>
            <a:pPr lvl="1"/>
            <a:r>
              <a:rPr lang="en-US">
                <a:latin typeface="Arial" charset="0"/>
              </a:rPr>
              <a:t>Tentative course outline</a:t>
            </a:r>
          </a:p>
          <a:p>
            <a:r>
              <a:rPr lang="en-US">
                <a:latin typeface="Arial" charset="0"/>
              </a:rPr>
              <a:t>General microprocessor introduction</a:t>
            </a:r>
          </a:p>
          <a:p>
            <a:pPr lvl="1"/>
            <a:r>
              <a:rPr lang="en-US">
                <a:latin typeface="Arial" charset="0"/>
              </a:rPr>
              <a:t>History</a:t>
            </a:r>
          </a:p>
          <a:p>
            <a:pPr lvl="1"/>
            <a:r>
              <a:rPr lang="en-US">
                <a:latin typeface="Arial" charset="0"/>
              </a:rPr>
              <a:t>Role of the instruction set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52CC41-4B80-A441-89A5-FDD275199A06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B8280E-41B1-AC48-9DC2-85DE86D03542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C4FE31-E26C-9C42-A9AA-1DBAD76265F6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A8C1B2-56FA-E44C-ABA6-AA7081E553DF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</a:t>
            </a:r>
            <a:r>
              <a:rPr lang="en-US" dirty="0">
                <a:latin typeface="Garamond" charset="0"/>
              </a:rPr>
              <a:t>times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Lectures: </a:t>
            </a:r>
            <a:endParaRPr lang="en-US" dirty="0" smtClean="0">
              <a:solidFill>
                <a:srgbClr val="0000FF"/>
              </a:solidFill>
              <a:ea typeface="+mn-ea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>
                <a:latin typeface="Arial" charset="0"/>
              </a:rPr>
              <a:t>Section 201: MWF </a:t>
            </a:r>
            <a:r>
              <a:rPr lang="en-US" dirty="0" smtClean="0">
                <a:latin typeface="Arial" charset="0"/>
              </a:rPr>
              <a:t>9-9:</a:t>
            </a:r>
            <a:r>
              <a:rPr lang="en-US" dirty="0">
                <a:latin typeface="Arial" charset="0"/>
              </a:rPr>
              <a:t>50, </a:t>
            </a:r>
            <a:r>
              <a:rPr lang="en-US" dirty="0" err="1" smtClean="0">
                <a:latin typeface="Arial" charset="0"/>
              </a:rPr>
              <a:t>Kitson</a:t>
            </a:r>
            <a:r>
              <a:rPr lang="en-US" dirty="0" smtClean="0">
                <a:latin typeface="Arial" charset="0"/>
              </a:rPr>
              <a:t> 305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>
                <a:latin typeface="Arial" charset="0"/>
              </a:rPr>
              <a:t>Section 202: MWF </a:t>
            </a:r>
            <a:r>
              <a:rPr lang="en-US" dirty="0" smtClean="0">
                <a:latin typeface="Arial" charset="0"/>
              </a:rPr>
              <a:t>10-10:</a:t>
            </a:r>
            <a:r>
              <a:rPr lang="en-US" dirty="0">
                <a:latin typeface="Arial" charset="0"/>
              </a:rPr>
              <a:t>50, </a:t>
            </a:r>
            <a:r>
              <a:rPr lang="en-US" dirty="0" err="1" smtClean="0">
                <a:latin typeface="Arial" charset="0"/>
              </a:rPr>
              <a:t>Kitson</a:t>
            </a:r>
            <a:r>
              <a:rPr lang="en-US" dirty="0" smtClean="0">
                <a:latin typeface="Arial" charset="0"/>
              </a:rPr>
              <a:t> 305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You are welcome to attend either lecture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Please attend your assigned section for exams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Lab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: </a:t>
            </a:r>
            <a:r>
              <a:rPr lang="en-US" dirty="0" smtClean="0">
                <a:ea typeface="+mn-ea"/>
              </a:rPr>
              <a:t>Not required; will get access to </a:t>
            </a:r>
            <a:r>
              <a:rPr lang="en-US" dirty="0" smtClean="0">
                <a:ea typeface="+mn-ea"/>
              </a:rPr>
              <a:t>Ball 424</a:t>
            </a:r>
            <a:endParaRPr lang="en-US" dirty="0" smtClean="0">
              <a:ea typeface="+mn-ea"/>
            </a:endParaRPr>
          </a:p>
          <a:p>
            <a:pPr marL="0" indent="0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en-US" dirty="0" smtClean="0">
              <a:ea typeface="+mn-ea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</a:rPr>
              <a:t>Primary Instructor</a:t>
            </a:r>
            <a:r>
              <a:rPr lang="en-US" dirty="0"/>
              <a:t>:  Dr. Michael Geiger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/>
              <a:t>E-mail:</a:t>
            </a:r>
            <a:r>
              <a:rPr lang="en-US" dirty="0"/>
              <a:t>  </a:t>
            </a:r>
            <a:r>
              <a:rPr lang="en-US" dirty="0" err="1"/>
              <a:t>Michael_Geiger@uml.edu</a:t>
            </a:r>
            <a:endParaRPr lang="en-US" dirty="0"/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/>
              <a:t>Phone:</a:t>
            </a:r>
            <a:r>
              <a:rPr lang="en-US" dirty="0"/>
              <a:t> 978-934-3618 (x43618 on campus)</a:t>
            </a:r>
            <a:endParaRPr lang="en-US" u="sng" dirty="0"/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/>
              <a:t>Office:</a:t>
            </a:r>
            <a:r>
              <a:rPr lang="en-US" dirty="0"/>
              <a:t> </a:t>
            </a:r>
            <a:r>
              <a:rPr lang="en-US" dirty="0" smtClean="0"/>
              <a:t>118A </a:t>
            </a:r>
            <a:r>
              <a:rPr lang="en-US" dirty="0"/>
              <a:t>Perry Hall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M </a:t>
            </a:r>
            <a:r>
              <a:rPr lang="en-US" dirty="0" smtClean="0">
                <a:latin typeface="Arial" charset="0"/>
              </a:rPr>
              <a:t>1-2:</a:t>
            </a:r>
            <a:r>
              <a:rPr lang="en-US" dirty="0">
                <a:latin typeface="Arial" charset="0"/>
              </a:rPr>
              <a:t>30, W </a:t>
            </a:r>
            <a:r>
              <a:rPr lang="en-US" dirty="0" smtClean="0">
                <a:latin typeface="Arial" charset="0"/>
              </a:rPr>
              <a:t>1-2:</a:t>
            </a:r>
            <a:r>
              <a:rPr lang="en-US" dirty="0">
                <a:latin typeface="Arial" charset="0"/>
              </a:rPr>
              <a:t>30, </a:t>
            </a:r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1:30-3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Student questions are top priority during these hours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Will be in office at other times TBD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Available by </a:t>
            </a:r>
            <a:r>
              <a:rPr lang="en-US" dirty="0" smtClean="0">
                <a:latin typeface="Arial" charset="0"/>
              </a:rPr>
              <a:t>appointment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TA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 smtClean="0">
                <a:solidFill>
                  <a:srgbClr val="000000"/>
                </a:solidFill>
              </a:rPr>
              <a:t>Nazir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Hossain</a:t>
            </a:r>
            <a:endParaRPr lang="en-US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 smtClean="0">
                <a:solidFill>
                  <a:srgbClr val="000000"/>
                </a:solidFill>
              </a:rPr>
              <a:t>E-mail: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/>
              <a:t>nazirkuetece05@</a:t>
            </a:r>
            <a:r>
              <a:rPr lang="en-US" dirty="0" smtClean="0"/>
              <a:t>gmail.com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 smtClean="0"/>
              <a:t>Office:</a:t>
            </a:r>
            <a:r>
              <a:rPr lang="en-US" dirty="0" smtClean="0"/>
              <a:t> Ball 410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 smtClean="0"/>
              <a:t>Office hours:</a:t>
            </a:r>
            <a:r>
              <a:rPr lang="en-US" dirty="0" smtClean="0"/>
              <a:t> TBD</a:t>
            </a:r>
            <a:endParaRPr lang="en-US" u="sng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7F82-1C6E-6C4B-86C6-224AF3797CE0}" type="datetime1">
              <a:rPr lang="en-US" smtClean="0"/>
              <a:pPr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F06C-DB5D-3642-9A86-E4F4E09E7D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4736EA-5F89-0646-8DE5-A8EE45395299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1F1D7B-ECFE-D64B-8FF1-8F0FF575B6FA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 charset="0"/>
              </a:rPr>
              <a:t>Textbook:</a:t>
            </a:r>
            <a:r>
              <a:rPr lang="en-US" sz="2800" dirty="0">
                <a:latin typeface="Arial" charset="0"/>
              </a:rPr>
              <a:t> Barry B. </a:t>
            </a:r>
            <a:r>
              <a:rPr lang="en-US" sz="2800" dirty="0" err="1">
                <a:latin typeface="Arial" charset="0"/>
              </a:rPr>
              <a:t>Brey</a:t>
            </a:r>
            <a:r>
              <a:rPr lang="en-US" sz="2800" dirty="0">
                <a:latin typeface="Arial" charset="0"/>
              </a:rPr>
              <a:t>, </a:t>
            </a:r>
            <a:r>
              <a:rPr lang="en-US" sz="2800" i="1" dirty="0">
                <a:latin typeface="Arial" charset="0"/>
              </a:rPr>
              <a:t>The Intel Microprocessors: Architecture Programming, and Interfacing</a:t>
            </a:r>
            <a:r>
              <a:rPr lang="en-US" sz="2800" dirty="0">
                <a:latin typeface="Arial" charset="0"/>
              </a:rPr>
              <a:t>, 2008, Prentice Hall.  </a:t>
            </a:r>
          </a:p>
          <a:p>
            <a:pPr lvl="1"/>
            <a:r>
              <a:rPr lang="en-US" sz="2400" dirty="0">
                <a:latin typeface="Arial" charset="0"/>
              </a:rPr>
              <a:t>ISBN: </a:t>
            </a:r>
            <a:r>
              <a:rPr lang="en-US" sz="2400" dirty="0" smtClean="0">
                <a:latin typeface="Arial" charset="0"/>
              </a:rPr>
              <a:t>0135026458</a:t>
            </a:r>
          </a:p>
          <a:p>
            <a:pPr lvl="1"/>
            <a:r>
              <a:rPr lang="en-US" sz="2400" dirty="0" smtClean="0">
                <a:latin typeface="Arial" charset="0"/>
              </a:rPr>
              <a:t>Only covers first part of course; not required</a:t>
            </a:r>
            <a:endParaRPr lang="en-US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Course website: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/eece3170/sp16/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Will contain lecture slides, handouts, assignments</a:t>
            </a:r>
          </a:p>
          <a:p>
            <a:r>
              <a:rPr lang="en-US" sz="2800" dirty="0">
                <a:latin typeface="Arial" charset="0"/>
              </a:rPr>
              <a:t>Discussion group through </a:t>
            </a:r>
            <a:r>
              <a:rPr lang="en-US" sz="2800" dirty="0" err="1">
                <a:solidFill>
                  <a:srgbClr val="0000FF"/>
                </a:solidFill>
                <a:latin typeface="Arial" charset="0"/>
              </a:rPr>
              <a:t>piazza.com</a:t>
            </a:r>
            <a:endParaRPr lang="en-US" sz="28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Allow common questions to be answered for everyone</a:t>
            </a:r>
          </a:p>
          <a:p>
            <a:pPr lvl="1"/>
            <a:r>
              <a:rPr lang="en-US" sz="2400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charset="0"/>
              </a:rPr>
              <a:t>Will use as class mailing list—please enroll ASAP</a:t>
            </a: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Additional course policies</a:t>
            </a:r>
            <a:endParaRPr lang="en-US" dirty="0">
              <a:latin typeface="Garamond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Prerequisites</a:t>
            </a:r>
          </a:p>
          <a:p>
            <a:pPr lvl="1"/>
            <a:r>
              <a:rPr lang="en-US" dirty="0" smtClean="0">
                <a:latin typeface="Arial" charset="0"/>
              </a:rPr>
              <a:t>16.216 (ECE Application Programming)</a:t>
            </a:r>
          </a:p>
          <a:p>
            <a:pPr lvl="1"/>
            <a:r>
              <a:rPr lang="en-US" dirty="0" smtClean="0">
                <a:latin typeface="Arial" charset="0"/>
              </a:rPr>
              <a:t>16.265 </a:t>
            </a:r>
            <a:r>
              <a:rPr lang="en-US" dirty="0">
                <a:latin typeface="Arial" charset="0"/>
              </a:rPr>
              <a:t>(Logic Design</a:t>
            </a:r>
            <a:r>
              <a:rPr lang="en-US" dirty="0" smtClean="0">
                <a:latin typeface="Arial" charset="0"/>
              </a:rPr>
              <a:t>)</a:t>
            </a:r>
          </a:p>
          <a:p>
            <a:r>
              <a:rPr lang="en-US" dirty="0" smtClean="0">
                <a:latin typeface="Arial" charset="0"/>
              </a:rPr>
              <a:t>Assignments</a:t>
            </a:r>
          </a:p>
          <a:p>
            <a:pPr marL="690563" lvl="1"/>
            <a:r>
              <a:rPr lang="en-US" dirty="0" smtClean="0">
                <a:latin typeface="Arial" charset="0"/>
              </a:rPr>
              <a:t>Homework, labs, and some “hybrid” assignments (problems + programming exercise(s))</a:t>
            </a:r>
          </a:p>
          <a:p>
            <a:pPr marL="690563" lvl="1"/>
            <a:r>
              <a:rPr lang="en-US" dirty="0" smtClean="0">
                <a:latin typeface="Arial" charset="0"/>
              </a:rPr>
              <a:t>Late assignments: 10% penalty per day</a:t>
            </a:r>
          </a:p>
          <a:p>
            <a:pPr marL="690563" lvl="1"/>
            <a:r>
              <a:rPr lang="en-US" dirty="0" smtClean="0">
                <a:latin typeface="Arial" charset="0"/>
              </a:rPr>
              <a:t>All HW individual unless otherwise specified</a:t>
            </a:r>
          </a:p>
          <a:p>
            <a:pPr marL="690563" lvl="1"/>
            <a:r>
              <a:rPr lang="en-US" dirty="0" smtClean="0">
                <a:latin typeface="Arial" charset="0"/>
              </a:rPr>
              <a:t>Some assignments require instructor “check-off”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7EEAEF-A28F-E64E-B102-31B02A277329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00BE31-76F4-7F4E-8C8D-5FA732D6610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Academic honesty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assignments are to be done </a:t>
            </a:r>
            <a:r>
              <a:rPr lang="en-US" b="1" dirty="0" smtClean="0">
                <a:solidFill>
                  <a:srgbClr val="FF0000"/>
                </a:solidFill>
                <a:ea typeface="+mn-ea"/>
              </a:rPr>
              <a:t>individually</a:t>
            </a:r>
            <a:r>
              <a:rPr lang="en-US" dirty="0" smtClean="0">
                <a:ea typeface="+mn-ea"/>
              </a:rPr>
              <a:t> unless explicitly specified otherwise by the instructor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Any copied solutions, whether from another student or an outside source, are subject to penalty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You may discuss general topics or help one another with specific errors, but not share assignment solutions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Must acknowledge assistance from classmate in submission 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77CD73-9B14-1245-9897-B290A40308DF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C6045F-2163-2E48-AEC8-45A8C8654E2A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405121-90EF-E840-89CF-92155B764322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FA6861-A96C-A746-B71F-1CAD0D1BFA21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Course policies (cont.)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Assignments</a:t>
            </a:r>
            <a:r>
              <a:rPr lang="en-US" dirty="0">
                <a:latin typeface="Arial" charset="0"/>
              </a:rPr>
              <a:t>: 55%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Wednesday, </a:t>
            </a:r>
            <a:r>
              <a:rPr lang="en-US" dirty="0" smtClean="0">
                <a:latin typeface="Arial" charset="0"/>
              </a:rPr>
              <a:t>February 17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Wednesday, </a:t>
            </a:r>
            <a:r>
              <a:rPr lang="en-US" dirty="0" smtClean="0">
                <a:latin typeface="Arial" charset="0"/>
              </a:rPr>
              <a:t>March 30 </a:t>
            </a:r>
            <a:r>
              <a:rPr lang="en-US" dirty="0">
                <a:latin typeface="Arial" charset="0"/>
              </a:rPr>
              <a:t>in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TBD (during finals</a:t>
            </a:r>
            <a:r>
              <a:rPr lang="en-US" dirty="0" smtClean="0">
                <a:latin typeface="Arial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Exam 3 will be common exam for both sections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What you should learn in this class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Basics of computers vs. microprocessors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Two major aspects: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How to program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Focus on assembly language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Will look at HLL </a:t>
            </a:r>
            <a:r>
              <a:rPr lang="en-US" dirty="0" smtClean="0">
                <a:sym typeface="Wingdings" pitchFamily="2" charset="2"/>
              </a:rPr>
              <a:t> assembly translation, integration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Use of HLL with microcontrollers</a:t>
            </a:r>
            <a:endParaRPr lang="en-US" dirty="0" smtClean="0"/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How a microprocessor works with other components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Focus on interfacing circuits and control schemes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Will work with two (three?) processor families: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Intel x86 architecture </a:t>
            </a:r>
            <a:r>
              <a:rPr lang="en-US" dirty="0" smtClean="0">
                <a:sym typeface="Wingdings" pitchFamily="2" charset="2"/>
              </a:rPr>
              <a:t> assembly language simulation</a:t>
            </a:r>
            <a:endParaRPr lang="en-US" dirty="0" smtClean="0"/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PIC microcontroller </a:t>
            </a:r>
            <a:r>
              <a:rPr lang="en-US" dirty="0" smtClean="0">
                <a:sym typeface="Wingdings" pitchFamily="2" charset="2"/>
              </a:rPr>
              <a:t> actual microcontroller programming, interfacing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Hope to integrate ARM processors by end of course</a:t>
            </a:r>
            <a:endParaRPr lang="en-US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BD656A-1E96-804B-8B16-C734C86656C5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6C3546-688E-3245-A2B7-D6EDC9F29D66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4764088" y="7256463"/>
            <a:ext cx="678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· To understand the interconnection of the CPU, memory, and I/O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7651</TotalTime>
  <Words>1043</Words>
  <Application>Microsoft Macintosh PowerPoint</Application>
  <PresentationFormat>On-screen Show (4:3)</PresentationFormat>
  <Paragraphs>220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EECE.3170 Microprocessor Systems Design I</vt:lpstr>
      <vt:lpstr>Lecture outline</vt:lpstr>
      <vt:lpstr>Course meeting times</vt:lpstr>
      <vt:lpstr>Course instructors</vt:lpstr>
      <vt:lpstr>Course materials</vt:lpstr>
      <vt:lpstr>Additional course policies</vt:lpstr>
      <vt:lpstr>Academic honesty</vt:lpstr>
      <vt:lpstr>Course policies (cont.)</vt:lpstr>
      <vt:lpstr>What you should learn in this class</vt:lpstr>
      <vt:lpstr>Tentative course outline</vt:lpstr>
      <vt:lpstr>What is a computer?</vt:lpstr>
      <vt:lpstr>Computing history</vt:lpstr>
      <vt:lpstr>Today’s computer: one example</vt:lpstr>
      <vt:lpstr>Processor market (as of 2007)</vt:lpstr>
      <vt:lpstr>Computer components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1637</cp:revision>
  <dcterms:created xsi:type="dcterms:W3CDTF">2006-04-03T05:03:01Z</dcterms:created>
  <dcterms:modified xsi:type="dcterms:W3CDTF">2016-01-20T04:24:06Z</dcterms:modified>
</cp:coreProperties>
</file>