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62" r:id="rId4"/>
    <p:sldId id="380" r:id="rId5"/>
    <p:sldId id="263" r:id="rId6"/>
    <p:sldId id="264" r:id="rId7"/>
    <p:sldId id="330" r:id="rId8"/>
    <p:sldId id="405" r:id="rId9"/>
    <p:sldId id="290" r:id="rId10"/>
    <p:sldId id="265" r:id="rId11"/>
    <p:sldId id="267" r:id="rId12"/>
    <p:sldId id="340" r:id="rId13"/>
    <p:sldId id="331" r:id="rId14"/>
    <p:sldId id="334" r:id="rId15"/>
    <p:sldId id="341" r:id="rId16"/>
    <p:sldId id="337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379" r:id="rId4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84" d="100"/>
          <a:sy n="84" d="100"/>
        </p:scale>
        <p:origin x="-5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6CD093-7544-3D45-A23E-D72E21EFB9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95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4DC514-AD1D-EE49-8339-DBB4AB14A0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59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E40E226-B4DF-E14F-AB98-2B599D4CDBFE}" type="slidenum">
              <a:rPr lang="en-US"/>
              <a:pPr/>
              <a:t>2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A721789-792E-EB4E-8BE7-301E83D31FE3}" type="datetime1">
              <a:rPr lang="en-US"/>
              <a:pPr/>
              <a:t>5/15/16</a:t>
            </a:fld>
            <a:endParaRPr lang="en-US"/>
          </a:p>
        </p:txBody>
      </p:sp>
      <p:sp>
        <p:nvSpPr>
          <p:cNvPr id="3072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072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5C207D-5588-3E49-ADFC-C890A05BCBCA}" type="slidenum">
              <a:rPr lang="en-US"/>
              <a:pPr/>
              <a:t>25</a:t>
            </a:fld>
            <a:endParaRPr lang="en-US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4876FCC-CA28-A643-BA06-52DD4FB1637F}" type="datetime1">
              <a:rPr lang="en-US"/>
              <a:pPr/>
              <a:t>5/15/16</a:t>
            </a:fld>
            <a:endParaRPr lang="en-US"/>
          </a:p>
        </p:txBody>
      </p:sp>
      <p:sp>
        <p:nvSpPr>
          <p:cNvPr id="3174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174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28BDD08-73CE-BF4C-8A71-25EC66D37430}" type="slidenum">
              <a:rPr lang="en-US"/>
              <a:pPr/>
              <a:t>26</a:t>
            </a:fld>
            <a:endParaRPr lang="en-US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3F15C21-3FF9-D643-896D-ED9D4319AC9F}" type="datetime1">
              <a:rPr lang="en-US"/>
              <a:pPr/>
              <a:t>5/15/16</a:t>
            </a:fld>
            <a:endParaRPr lang="en-US"/>
          </a:p>
        </p:txBody>
      </p:sp>
      <p:sp>
        <p:nvSpPr>
          <p:cNvPr id="3277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277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897E1D7-A306-974C-A998-3575CD1354B1}" type="slidenum">
              <a:rPr lang="en-US"/>
              <a:pPr/>
              <a:t>27</a:t>
            </a:fld>
            <a:endParaRPr lang="en-U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F36AF7F-60C8-D349-873A-D68EF79EB869}" type="datetime1">
              <a:rPr lang="en-US"/>
              <a:pPr/>
              <a:t>5/15/16</a:t>
            </a:fld>
            <a:endParaRPr lang="en-US"/>
          </a:p>
        </p:txBody>
      </p:sp>
      <p:sp>
        <p:nvSpPr>
          <p:cNvPr id="3379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379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98A1D1E-F180-8241-9CAD-C3F511FDE287}" type="slidenum">
              <a:rPr lang="en-US"/>
              <a:pPr/>
              <a:t>29</a:t>
            </a:fld>
            <a:endParaRPr lang="en-US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223ADDA-AE31-B04C-9EA8-C7C0635A62CC}" type="datetime1">
              <a:rPr lang="en-US"/>
              <a:pPr/>
              <a:t>5/15/16</a:t>
            </a:fld>
            <a:endParaRPr lang="en-US"/>
          </a:p>
        </p:txBody>
      </p:sp>
      <p:sp>
        <p:nvSpPr>
          <p:cNvPr id="3481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482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6886C3C-FF6B-F44F-889B-B0C744B7C95C}" type="slidenum">
              <a:rPr lang="en-US"/>
              <a:pPr/>
              <a:t>30</a:t>
            </a:fld>
            <a:endParaRPr lang="en-US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A5028BB-22E9-B149-85A1-2B828FFCDACB}" type="datetime1">
              <a:rPr lang="en-US"/>
              <a:pPr/>
              <a:t>5/15/16</a:t>
            </a:fld>
            <a:endParaRPr lang="en-US"/>
          </a:p>
        </p:txBody>
      </p:sp>
      <p:sp>
        <p:nvSpPr>
          <p:cNvPr id="2662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662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1A19E69-5C2F-AD42-8922-2202214D6758}" type="slidenum">
              <a:rPr lang="en-US"/>
              <a:pPr/>
              <a:t>36</a:t>
            </a:fld>
            <a:endParaRPr lang="en-U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7888F2-630E-9648-BD64-36CEEB31DE96}" type="slidenum">
              <a:rPr lang="en-US"/>
              <a:pPr/>
              <a:t>3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986C587-050F-BF4A-BE28-CC3D4F9F56E0}" type="slidenum">
              <a:rPr lang="en-US"/>
              <a:pPr/>
              <a:t>5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E208249-F1DF-484E-B770-77CF0A5BBE5D}" type="slidenum">
              <a:rPr lang="en-US"/>
              <a:pPr/>
              <a:t>10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AC365D3-3268-EC46-BC7A-BA0788E8049E}" type="slidenum">
              <a:rPr lang="en-US"/>
              <a:pPr/>
              <a:t>11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BCE8EAF-9FA0-254E-BA3E-0C72C08AE4B3}" type="slidenum">
              <a:rPr lang="en-US"/>
              <a:pPr/>
              <a:t>12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1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AA88067-642D-5F45-9AD7-F067E394A659}" type="slidenum">
              <a:rPr lang="en-US" sz="1300">
                <a:ea typeface="MS PGothic" charset="0"/>
                <a:cs typeface="MS PGothic" charset="0"/>
              </a:rPr>
              <a:pPr/>
              <a:t>13</a:t>
            </a:fld>
            <a:endParaRPr lang="en-US" sz="1300">
              <a:ea typeface="MS PGothic" charset="0"/>
              <a:cs typeface="MS PGothic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1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5A88512-36B2-EF4B-BF9E-F6F09121DD85}" type="slidenum">
              <a:rPr lang="en-US" sz="1300">
                <a:ea typeface="MS PGothic" charset="0"/>
                <a:cs typeface="MS PGothic" charset="0"/>
              </a:rPr>
              <a:pPr/>
              <a:t>14</a:t>
            </a:fld>
            <a:endParaRPr lang="en-US" sz="1300">
              <a:ea typeface="MS PGothic" charset="0"/>
              <a:cs typeface="MS PGothic" charset="0"/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1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ABFB2B7-A409-3E47-9E5A-186802E4AC4B}" type="slidenum">
              <a:rPr lang="en-US" sz="1300">
                <a:ea typeface="MS PGothic" charset="0"/>
                <a:cs typeface="MS PGothic" charset="0"/>
              </a:rPr>
              <a:pPr/>
              <a:t>16</a:t>
            </a:fld>
            <a:endParaRPr lang="en-US" sz="1300">
              <a:ea typeface="MS PGothic" charset="0"/>
              <a:cs typeface="MS PGothic" charset="0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F52C6C-B57E-DF49-8622-6E179DBDA2D7}" type="datetime1">
              <a:rPr lang="en-US" smtClean="0"/>
              <a:t>5/15/16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61975-A09D-374C-8F51-627C7368B5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3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E5E62-EDBD-0D49-B292-1B00B4D526E9}" type="datetime1">
              <a:rPr lang="en-US" smtClean="0"/>
              <a:t>5/15/16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633B5-D433-A940-8A9A-3D9D79E4FD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6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36E849-1672-CE4E-85AB-9AA1A0F63818}" type="datetime1">
              <a:rPr lang="en-US" smtClean="0"/>
              <a:t>5/15/16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687587-511C-AB46-8557-4C28CBB519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79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6859F-C71A-F640-ABF0-D35F3F9FC3EC}" type="datetime1">
              <a:rPr lang="en-US" smtClean="0"/>
              <a:t>5/15/16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DF9F7-E474-DE49-AC9E-838283848C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17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E30F0-5BB8-5C44-91F6-7E4469C04A6C}" type="datetime1">
              <a:rPr lang="en-US" smtClean="0"/>
              <a:t>5/15/16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23F1E-009D-3F4B-B792-4B55EDE34C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05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2412FE-8BBC-5A48-AB12-0CBA7532915F}" type="datetime1">
              <a:rPr lang="en-US" smtClean="0"/>
              <a:t>5/15/16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A655A-2899-6F49-AF0D-19326859B0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72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676400"/>
            <a:ext cx="3943350" cy="44561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0150" y="1676400"/>
            <a:ext cx="3944938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51C76DE-1182-1C4B-9025-1EE35FF37A95}" type="datetime1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876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Microprocessors I:  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2C08EC7-478C-8540-AB15-A4FDFF191A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7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F7CBC1-EC18-4645-8AFD-F94C5C90AEC5}" type="datetime1">
              <a:rPr lang="en-US" smtClean="0"/>
              <a:t>5/15/16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86F06C-DB5D-3642-9A86-E4F4E09E7D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3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C444E2-DE99-9049-869B-0ACE12F4E0FB}" type="datetime1">
              <a:rPr lang="en-US" smtClean="0"/>
              <a:t>5/15/16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3A485C-DE07-504F-891E-F453E69E8F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4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ADD64A-A568-E842-810F-213BCDCD8994}" type="datetime1">
              <a:rPr lang="en-US" smtClean="0"/>
              <a:t>5/15/16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04786-6D20-8D47-8966-9650627D3E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6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A2A7F-A2F8-2F42-A008-093AEEAB11F5}" type="datetime1">
              <a:rPr lang="en-US" smtClean="0"/>
              <a:t>5/15/16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D439BA-5B26-0B4B-BAB6-4BE970BBFF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5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4BCC66-EBD2-7242-A461-A41F0D15FF34}" type="datetime1">
              <a:rPr lang="en-US" smtClean="0"/>
              <a:t>5/15/16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BC4562-E042-C046-8ABD-D45655E9D8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8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F3AD87-AFB9-B845-AD36-19E34349D6FD}" type="datetime1">
              <a:rPr lang="en-US" smtClean="0"/>
              <a:t>5/15/16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4D6C5E-1AC1-3840-9BA6-A606AFF3E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6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70E830-C8D3-924A-AD8F-ECE7FF687CD2}" type="datetime1">
              <a:rPr lang="en-US" smtClean="0"/>
              <a:t>5/15/16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7BDE-9967-5640-9542-DFBF7CCCF5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251002-6358-F54F-B129-7697F9017F95}" type="datetime1">
              <a:rPr lang="en-US" smtClean="0"/>
              <a:t>5/15/16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7ADFE-E6F0-7541-A93B-FD21A53730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E457BCD7-BC3B-354B-B27D-2F054B5144F9}" type="datetime1">
              <a:rPr lang="en-US" smtClean="0"/>
              <a:t>5/15/16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555783-36D6-B447-9C45-2492A8DA7D2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4" r:id="rId1"/>
    <p:sldLayoutId id="2147484402" r:id="rId2"/>
    <p:sldLayoutId id="2147484403" r:id="rId3"/>
    <p:sldLayoutId id="2147484404" r:id="rId4"/>
    <p:sldLayoutId id="2147484405" r:id="rId5"/>
    <p:sldLayoutId id="2147484406" r:id="rId6"/>
    <p:sldLayoutId id="2147484407" r:id="rId7"/>
    <p:sldLayoutId id="2147484408" r:id="rId8"/>
    <p:sldLayoutId id="2147484409" r:id="rId9"/>
    <p:sldLayoutId id="2147484410" r:id="rId10"/>
    <p:sldLayoutId id="2147484411" r:id="rId11"/>
    <p:sldLayoutId id="2147484412" r:id="rId12"/>
    <p:sldLayoutId id="2147484413" r:id="rId13"/>
    <p:sldLayoutId id="2147484415" r:id="rId14"/>
    <p:sldLayoutId id="2147484416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Role of ISA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Data types, storage, and addressing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What you should learn in this class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Basics of computers vs. microprocessors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Two major aspects: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How to program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Focus on assembly language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Will look at HLL </a:t>
            </a:r>
            <a:r>
              <a:rPr lang="en-US" dirty="0" smtClean="0">
                <a:sym typeface="Wingdings" pitchFamily="2" charset="2"/>
              </a:rPr>
              <a:t> assembly translation, integration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>
                <a:sym typeface="Wingdings" pitchFamily="2" charset="2"/>
              </a:rPr>
              <a:t>Use of HLL with microcontrollers</a:t>
            </a:r>
            <a:endParaRPr lang="en-US" dirty="0" smtClean="0"/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How a microprocessor works with other components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Focus on interfacing circuits and control schemes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Will work with two (three?) processor families: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Intel x86 architecture </a:t>
            </a:r>
            <a:r>
              <a:rPr lang="en-US" dirty="0" smtClean="0">
                <a:sym typeface="Wingdings" pitchFamily="2" charset="2"/>
              </a:rPr>
              <a:t> assembly language simulation</a:t>
            </a:r>
            <a:endParaRPr lang="en-US" dirty="0" smtClean="0"/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PIC microcontroller </a:t>
            </a:r>
            <a:r>
              <a:rPr lang="en-US" dirty="0" smtClean="0">
                <a:sym typeface="Wingdings" pitchFamily="2" charset="2"/>
              </a:rPr>
              <a:t> actual microcontroller programming, interfacing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74AA7B-F13C-3C48-ACE3-E6A529DCF657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6C3546-688E-3245-A2B7-D6EDC9F29D66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4764088" y="7256463"/>
            <a:ext cx="678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/>
              <a:t>· To understand the interconnection of the CPU, memory, and I/O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75E341-7523-004E-ABFF-B1666706BBF0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1B507D-524B-6441-A70C-30F4C1A2D86B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Tentative course outline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General microprocessor introduction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Assembly language programming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Start with x86; introduce PIC microcontroller about halfway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Areas will include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Addressing modes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Instruction types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Programming modes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HLL and assembly—translation; combination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External interfacing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Processor signals used in interfacing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Interface circuitry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External memory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Interrupts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Microcontroller-based systems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Microcontrollers vs. microprocessors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Design of microcontroller-based circuits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High-level programming of microcontrollers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1730DF-5994-FF45-BF14-F5CA451DB10B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13CFC5-B647-6744-AE70-6E8DDF64053B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What is a computer?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From </a:t>
            </a:r>
            <a:r>
              <a:rPr lang="en-US" i="1">
                <a:latin typeface="Arial" charset="0"/>
              </a:rPr>
              <a:t>The American Heritage Dictionary</a:t>
            </a:r>
            <a:r>
              <a:rPr lang="en-US">
                <a:latin typeface="Arial" charset="0"/>
              </a:rPr>
              <a:t>:</a:t>
            </a:r>
          </a:p>
          <a:p>
            <a:pPr lvl="1" eaLnBrk="1" hangingPunct="1"/>
            <a:r>
              <a:rPr lang="en-US">
                <a:latin typeface="Arial" charset="0"/>
              </a:rPr>
              <a:t>“One who computes”</a:t>
            </a:r>
          </a:p>
          <a:p>
            <a:pPr lvl="2" eaLnBrk="1" hangingPunct="1"/>
            <a:r>
              <a:rPr lang="en-US">
                <a:latin typeface="Arial" charset="0"/>
              </a:rPr>
              <a:t>We could argue that people are computers</a:t>
            </a:r>
          </a:p>
          <a:p>
            <a:pPr lvl="1" eaLnBrk="1" hangingPunct="1"/>
            <a:r>
              <a:rPr lang="en-US">
                <a:latin typeface="Arial" charset="0"/>
              </a:rPr>
              <a:t>“A device that computes, especially a programmable electronic machine that performs high-speed mathematical or logical operations or that assembles, stores, correlates, or otherwise processes information.”</a:t>
            </a:r>
          </a:p>
          <a:p>
            <a:pPr lvl="2" eaLnBrk="1" hangingPunct="1"/>
            <a:r>
              <a:rPr lang="en-US">
                <a:latin typeface="Arial" charset="0"/>
              </a:rPr>
              <a:t>Anything from a simple abacus to the microprocessor-based computers of today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Computing history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14340" name="Picture 4" descr="ENIAC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38862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ENIAC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43000"/>
            <a:ext cx="3724275" cy="26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57200" y="4953000"/>
            <a:ext cx="4114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2400" b="1">
                <a:ea typeface="MS PGothic" charset="0"/>
              </a:rPr>
              <a:t>The first electronic digital computer – ENIAC, built in UPenn in 1946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4800600" y="3886200"/>
            <a:ext cx="39624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Thirty tons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Forced air cooling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200KW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19,000 vacuum tubes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Punch card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Manual wiring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Numerical computation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17525" y="6172200"/>
            <a:ext cx="4586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1400">
                <a:ea typeface="MS PGothic" charset="0"/>
              </a:rPr>
              <a:t>Source: http://ei.cs.vt.edu/~history/ENIAC.Richey.HTML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64AB65-E1DE-0F45-B4FF-65AA77725B24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37BABE-8460-564A-9E74-A9A1B768B483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Today’s computer: one example</a:t>
            </a:r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4419600" y="1704975"/>
            <a:ext cx="47244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latin typeface="Lucida Grande" charset="0"/>
              </a:rPr>
              <a:t>iPhone </a:t>
            </a:r>
            <a:r>
              <a:rPr lang="en-US" sz="1400" dirty="0" smtClean="0">
                <a:latin typeface="Lucida Grande" charset="0"/>
              </a:rPr>
              <a:t>6s </a:t>
            </a:r>
            <a:r>
              <a:rPr lang="en-US" sz="1400" dirty="0">
                <a:latin typeface="Lucida Grande" charset="0"/>
              </a:rPr>
              <a:t>Technical Specifications </a:t>
            </a:r>
            <a:endParaRPr lang="en-US" sz="1400" dirty="0" smtClean="0">
              <a:latin typeface="Lucida Grande" charset="0"/>
            </a:endParaRPr>
          </a:p>
          <a:p>
            <a:r>
              <a:rPr lang="en-US" sz="1400" dirty="0" smtClean="0">
                <a:latin typeface="Lucida Grande" charset="0"/>
              </a:rPr>
              <a:t>(the 6s Plus wouldn’t fit on the slide)</a:t>
            </a:r>
            <a:endParaRPr lang="en-US" sz="1400" dirty="0">
              <a:latin typeface="Lucida Grande" charset="0"/>
            </a:endParaRPr>
          </a:p>
          <a:p>
            <a:endParaRPr lang="en-US" sz="1400" dirty="0"/>
          </a:p>
          <a:p>
            <a:r>
              <a:rPr lang="en-US" sz="1400" dirty="0"/>
              <a:t>Screen size</a:t>
            </a:r>
            <a:r>
              <a:rPr lang="en-US" sz="1400" dirty="0">
                <a:latin typeface="Lucida Grande" charset="0"/>
              </a:rPr>
              <a:t>	</a:t>
            </a:r>
            <a:r>
              <a:rPr lang="en-US" sz="1400" dirty="0" smtClean="0">
                <a:latin typeface="Lucida Grande" charset="0"/>
              </a:rPr>
              <a:t>4.7 inches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Screen resolution	</a:t>
            </a:r>
            <a:r>
              <a:rPr lang="en-US" sz="1400" dirty="0" smtClean="0">
                <a:latin typeface="Lucida Grande" charset="0"/>
              </a:rPr>
              <a:t>1334 by 750 at </a:t>
            </a:r>
            <a:r>
              <a:rPr lang="en-US" sz="1400" dirty="0">
                <a:latin typeface="Lucida Grande" charset="0"/>
              </a:rPr>
              <a:t>326 </a:t>
            </a:r>
            <a:r>
              <a:rPr lang="en-US" sz="1400" dirty="0" err="1">
                <a:latin typeface="Lucida Grande" charset="0"/>
              </a:rPr>
              <a:t>ppi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Input method	Multi-touch</a:t>
            </a:r>
          </a:p>
          <a:p>
            <a:r>
              <a:rPr lang="en-US" sz="1400" dirty="0">
                <a:latin typeface="Lucida Grande" charset="0"/>
              </a:rPr>
              <a:t>Operating system	</a:t>
            </a:r>
            <a:r>
              <a:rPr lang="en-US" sz="1400" dirty="0" err="1">
                <a:latin typeface="Lucida Grande" charset="0"/>
              </a:rPr>
              <a:t>iOS</a:t>
            </a:r>
            <a:r>
              <a:rPr lang="en-US" sz="1400" dirty="0">
                <a:latin typeface="Lucida Grande" charset="0"/>
              </a:rPr>
              <a:t> </a:t>
            </a:r>
            <a:r>
              <a:rPr lang="en-US" sz="1400" dirty="0" smtClean="0">
                <a:latin typeface="Lucida Grande" charset="0"/>
              </a:rPr>
              <a:t>9.3.1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Storage		16 / </a:t>
            </a:r>
            <a:r>
              <a:rPr lang="en-US" sz="1400" dirty="0" smtClean="0">
                <a:latin typeface="Lucida Grande" charset="0"/>
              </a:rPr>
              <a:t>64 / 128 GB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Cellular network	UMTS/GSM/CDMA</a:t>
            </a:r>
          </a:p>
          <a:p>
            <a:r>
              <a:rPr lang="en-US" sz="1400" dirty="0">
                <a:latin typeface="Lucida Grande" charset="0"/>
              </a:rPr>
              <a:t>Wireless data	Wi-Fi (802.11a/b/g/</a:t>
            </a:r>
            <a:r>
              <a:rPr lang="en-US" sz="1400" dirty="0" smtClean="0">
                <a:latin typeface="Lucida Grande" charset="0"/>
              </a:rPr>
              <a:t>n/ac) </a:t>
            </a:r>
            <a:r>
              <a:rPr lang="en-US" sz="1400" dirty="0">
                <a:latin typeface="Lucida Grande" charset="0"/>
              </a:rPr>
              <a:t>+ </a:t>
            </a:r>
            <a:endParaRPr lang="en-US" sz="1400" dirty="0" smtClean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	</a:t>
            </a:r>
            <a:r>
              <a:rPr lang="en-US" sz="1400" dirty="0" smtClean="0">
                <a:latin typeface="Lucida Grande" charset="0"/>
              </a:rPr>
              <a:t>	LTE </a:t>
            </a:r>
            <a:r>
              <a:rPr lang="en-US" sz="1400" dirty="0">
                <a:latin typeface="Lucida Grande" charset="0"/>
              </a:rPr>
              <a:t>+ </a:t>
            </a:r>
            <a:r>
              <a:rPr lang="en-US" sz="1400" dirty="0" smtClean="0">
                <a:latin typeface="Lucida Grande" charset="0"/>
              </a:rPr>
              <a:t>Bluetooth 4.2 + NFC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Camera		</a:t>
            </a:r>
            <a:r>
              <a:rPr lang="en-US" sz="1400" dirty="0" smtClean="0">
                <a:latin typeface="Lucida Grande" charset="0"/>
              </a:rPr>
              <a:t>12.0 </a:t>
            </a:r>
            <a:r>
              <a:rPr lang="en-US" sz="1400" dirty="0">
                <a:latin typeface="Lucida Grande" charset="0"/>
              </a:rPr>
              <a:t>megapixels</a:t>
            </a:r>
          </a:p>
          <a:p>
            <a:r>
              <a:rPr lang="en-US" sz="1400" dirty="0">
                <a:latin typeface="Lucida Grande" charset="0"/>
              </a:rPr>
              <a:t>Battery		Up to </a:t>
            </a:r>
            <a:r>
              <a:rPr lang="en-US" sz="1400" dirty="0" smtClean="0">
                <a:latin typeface="Lucida Grande" charset="0"/>
              </a:rPr>
              <a:t>11 </a:t>
            </a:r>
            <a:r>
              <a:rPr lang="en-US" sz="1400" dirty="0" err="1">
                <a:latin typeface="Lucida Grande" charset="0"/>
              </a:rPr>
              <a:t>hrs</a:t>
            </a:r>
            <a:r>
              <a:rPr lang="en-US" sz="1400" dirty="0">
                <a:latin typeface="Lucida Grande" charset="0"/>
              </a:rPr>
              <a:t> Internet, </a:t>
            </a:r>
            <a:endParaRPr lang="en-US" sz="1400" dirty="0" smtClean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	</a:t>
            </a:r>
            <a:r>
              <a:rPr lang="en-US" sz="1400" dirty="0" smtClean="0">
                <a:latin typeface="Lucida Grande" charset="0"/>
              </a:rPr>
              <a:t>	14 </a:t>
            </a:r>
            <a:r>
              <a:rPr lang="en-US" sz="1400" dirty="0" err="1">
                <a:latin typeface="Lucida Grande" charset="0"/>
              </a:rPr>
              <a:t>hrs</a:t>
            </a:r>
            <a:r>
              <a:rPr lang="en-US" sz="1400" dirty="0">
                <a:latin typeface="Lucida Grande" charset="0"/>
              </a:rPr>
              <a:t> talk,</a:t>
            </a:r>
          </a:p>
          <a:p>
            <a:r>
              <a:rPr lang="en-US" sz="1400" dirty="0">
                <a:latin typeface="Lucida Grande" charset="0"/>
              </a:rPr>
              <a:t>		</a:t>
            </a:r>
            <a:r>
              <a:rPr lang="en-US" sz="1400" dirty="0" smtClean="0">
                <a:latin typeface="Lucida Grande" charset="0"/>
              </a:rPr>
              <a:t>11 </a:t>
            </a:r>
            <a:r>
              <a:rPr lang="en-US" sz="1400" dirty="0" err="1">
                <a:latin typeface="Lucida Grande" charset="0"/>
              </a:rPr>
              <a:t>hrs</a:t>
            </a:r>
            <a:r>
              <a:rPr lang="en-US" sz="1400" dirty="0">
                <a:latin typeface="Lucida Grande" charset="0"/>
              </a:rPr>
              <a:t> video, </a:t>
            </a:r>
            <a:r>
              <a:rPr lang="en-US" sz="1400" dirty="0" smtClean="0">
                <a:latin typeface="Lucida Grande" charset="0"/>
              </a:rPr>
              <a:t>50 </a:t>
            </a:r>
            <a:r>
              <a:rPr lang="en-US" sz="1400" dirty="0" err="1">
                <a:latin typeface="Lucida Grande" charset="0"/>
              </a:rPr>
              <a:t>hrs</a:t>
            </a:r>
            <a:r>
              <a:rPr lang="en-US" sz="1400" dirty="0">
                <a:latin typeface="Lucida Grande" charset="0"/>
              </a:rPr>
              <a:t> audio, </a:t>
            </a:r>
          </a:p>
          <a:p>
            <a:r>
              <a:rPr lang="en-US" sz="1400" dirty="0">
                <a:latin typeface="Lucida Grande" charset="0"/>
              </a:rPr>
              <a:t>		</a:t>
            </a:r>
            <a:r>
              <a:rPr lang="en-US" sz="1400" dirty="0" smtClean="0">
                <a:latin typeface="Lucida Grande" charset="0"/>
              </a:rPr>
              <a:t>10 days standby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Dimensions	</a:t>
            </a:r>
            <a:r>
              <a:rPr lang="en-US" sz="1400" dirty="0" smtClean="0">
                <a:latin typeface="Lucida Grande" charset="0"/>
              </a:rPr>
              <a:t>5.44 </a:t>
            </a:r>
            <a:r>
              <a:rPr lang="en-US" sz="1400" dirty="0">
                <a:latin typeface="Lucida Grande" charset="0"/>
              </a:rPr>
              <a:t>x </a:t>
            </a:r>
            <a:r>
              <a:rPr lang="en-US" sz="1400" dirty="0" smtClean="0">
                <a:latin typeface="Lucida Grande" charset="0"/>
              </a:rPr>
              <a:t>2.64 </a:t>
            </a:r>
            <a:r>
              <a:rPr lang="en-US" sz="1400" dirty="0">
                <a:latin typeface="Lucida Grande" charset="0"/>
              </a:rPr>
              <a:t>x </a:t>
            </a:r>
            <a:r>
              <a:rPr lang="en-US" sz="1400" dirty="0" smtClean="0">
                <a:latin typeface="Lucida Grande" charset="0"/>
              </a:rPr>
              <a:t>0.28 </a:t>
            </a:r>
            <a:r>
              <a:rPr lang="en-US" sz="1400" dirty="0">
                <a:latin typeface="Lucida Grande" charset="0"/>
              </a:rPr>
              <a:t>inches</a:t>
            </a:r>
          </a:p>
          <a:p>
            <a:r>
              <a:rPr lang="en-US" sz="1400" dirty="0">
                <a:latin typeface="Lucida Grande" charset="0"/>
              </a:rPr>
              <a:t>Weight		</a:t>
            </a:r>
            <a:r>
              <a:rPr lang="en-US" sz="1400" dirty="0" smtClean="0">
                <a:latin typeface="Lucida Grande" charset="0"/>
              </a:rPr>
              <a:t>5.04 </a:t>
            </a:r>
            <a:r>
              <a:rPr lang="en-US" sz="1400" dirty="0">
                <a:latin typeface="Lucida Grande" charset="0"/>
              </a:rPr>
              <a:t>ounces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538ACC-900E-CD4C-89E7-16F61024476C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3011F9-6F76-D14D-8EA8-2B2CE7A9F1CC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517525" y="5562600"/>
            <a:ext cx="39677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1400" dirty="0">
                <a:ea typeface="MS PGothic" charset="0"/>
              </a:rPr>
              <a:t>Source: </a:t>
            </a:r>
            <a:r>
              <a:rPr lang="en-US" sz="1400" dirty="0" smtClean="0">
                <a:ea typeface="MS PGothic" charset="0"/>
              </a:rPr>
              <a:t>http://</a:t>
            </a:r>
            <a:r>
              <a:rPr lang="en-US" sz="1400" dirty="0" err="1" smtClean="0">
                <a:ea typeface="MS PGothic" charset="0"/>
              </a:rPr>
              <a:t>www.apple.com</a:t>
            </a:r>
            <a:r>
              <a:rPr lang="en-US" sz="1400" dirty="0" smtClean="0">
                <a:ea typeface="MS PGothic" charset="0"/>
              </a:rPr>
              <a:t>/iphone-6s/specs/</a:t>
            </a:r>
            <a:endParaRPr lang="en-US" sz="1400" dirty="0">
              <a:ea typeface="MS PGothic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5051" r="14811"/>
          <a:stretch/>
        </p:blipFill>
        <p:spPr>
          <a:xfrm>
            <a:off x="729914" y="1447800"/>
            <a:ext cx="34014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Processor market (as of 2007)</a:t>
            </a:r>
          </a:p>
        </p:txBody>
      </p:sp>
      <p:pic>
        <p:nvPicPr>
          <p:cNvPr id="16387" name="Picture 10" descr="f01-01-P37449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066800"/>
            <a:ext cx="6178550" cy="5013325"/>
          </a:xfrm>
          <a:noFill/>
        </p:spPr>
      </p:pic>
      <p:sp>
        <p:nvSpPr>
          <p:cNvPr id="16388" name="Content Placeholder 8"/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26670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“Computer” used to just refer to PCs</a:t>
            </a:r>
          </a:p>
          <a:p>
            <a:r>
              <a:rPr lang="en-US">
                <a:latin typeface="Arial" charset="0"/>
              </a:rPr>
              <a:t>Processors—and, therefore, computers—are now everywhere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07166F-84B2-534D-BB81-FAF5AE3644C5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5D2D38-6B1B-024E-A0CE-21FEE5F60AE0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Computer components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What are the key components of a computer?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Microprocessor</a:t>
            </a:r>
            <a:r>
              <a:rPr lang="en-US" dirty="0" smtClean="0"/>
              <a:t> (MPU/CPU) performs computation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Input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read data from external devices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dirty="0" smtClean="0"/>
              <a:t>Examples: Keyboard, mouse, ports (Ethernet, USB, etc.)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Output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transmit data to external devices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dirty="0" smtClean="0"/>
              <a:t>Examples: screen, speaker, VGA interface, ports (Ethernet, USB, etc.)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Storage</a:t>
            </a:r>
            <a:r>
              <a:rPr lang="en-US" dirty="0" smtClean="0"/>
              <a:t> to hold program code and data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dirty="0" smtClean="0"/>
              <a:t>RAM, hard disk, possibly other media (CD/DVD, external drive)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Power supply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Will see that microprocessor contains smaller-scale versions of these components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dirty="0" smtClean="0"/>
              <a:t>Computation engine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dirty="0" smtClean="0"/>
              <a:t>I/O interface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dirty="0" smtClean="0"/>
              <a:t>Internal storage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F82183C-32B9-3943-8EFD-1118DED136F2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93C3EA-D61A-C241-AA49-69F5569CCE42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Processor architecture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“Architecture” can refer to</a:t>
            </a:r>
          </a:p>
          <a:p>
            <a:pPr lvl="1"/>
            <a:r>
              <a:rPr lang="en-US">
                <a:latin typeface="Arial" charset="0"/>
              </a:rPr>
              <a:t>High-level description of hardware; could be</a:t>
            </a:r>
          </a:p>
          <a:p>
            <a:pPr lvl="2"/>
            <a:r>
              <a:rPr lang="en-US">
                <a:latin typeface="Arial" charset="0"/>
              </a:rPr>
              <a:t>Overall system</a:t>
            </a:r>
          </a:p>
          <a:p>
            <a:pPr lvl="2"/>
            <a:r>
              <a:rPr lang="en-US">
                <a:latin typeface="Arial" charset="0"/>
              </a:rPr>
              <a:t>Microprocessor</a:t>
            </a:r>
          </a:p>
          <a:p>
            <a:pPr lvl="2"/>
            <a:r>
              <a:rPr lang="en-US">
                <a:latin typeface="Arial" charset="0"/>
              </a:rPr>
              <a:t>Subsystem within processor</a:t>
            </a:r>
          </a:p>
          <a:p>
            <a:pPr lvl="1"/>
            <a:r>
              <a:rPr lang="en-US">
                <a:latin typeface="Arial" charset="0"/>
              </a:rPr>
              <a:t>Operations available to programmer </a:t>
            </a:r>
          </a:p>
          <a:p>
            <a:pPr lvl="2"/>
            <a:r>
              <a:rPr lang="en-US">
                <a:latin typeface="Arial" charset="0"/>
              </a:rPr>
              <a:t>Instruction set architecture</a:t>
            </a:r>
          </a:p>
          <a:p>
            <a:pPr lvl="1"/>
            <a:r>
              <a:rPr lang="en-US">
                <a:latin typeface="Arial" charset="0"/>
              </a:rPr>
              <a:t>Other applications to computing (e.g., “software architecture”) we won’t discuss</a:t>
            </a:r>
          </a:p>
          <a:p>
            <a:r>
              <a:rPr lang="en-US">
                <a:latin typeface="Arial" charset="0"/>
              </a:rPr>
              <a:t>Commonly used to discuss functional units and how they work together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C68DBE6-1B0A-FD40-858F-3913F39D0E12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3CBD43-53D9-D94F-A1F7-962C67A98978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8E9421-0B47-8048-AEAA-5A68AA38BB72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F7183F-E72F-0E4B-80EA-4CED1DEC88E3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Role of the ISA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4343400" cy="4987925"/>
          </a:xfrm>
        </p:spPr>
        <p:txBody>
          <a:bodyPr/>
          <a:lstStyle/>
          <a:p>
            <a:pPr eaLnBrk="1" hangingPunct="1"/>
            <a:r>
              <a:rPr lang="en-US" sz="2200">
                <a:solidFill>
                  <a:srgbClr val="000000"/>
                </a:solidFill>
                <a:latin typeface="Tahoma" charset="0"/>
              </a:rPr>
              <a:t>User writes high-level language (HLL) program</a:t>
            </a:r>
          </a:p>
          <a:p>
            <a:pPr eaLnBrk="1" hangingPunct="1"/>
            <a:r>
              <a:rPr lang="en-US" sz="2200">
                <a:solidFill>
                  <a:srgbClr val="000000"/>
                </a:solidFill>
                <a:latin typeface="Tahoma" charset="0"/>
              </a:rPr>
              <a:t>Compiler converts HLL program into assembly for the particular </a:t>
            </a:r>
            <a:r>
              <a:rPr lang="en-US" sz="2200" i="1">
                <a:solidFill>
                  <a:srgbClr val="FF0000"/>
                </a:solidFill>
                <a:latin typeface="Tahoma" charset="0"/>
              </a:rPr>
              <a:t>instruction set architecture</a:t>
            </a:r>
            <a:r>
              <a:rPr lang="en-US" sz="2200">
                <a:solidFill>
                  <a:srgbClr val="000000"/>
                </a:solidFill>
                <a:latin typeface="Tahoma" charset="0"/>
              </a:rPr>
              <a:t> (ISA)</a:t>
            </a:r>
          </a:p>
          <a:p>
            <a:pPr eaLnBrk="1" hangingPunct="1"/>
            <a:r>
              <a:rPr lang="en-US" sz="2200">
                <a:solidFill>
                  <a:srgbClr val="000000"/>
                </a:solidFill>
                <a:latin typeface="Tahoma" charset="0"/>
              </a:rPr>
              <a:t>Assembler converts assembly into machine language (bits) for that ISA</a:t>
            </a:r>
          </a:p>
          <a:p>
            <a:pPr eaLnBrk="1" hangingPunct="1"/>
            <a:r>
              <a:rPr lang="en-US" sz="2200">
                <a:solidFill>
                  <a:srgbClr val="000000"/>
                </a:solidFill>
                <a:latin typeface="Tahoma" charset="0"/>
              </a:rPr>
              <a:t>Resulting machine language program is loaded into memory and run</a:t>
            </a:r>
            <a:endParaRPr lang="en-US" sz="2200">
              <a:latin typeface="Arial" charset="0"/>
            </a:endParaRPr>
          </a:p>
        </p:txBody>
      </p:sp>
      <p:pic>
        <p:nvPicPr>
          <p:cNvPr id="8199" name="Picture 10" descr="f01-03-P37449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825500"/>
            <a:ext cx="336867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44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683605-CB13-124D-86F3-EB021C916A21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D4CB3A-EF6B-654D-9BCF-AECECD06ECAF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476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Abstraction of program control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4343400" cy="4987925"/>
          </a:xfrm>
        </p:spPr>
        <p:txBody>
          <a:bodyPr/>
          <a:lstStyle/>
          <a:p>
            <a:pPr eaLnBrk="1" hangingPunct="1"/>
            <a:r>
              <a:rPr lang="en-US" sz="2200">
                <a:latin typeface="Arial" charset="0"/>
              </a:rPr>
              <a:t>Easiest for humans to understand high-level languages</a:t>
            </a:r>
          </a:p>
          <a:p>
            <a:pPr eaLnBrk="1" hangingPunct="1"/>
            <a:r>
              <a:rPr lang="en-US" sz="2200">
                <a:latin typeface="Arial" charset="0"/>
              </a:rPr>
              <a:t>Processor interprets machine language</a:t>
            </a:r>
          </a:p>
          <a:p>
            <a:pPr eaLnBrk="1" hangingPunct="1"/>
            <a:r>
              <a:rPr lang="en-US" sz="2200">
                <a:latin typeface="Arial" charset="0"/>
              </a:rPr>
              <a:t>Assembly language: abstraction with intermediate level of detail</a:t>
            </a:r>
          </a:p>
          <a:p>
            <a:pPr lvl="1" eaLnBrk="1" hangingPunct="1"/>
            <a:r>
              <a:rPr lang="en-US" sz="2000">
                <a:latin typeface="Arial" charset="0"/>
              </a:rPr>
              <a:t>Breaks machine code into instructions</a:t>
            </a:r>
          </a:p>
          <a:p>
            <a:pPr lvl="1" eaLnBrk="1" hangingPunct="1"/>
            <a:r>
              <a:rPr lang="en-US" sz="2000">
                <a:latin typeface="Arial" charset="0"/>
              </a:rPr>
              <a:t>Gives some insight into how each instruction behaves</a:t>
            </a:r>
          </a:p>
          <a:p>
            <a:pPr lvl="1" eaLnBrk="1" hangingPunct="1"/>
            <a:r>
              <a:rPr lang="en-US" sz="2000">
                <a:latin typeface="Arial" charset="0"/>
              </a:rPr>
              <a:t>More readable than bit patterns!</a:t>
            </a:r>
          </a:p>
        </p:txBody>
      </p:sp>
      <p:pic>
        <p:nvPicPr>
          <p:cNvPr id="9223" name="Picture 10" descr="f01-03-P37449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825500"/>
            <a:ext cx="336867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3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</a:rPr>
              <a:t>Announcements</a:t>
            </a:r>
          </a:p>
          <a:p>
            <a:pPr lvl="1"/>
            <a:r>
              <a:rPr lang="en-US" dirty="0" smtClean="0">
                <a:latin typeface="Arial" charset="0"/>
              </a:rPr>
              <a:t>HW 1 due </a:t>
            </a:r>
            <a:r>
              <a:rPr lang="en-US" dirty="0" smtClean="0">
                <a:latin typeface="Arial" charset="0"/>
              </a:rPr>
              <a:t>1:00 PM, 5</a:t>
            </a:r>
            <a:r>
              <a:rPr lang="en-US" dirty="0" smtClean="0">
                <a:latin typeface="Arial" charset="0"/>
              </a:rPr>
              <a:t>/19</a:t>
            </a:r>
          </a:p>
          <a:p>
            <a:pPr lvl="1"/>
            <a:r>
              <a:rPr lang="en-US" dirty="0" smtClean="0">
                <a:latin typeface="Arial" charset="0"/>
              </a:rPr>
              <a:t>Exam 3: 6/23 instead of 6/27?</a:t>
            </a:r>
          </a:p>
          <a:p>
            <a:r>
              <a:rPr lang="en-US" dirty="0" smtClean="0">
                <a:latin typeface="Arial" charset="0"/>
              </a:rPr>
              <a:t>Lecture outline</a:t>
            </a:r>
          </a:p>
          <a:p>
            <a:pPr lvl="1"/>
            <a:r>
              <a:rPr lang="en-US" dirty="0" smtClean="0">
                <a:latin typeface="Arial" charset="0"/>
              </a:rPr>
              <a:t>Course </a:t>
            </a:r>
            <a:r>
              <a:rPr lang="en-US" dirty="0">
                <a:latin typeface="Arial" charset="0"/>
              </a:rPr>
              <a:t>overview</a:t>
            </a:r>
          </a:p>
          <a:p>
            <a:pPr lvl="1"/>
            <a:r>
              <a:rPr lang="en-US" dirty="0" smtClean="0">
                <a:latin typeface="Arial" charset="0"/>
              </a:rPr>
              <a:t>General </a:t>
            </a:r>
            <a:r>
              <a:rPr lang="en-US" dirty="0">
                <a:latin typeface="Arial" charset="0"/>
              </a:rPr>
              <a:t>microprocessor introduction</a:t>
            </a:r>
          </a:p>
          <a:p>
            <a:pPr lvl="1"/>
            <a:r>
              <a:rPr lang="en-US" dirty="0" smtClean="0">
                <a:latin typeface="Arial" charset="0"/>
              </a:rPr>
              <a:t>Role </a:t>
            </a:r>
            <a:r>
              <a:rPr lang="en-US" dirty="0">
                <a:latin typeface="Arial" charset="0"/>
              </a:rPr>
              <a:t>of the instruction set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FFE9CA-59E5-8D4D-807C-79EBACE9B6A6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B8280E-41B1-AC48-9DC2-85DE86D03542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6DCC31-2BE1-CD4E-A80B-34D332F474A1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BC0A34-6FBE-A444-B436-F628ECC734CF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1024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ISA design</a:t>
            </a:r>
          </a:p>
        </p:txBody>
      </p:sp>
      <p:sp>
        <p:nvSpPr>
          <p:cNvPr id="1024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Think about a HLL statement like</a:t>
            </a:r>
          </a:p>
          <a:p>
            <a:pPr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		</a:t>
            </a:r>
            <a:r>
              <a:rPr lang="en-US">
                <a:latin typeface="Courier New" charset="0"/>
              </a:rPr>
              <a:t>X[i] = i * 2;</a:t>
            </a:r>
          </a:p>
          <a:p>
            <a:pPr eaLnBrk="1" hangingPunct="1"/>
            <a:r>
              <a:rPr lang="en-US">
                <a:latin typeface="Arial" charset="0"/>
              </a:rPr>
              <a:t>ISA defines how such statements are translated to machine code</a:t>
            </a:r>
          </a:p>
          <a:p>
            <a:pPr lvl="1" eaLnBrk="1" hangingPunct="1"/>
            <a:r>
              <a:rPr lang="en-US">
                <a:latin typeface="Arial" charset="0"/>
              </a:rPr>
              <a:t>What information is needed?</a:t>
            </a:r>
          </a:p>
        </p:txBody>
      </p:sp>
    </p:spTree>
    <p:extLst>
      <p:ext uri="{BB962C8B-B14F-4D97-AF65-F5344CB8AC3E}">
        <p14:creationId xmlns:p14="http://schemas.microsoft.com/office/powerpoint/2010/main" val="411422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ISA design (cont.)</a:t>
            </a:r>
          </a:p>
        </p:txBody>
      </p:sp>
      <p:sp>
        <p:nvSpPr>
          <p:cNvPr id="2458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Think about a HLL statement like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>
                <a:latin typeface="Courier New" charset="0"/>
                <a:cs typeface="Courier New" charset="0"/>
              </a:rPr>
              <a:t>X[i] = i * 2;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Questions answered in every ISA (or </a:t>
            </a:r>
            <a:r>
              <a:rPr lang="ja-JP" altLang="en-US" sz="2600">
                <a:latin typeface="Arial" charset="0"/>
              </a:rPr>
              <a:t>“</a:t>
            </a:r>
            <a:r>
              <a:rPr lang="en-US" sz="2600">
                <a:latin typeface="Arial" charset="0"/>
              </a:rPr>
              <a:t>software model</a:t>
            </a:r>
            <a:r>
              <a:rPr lang="ja-JP" altLang="en-US" sz="2600">
                <a:latin typeface="Arial" charset="0"/>
              </a:rPr>
              <a:t>”</a:t>
            </a:r>
            <a:r>
              <a:rPr lang="en-US" sz="26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How will the processor implement this statement?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What </a:t>
            </a:r>
            <a:r>
              <a:rPr lang="en-US" sz="1900">
                <a:solidFill>
                  <a:srgbClr val="FF0000"/>
                </a:solidFill>
                <a:latin typeface="Arial" charset="0"/>
              </a:rPr>
              <a:t>operations</a:t>
            </a:r>
            <a:r>
              <a:rPr lang="en-US" sz="1900">
                <a:latin typeface="Arial" charset="0"/>
              </a:rPr>
              <a:t> are available?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many </a:t>
            </a:r>
            <a:r>
              <a:rPr lang="en-US" sz="1900">
                <a:solidFill>
                  <a:srgbClr val="FF0000"/>
                </a:solidFill>
                <a:latin typeface="Arial" charset="0"/>
              </a:rPr>
              <a:t>operands</a:t>
            </a:r>
            <a:r>
              <a:rPr lang="en-US" sz="1900">
                <a:latin typeface="Arial" charset="0"/>
              </a:rPr>
              <a:t> does each instruction use?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Where are X[i] and i?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do we reference the operands?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What type(s) of data are X[i] and i?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What types of operands are supported?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big are those operands?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FF0000"/>
                </a:solidFill>
                <a:latin typeface="Arial" charset="0"/>
              </a:rPr>
              <a:t>Instruction format</a:t>
            </a:r>
            <a:r>
              <a:rPr lang="en-US" sz="2200">
                <a:solidFill>
                  <a:srgbClr val="0000FF"/>
                </a:solidFill>
                <a:latin typeface="Arial" charset="0"/>
              </a:rPr>
              <a:t> issues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many bits per instruction? 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What does each bit or set of bits represent? 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Are all instructions the same length?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41C2F9-DA65-0948-8C91-237928327262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B76125-5D74-FD4F-A891-20161CB4E407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2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Operations: what should processor be able to do?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Data transfer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Move data between storage locations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Arithmetic operations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Typical: add, subtract, maybe multiply/divide, negation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Logical operations 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Typical: AND, OR, NOT, XOR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Often includes bit manipulation: shifts, rotates, test/set/clear single bit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Program control</a:t>
            </a:r>
          </a:p>
          <a:p>
            <a:pPr lvl="2">
              <a:lnSpc>
                <a:spcPct val="80000"/>
              </a:lnSpc>
            </a:pPr>
            <a:r>
              <a:rPr lang="ja-JP" altLang="en-US" sz="2000">
                <a:latin typeface="Arial" charset="0"/>
              </a:rPr>
              <a:t>“</a:t>
            </a:r>
            <a:r>
              <a:rPr lang="en-US" sz="2000">
                <a:latin typeface="Arial" charset="0"/>
              </a:rPr>
              <a:t>Jump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sz="2000">
                <a:latin typeface="Arial" charset="0"/>
              </a:rPr>
              <a:t> to another part of program 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May be based on condition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Used to implement loops, conditionals, function call/return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Typically some processor-specific special purpose 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3CFC38-6ED9-544C-81AE-CDB35980E36E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6A6C95-F291-A244-8831-F068D0BC2444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17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Operands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major questions when dealing with data</a:t>
            </a:r>
          </a:p>
          <a:p>
            <a:pPr lvl="1"/>
            <a:r>
              <a:rPr lang="en-US">
                <a:latin typeface="Arial" charset="0"/>
              </a:rPr>
              <a:t>“How” do we store them? </a:t>
            </a:r>
            <a:r>
              <a:rPr lang="en-US">
                <a:latin typeface="Arial" charset="0"/>
                <a:sym typeface="Wingdings" charset="0"/>
              </a:rPr>
              <a:t></a:t>
            </a:r>
            <a:r>
              <a:rPr lang="en-US">
                <a:latin typeface="Arial" charset="0"/>
              </a:rPr>
              <a:t> what do the bits represent?</a:t>
            </a:r>
          </a:p>
          <a:p>
            <a:pPr lvl="1"/>
            <a:r>
              <a:rPr lang="en-US">
                <a:latin typeface="Arial" charset="0"/>
              </a:rPr>
              <a:t>Where do we store them?</a:t>
            </a:r>
          </a:p>
          <a:p>
            <a:pPr lvl="2"/>
            <a:r>
              <a:rPr lang="en-US">
                <a:latin typeface="Arial" charset="0"/>
              </a:rPr>
              <a:t>… and how do we access those locations?</a:t>
            </a:r>
          </a:p>
          <a:p>
            <a:r>
              <a:rPr lang="en-US">
                <a:latin typeface="Arial" charset="0"/>
              </a:rPr>
              <a:t>First question deals with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data types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Second question deals with data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storage </a:t>
            </a:r>
            <a:r>
              <a:rPr lang="en-US">
                <a:latin typeface="Arial" charset="0"/>
              </a:rPr>
              <a:t>and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addressing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10C574-10DD-6740-8A05-05A61F1039AC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BA3296-1DEB-9D4D-832B-B912C4385633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91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Also seen in high-level languages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Think about C types: </a:t>
            </a:r>
            <a:r>
              <a:rPr lang="en-US" sz="2200">
                <a:latin typeface="Courier New" charset="0"/>
                <a:cs typeface="Courier New" charset="0"/>
              </a:rPr>
              <a:t>int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latin typeface="Courier New" charset="0"/>
                <a:cs typeface="Courier New" charset="0"/>
              </a:rPr>
              <a:t>double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latin typeface="Courier New" charset="0"/>
                <a:cs typeface="Courier New" charset="0"/>
              </a:rPr>
              <a:t>char</a:t>
            </a:r>
            <a:r>
              <a:rPr lang="en-US" sz="2200">
                <a:latin typeface="Arial" charset="0"/>
              </a:rPr>
              <a:t>, etc.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What does a data type specify?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big is each piece of data?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do we interpret the bits representing those data?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Data sizes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Smallest addressable unit: 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byte</a:t>
            </a:r>
            <a:r>
              <a:rPr lang="en-US" sz="2200">
                <a:latin typeface="Arial" charset="0"/>
              </a:rPr>
              <a:t> (8 bits)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Can also deal with multi-byte data: 16, 32, 64 bits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Often deal with 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words</a:t>
            </a:r>
            <a:r>
              <a:rPr lang="en-US" sz="2200">
                <a:latin typeface="Arial" charset="0"/>
              </a:rPr>
              <a:t> of data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Word size processor-dependent (16 bits on x86, 32 bits on MIPS)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Can have double words, quad words, half words …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Interpreting bits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Numbers: Integers, floating-point; signed vs. unsigned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May treat as characters, other special formats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202DD8-D2A3-A640-A297-FE80636A8C18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8C220E-230B-8045-BC8B-BE050D6F4B5E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4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10575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Unsigned Integers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EA982F-89FB-DB43-9749-7D608C414AB6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425087-222A-6947-85B1-96870CE255F5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1828800" y="4267200"/>
            <a:ext cx="53340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buClr>
                <a:schemeClr val="hlink"/>
              </a:buClr>
              <a:buSzPct val="50000"/>
              <a:buFont typeface="Wingdings" pitchFamily="2" charset="2"/>
              <a:buChar char="§"/>
              <a:defRPr/>
            </a:pPr>
            <a:r>
              <a:rPr kumimoji="1" lang="en-US" sz="2200" b="1" dirty="0">
                <a:ea typeface="+mn-ea"/>
              </a:rPr>
              <a:t> </a:t>
            </a:r>
            <a:r>
              <a:rPr kumimoji="1" lang="en-US" sz="2200" dirty="0">
                <a:ea typeface="+mn-ea"/>
              </a:rPr>
              <a:t> Types:</a:t>
            </a:r>
          </a:p>
          <a:p>
            <a:pPr eaLnBrk="0" hangingPunct="0">
              <a:defRPr/>
            </a:pPr>
            <a:r>
              <a:rPr kumimoji="1" lang="en-US" sz="2200" b="1" dirty="0">
                <a:ea typeface="+mn-ea"/>
              </a:rPr>
              <a:t>	Sizes	Range</a:t>
            </a:r>
            <a:endParaRPr kumimoji="1" lang="en-US" sz="2200" dirty="0">
              <a:ea typeface="+mn-ea"/>
            </a:endParaRPr>
          </a:p>
          <a:p>
            <a:pPr eaLnBrk="0" hangingPunct="0">
              <a:defRPr/>
            </a:pPr>
            <a:r>
              <a:rPr kumimoji="1" lang="en-US" sz="2200" dirty="0">
                <a:ea typeface="+mn-ea"/>
              </a:rPr>
              <a:t>	8-bit	0H </a:t>
            </a:r>
            <a:r>
              <a:rPr kumimoji="1" lang="en-US" sz="2200" dirty="0">
                <a:ea typeface="+mn-ea"/>
                <a:sym typeface="Symbol" pitchFamily="18" charset="2"/>
              </a:rPr>
              <a:t> 255</a:t>
            </a:r>
            <a:r>
              <a:rPr kumimoji="1" lang="en-US" sz="2200" baseline="-25000" dirty="0">
                <a:ea typeface="+mn-ea"/>
                <a:sym typeface="Symbol" pitchFamily="18" charset="2"/>
              </a:rPr>
              <a:t>10</a:t>
            </a:r>
            <a:endParaRPr kumimoji="1" lang="en-US" sz="2200" baseline="-25000" dirty="0">
              <a:ea typeface="+mn-ea"/>
            </a:endParaRPr>
          </a:p>
          <a:p>
            <a:pPr eaLnBrk="0" hangingPunct="0">
              <a:defRPr/>
            </a:pPr>
            <a:r>
              <a:rPr kumimoji="1" lang="en-US" sz="2200" dirty="0">
                <a:ea typeface="+mn-ea"/>
              </a:rPr>
              <a:t>	16-bit	0H </a:t>
            </a:r>
            <a:r>
              <a:rPr kumimoji="1" lang="en-US" sz="2200" dirty="0">
                <a:ea typeface="+mn-ea"/>
                <a:sym typeface="Symbol" pitchFamily="18" charset="2"/>
              </a:rPr>
              <a:t> 65,535</a:t>
            </a:r>
            <a:r>
              <a:rPr kumimoji="1" lang="en-US" sz="2200" baseline="-25000" dirty="0">
                <a:ea typeface="+mn-ea"/>
                <a:sym typeface="Symbol" pitchFamily="18" charset="2"/>
              </a:rPr>
              <a:t>10</a:t>
            </a:r>
            <a:endParaRPr kumimoji="1" lang="en-US" sz="2200" baseline="-25000" dirty="0">
              <a:ea typeface="+mn-ea"/>
            </a:endParaRPr>
          </a:p>
          <a:p>
            <a:pPr eaLnBrk="0" hangingPunct="0">
              <a:defRPr/>
            </a:pPr>
            <a:r>
              <a:rPr kumimoji="1" lang="en-US" sz="2200" dirty="0">
                <a:ea typeface="+mn-ea"/>
              </a:rPr>
              <a:t>	32-bit	0H </a:t>
            </a:r>
            <a:r>
              <a:rPr kumimoji="1" lang="en-US" sz="2200" dirty="0">
                <a:ea typeface="+mn-ea"/>
                <a:sym typeface="Symbol" pitchFamily="18" charset="2"/>
              </a:rPr>
              <a:t> 4,294,967,295</a:t>
            </a:r>
            <a:r>
              <a:rPr kumimoji="1" lang="en-US" sz="2200" baseline="-25000" dirty="0">
                <a:ea typeface="+mn-ea"/>
                <a:sym typeface="Symbol" pitchFamily="18" charset="2"/>
              </a:rPr>
              <a:t>10</a:t>
            </a:r>
          </a:p>
        </p:txBody>
      </p:sp>
      <p:pic>
        <p:nvPicPr>
          <p:cNvPr id="15367" name="Picture 5" descr="FG01_014_013502645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78"/>
          <a:stretch>
            <a:fillRect/>
          </a:stretch>
        </p:blipFill>
        <p:spPr bwMode="auto">
          <a:xfrm>
            <a:off x="2328863" y="990600"/>
            <a:ext cx="44529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368" name="Picture 5" descr="FG01_015_013502645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37"/>
          <a:stretch>
            <a:fillRect/>
          </a:stretch>
        </p:blipFill>
        <p:spPr bwMode="auto">
          <a:xfrm>
            <a:off x="1828800" y="1905000"/>
            <a:ext cx="5400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369" name="Picture 5" descr="FG01_016_0135026458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94"/>
          <a:stretch>
            <a:fillRect/>
          </a:stretch>
        </p:blipFill>
        <p:spPr bwMode="auto">
          <a:xfrm>
            <a:off x="842963" y="3001963"/>
            <a:ext cx="6843712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385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93038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Signed Integers  </a:t>
            </a:r>
          </a:p>
        </p:txBody>
      </p:sp>
      <p:pic>
        <p:nvPicPr>
          <p:cNvPr id="17411" name="Picture 6" descr="~AUT0016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90"/>
          <a:stretch>
            <a:fillRect/>
          </a:stretch>
        </p:blipFill>
        <p:spPr>
          <a:xfrm>
            <a:off x="92075" y="914400"/>
            <a:ext cx="9051925" cy="2636838"/>
          </a:xfrm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82C8AC8-B9E1-084A-9C3A-0263A823D068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96E765-C0AF-6048-9EF6-E183D28CCE58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990600" y="3352800"/>
            <a:ext cx="76200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buClr>
                <a:schemeClr val="hlink"/>
              </a:buClr>
              <a:buSzPct val="50000"/>
              <a:buFont typeface="Wingdings" charset="0"/>
              <a:buChar char="§"/>
            </a:pPr>
            <a:r>
              <a:rPr kumimoji="1" lang="en-US" sz="2200"/>
              <a:t>MSB is sign bit ( 0/1 -&gt; +/-) </a:t>
            </a:r>
          </a:p>
          <a:p>
            <a:pPr marL="342900" indent="-342900" eaLnBrk="0" hangingPunct="0">
              <a:buClr>
                <a:schemeClr val="hlink"/>
              </a:buClr>
              <a:buSzPct val="50000"/>
              <a:buFont typeface="Wingdings" charset="0"/>
              <a:buChar char="§"/>
            </a:pPr>
            <a:r>
              <a:rPr kumimoji="1" lang="en-US" sz="2200"/>
              <a:t>Remaining bits represent value</a:t>
            </a:r>
          </a:p>
          <a:p>
            <a:pPr marL="342900" indent="-342900" eaLnBrk="0" hangingPunct="0">
              <a:buClr>
                <a:schemeClr val="hlink"/>
              </a:buClr>
              <a:buSzPct val="50000"/>
              <a:buFont typeface="Wingdings" charset="0"/>
              <a:buChar char="§"/>
            </a:pPr>
            <a:r>
              <a:rPr kumimoji="1" lang="en-US" sz="2200"/>
              <a:t>Negative numbers expressed in 2</a:t>
            </a:r>
            <a:r>
              <a:rPr kumimoji="1" lang="ja-JP" altLang="en-US" sz="2200"/>
              <a:t>’</a:t>
            </a:r>
            <a:r>
              <a:rPr kumimoji="1" lang="en-US" sz="2200"/>
              <a:t>s complement notation</a:t>
            </a:r>
          </a:p>
          <a:p>
            <a:pPr marL="342900" indent="-342900" eaLnBrk="0" hangingPunct="0">
              <a:buClr>
                <a:schemeClr val="hlink"/>
              </a:buClr>
              <a:buSzPct val="50000"/>
              <a:buFont typeface="Wingdings" charset="0"/>
              <a:buChar char="§"/>
            </a:pPr>
            <a:r>
              <a:rPr kumimoji="1" lang="en-US" sz="2200"/>
              <a:t>Types:</a:t>
            </a:r>
          </a:p>
          <a:p>
            <a:pPr marL="342900" indent="-342900" eaLnBrk="0" hangingPunct="0"/>
            <a:r>
              <a:rPr kumimoji="1" lang="en-US" sz="2200"/>
              <a:t>	</a:t>
            </a:r>
            <a:r>
              <a:rPr kumimoji="1" lang="en-US" sz="2200" b="1"/>
              <a:t>Sizes	Range</a:t>
            </a:r>
          </a:p>
          <a:p>
            <a:pPr marL="342900" indent="-342900" eaLnBrk="0" hangingPunct="0"/>
            <a:r>
              <a:rPr kumimoji="1" lang="en-US" sz="2200"/>
              <a:t>	8-bit	-128 </a:t>
            </a:r>
            <a:r>
              <a:rPr kumimoji="1" lang="en-US" sz="2200">
                <a:sym typeface="Symbol" charset="0"/>
              </a:rPr>
              <a:t> +127</a:t>
            </a:r>
            <a:endParaRPr kumimoji="1" lang="en-US" sz="2200"/>
          </a:p>
          <a:p>
            <a:pPr marL="342900" indent="-342900" eaLnBrk="0" hangingPunct="0"/>
            <a:r>
              <a:rPr kumimoji="1" lang="en-US" sz="2200"/>
              <a:t>	16-bit	-32,768 </a:t>
            </a:r>
            <a:r>
              <a:rPr kumimoji="1" lang="en-US" sz="2200">
                <a:sym typeface="Symbol" charset="0"/>
              </a:rPr>
              <a:t> +32,767</a:t>
            </a:r>
            <a:endParaRPr kumimoji="1" lang="en-US" sz="2200"/>
          </a:p>
          <a:p>
            <a:pPr marL="342900" indent="-342900" eaLnBrk="0" hangingPunct="0"/>
            <a:r>
              <a:rPr kumimoji="1" lang="en-US" sz="2200"/>
              <a:t>	32-bit	-2,147,483,648 </a:t>
            </a:r>
            <a:r>
              <a:rPr kumimoji="1" lang="en-US" sz="2200">
                <a:sym typeface="Symbol" charset="0"/>
              </a:rPr>
              <a:t> +</a:t>
            </a:r>
            <a:r>
              <a:rPr kumimoji="1" lang="en-US" sz="2200"/>
              <a:t>2,147,483,647 </a:t>
            </a:r>
          </a:p>
        </p:txBody>
      </p:sp>
    </p:spTree>
    <p:extLst>
      <p:ext uri="{BB962C8B-B14F-4D97-AF65-F5344CB8AC3E}">
        <p14:creationId xmlns:p14="http://schemas.microsoft.com/office/powerpoint/2010/main" val="252218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Integer Examples 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the 8-bit value: 1001 1111</a:t>
            </a:r>
            <a:r>
              <a:rPr lang="en-US" baseline="-25000">
                <a:latin typeface="Arial" charset="0"/>
              </a:rPr>
              <a:t>2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Calculate the decimal value of this integer as</a:t>
            </a:r>
          </a:p>
          <a:p>
            <a:pPr lvl="1"/>
            <a:r>
              <a:rPr lang="en-US">
                <a:latin typeface="Arial" charset="0"/>
              </a:rPr>
              <a:t>An unsigned integer</a:t>
            </a:r>
          </a:p>
          <a:p>
            <a:pPr lvl="1"/>
            <a:r>
              <a:rPr lang="en-US">
                <a:latin typeface="Arial" charset="0"/>
              </a:rPr>
              <a:t>A signed integer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77618B-5F81-0844-A197-F3B2F5FAA385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70BC97-01B7-0240-A9CA-350B3A5A40D3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10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Integer 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Given the 8-bit value: 1001 1111</a:t>
            </a:r>
            <a:r>
              <a:rPr lang="en-US" sz="2800" baseline="-25000">
                <a:latin typeface="Arial" charset="0"/>
              </a:rPr>
              <a:t>2</a:t>
            </a: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Calculate the decimal value of this integer as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An unsigned integer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Solution: 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7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4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3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= 128 + 16 + 8 + 4 + 2 + 1 = 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159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/>
            </a:r>
            <a:br>
              <a:rPr lang="en-US" sz="2000">
                <a:solidFill>
                  <a:srgbClr val="FF0000"/>
                </a:solidFill>
                <a:latin typeface="Arial" charset="0"/>
              </a:rPr>
            </a:br>
            <a:endParaRPr lang="en-US" sz="200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 signed integer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Solution:</a:t>
            </a:r>
          </a:p>
          <a:p>
            <a:pPr marL="669925" lvl="2" indent="0">
              <a:lnSpc>
                <a:spcPct val="80000"/>
              </a:lnSpc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MSB = 1 </a:t>
            </a: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 negative value</a:t>
            </a:r>
          </a:p>
          <a:p>
            <a:pPr marL="669925" lvl="2" indent="0">
              <a:lnSpc>
                <a:spcPct val="80000"/>
              </a:lnSpc>
            </a:pP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To get magnitude, take 2</a:t>
            </a:r>
            <a:r>
              <a:rPr lang="ja-JP" alt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’</a:t>
            </a: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s complement: 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		0110 0001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  <a:sym typeface="Wingdings" charset="0"/>
              </a:rPr>
              <a:t>2</a:t>
            </a: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 =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5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		= 64 + 32 + 1 = 97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 Result = </a:t>
            </a:r>
            <a:r>
              <a:rPr lang="en-US" sz="2000" b="1">
                <a:solidFill>
                  <a:srgbClr val="FF0000"/>
                </a:solidFill>
                <a:latin typeface="Arial" charset="0"/>
                <a:sym typeface="Wingdings" charset="0"/>
              </a:rPr>
              <a:t>-97</a:t>
            </a:r>
            <a:endParaRPr lang="en-US" sz="200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EA9E62-5E14-3243-84D2-E66E1A799ED4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DBECC58-C223-7540-BB59-37F10ED2432F}" type="slidenum">
              <a:rPr lang="en-US">
                <a:latin typeface="Garamond" charset="0"/>
              </a:rPr>
              <a:pPr eaLnBrk="1" hangingPunct="1"/>
              <a:t>28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42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228600"/>
            <a:ext cx="7793037" cy="762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BCD Numbers  </a:t>
            </a:r>
          </a:p>
        </p:txBody>
      </p:sp>
      <p:pic>
        <p:nvPicPr>
          <p:cNvPr id="20483" name="Picture 6" descr="~AUT0021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987425"/>
            <a:ext cx="2220913" cy="5184775"/>
          </a:xfrm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CC12D5-DD85-C241-A6BC-9CFED94BD917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9C697A-127B-AA4D-BC67-00938E389277}" type="slidenum">
              <a:rPr lang="en-US">
                <a:latin typeface="Garamond" charset="0"/>
              </a:rPr>
              <a:pPr eaLnBrk="1" hangingPunct="1"/>
              <a:t>29</a:t>
            </a:fld>
            <a:endParaRPr lang="en-US">
              <a:latin typeface="Garamond" charset="0"/>
            </a:endParaRP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2819400" y="1279525"/>
            <a:ext cx="59436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Direct coding of numbers as binary coded decimal (BCD) numbers supported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Unpacked BCD [Fig.2.10(b)]</a:t>
            </a:r>
            <a:endParaRPr kumimoji="1" lang="en-US" sz="2000" b="1"/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 b="1"/>
              <a:t>  </a:t>
            </a:r>
            <a:r>
              <a:rPr kumimoji="1" lang="en-US" sz="2000"/>
              <a:t>Lower four bits contain a digit of a BCD number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Upper four bits filled with zeros (zero filled)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Packed BCD [Fig. 2.10(c)]  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Lower significant BCD digit held in lower 4 bits of byte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More significant BCD digit held in upper 4 bits of byte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 u="sng"/>
              <a:t>Example:</a:t>
            </a:r>
            <a:r>
              <a:rPr kumimoji="1" lang="en-US" sz="2000"/>
              <a:t> Packed BCD byte at address 01000H is 10010001</a:t>
            </a:r>
            <a:r>
              <a:rPr kumimoji="1" lang="en-US" sz="2000" baseline="-25000"/>
              <a:t>2</a:t>
            </a:r>
            <a:r>
              <a:rPr kumimoji="1" lang="en-US" sz="2000"/>
              <a:t>, what is the decimal number?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Organizing as BCD digits gives,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1001</a:t>
            </a:r>
            <a:r>
              <a:rPr kumimoji="1" lang="en-US" sz="2000" baseline="-25000"/>
              <a:t>BCD</a:t>
            </a:r>
            <a:r>
              <a:rPr kumimoji="1" lang="en-US" sz="2000"/>
              <a:t> 0001</a:t>
            </a:r>
            <a:r>
              <a:rPr kumimoji="1" lang="en-US" sz="2000" baseline="-25000"/>
              <a:t>BCD</a:t>
            </a:r>
            <a:r>
              <a:rPr kumimoji="1" lang="en-US" sz="2000"/>
              <a:t> = 91</a:t>
            </a:r>
            <a:r>
              <a:rPr kumimoji="1" lang="en-US" sz="2000" baseline="-25000"/>
              <a:t>10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endParaRPr kumimoji="1" lang="en-US" sz="2000"/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endParaRPr kumimoji="1" lang="en-US" sz="2000"/>
          </a:p>
        </p:txBody>
      </p:sp>
    </p:spTree>
    <p:extLst>
      <p:ext uri="{BB962C8B-B14F-4D97-AF65-F5344CB8AC3E}">
        <p14:creationId xmlns:p14="http://schemas.microsoft.com/office/powerpoint/2010/main" val="1340484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D455FE-1F27-594C-90AF-841EC0F2C9FA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A8C1B2-56FA-E44C-ABA6-AA7081E553DF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meeting </a:t>
            </a:r>
            <a:r>
              <a:rPr lang="en-US" dirty="0">
                <a:latin typeface="Garamond" charset="0"/>
              </a:rPr>
              <a:t>times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641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Lectures: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>
                <a:latin typeface="Arial" charset="0"/>
              </a:rPr>
              <a:t>Section </a:t>
            </a:r>
            <a:r>
              <a:rPr lang="en-US" dirty="0" smtClean="0">
                <a:latin typeface="Arial" charset="0"/>
              </a:rPr>
              <a:t>011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 smtClean="0">
                <a:latin typeface="Arial" charset="0"/>
              </a:rPr>
              <a:t>MWTh</a:t>
            </a:r>
            <a:r>
              <a:rPr lang="en-US" dirty="0" smtClean="0">
                <a:latin typeface="Arial" charset="0"/>
              </a:rPr>
              <a:t> 10:30-12:50, </a:t>
            </a:r>
            <a:r>
              <a:rPr lang="en-US" dirty="0" err="1" smtClean="0">
                <a:latin typeface="Arial" charset="0"/>
              </a:rPr>
              <a:t>Kitson</a:t>
            </a:r>
            <a:r>
              <a:rPr lang="en-US" dirty="0" smtClean="0">
                <a:latin typeface="Arial" charset="0"/>
              </a:rPr>
              <a:t> 302</a:t>
            </a: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Typo in </a:t>
            </a:r>
            <a:r>
              <a:rPr lang="en-US" dirty="0" err="1" smtClean="0">
                <a:latin typeface="Arial" charset="0"/>
              </a:rPr>
              <a:t>SiS</a:t>
            </a:r>
            <a:r>
              <a:rPr lang="en-US" dirty="0" smtClean="0">
                <a:latin typeface="Arial" charset="0"/>
              </a:rPr>
              <a:t> has class running until 1:50</a:t>
            </a:r>
          </a:p>
          <a:p>
            <a:pPr lvl="2"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Lab: </a:t>
            </a:r>
            <a:r>
              <a:rPr lang="en-US" dirty="0" smtClean="0">
                <a:ea typeface="+mn-ea"/>
              </a:rPr>
              <a:t>Not required; will get access to Ball 424</a:t>
            </a:r>
          </a:p>
          <a:p>
            <a:pPr marL="0" indent="0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en-US" dirty="0" smtClean="0">
              <a:ea typeface="+mn-ea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93038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ASCII Data  </a:t>
            </a:r>
          </a:p>
        </p:txBody>
      </p:sp>
      <p:pic>
        <p:nvPicPr>
          <p:cNvPr id="21507" name="Picture 6" descr="~AUT0019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1219200"/>
            <a:ext cx="3856038" cy="4956175"/>
          </a:xfrm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68074B-A84A-8644-8841-2852CE7B4C33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F7A722-C5AC-4A45-981C-9A4177F0F7C2}" type="slidenum">
              <a:rPr lang="en-US">
                <a:latin typeface="Garamond" charset="0"/>
              </a:rPr>
              <a:pPr eaLnBrk="1" hangingPunct="1"/>
              <a:t>30</a:t>
            </a:fld>
            <a:endParaRPr lang="en-US">
              <a:latin typeface="Garamond" charset="0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3886200" y="974725"/>
            <a:ext cx="4876800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American Code for Information Interchange (ASCII) code    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ASCII information storage in memory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Coded one character per byte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>
                <a:solidFill>
                  <a:srgbClr val="FF3300"/>
                </a:solidFill>
              </a:rPr>
              <a:t>  </a:t>
            </a:r>
            <a:r>
              <a:rPr kumimoji="1" lang="en-US" sz="2000"/>
              <a:t>7 LS-bits = b</a:t>
            </a:r>
            <a:r>
              <a:rPr kumimoji="1" lang="en-US" sz="2000" baseline="-25000"/>
              <a:t>7</a:t>
            </a:r>
            <a:r>
              <a:rPr kumimoji="1" lang="en-US" sz="2000"/>
              <a:t>b</a:t>
            </a:r>
            <a:r>
              <a:rPr kumimoji="1" lang="en-US" sz="2000" baseline="-25000"/>
              <a:t>6</a:t>
            </a:r>
            <a:r>
              <a:rPr kumimoji="1" lang="en-US" sz="2000"/>
              <a:t>b</a:t>
            </a:r>
            <a:r>
              <a:rPr kumimoji="1" lang="en-US" sz="2000" baseline="-25000"/>
              <a:t>5</a:t>
            </a:r>
            <a:r>
              <a:rPr kumimoji="1" lang="en-US" sz="2000"/>
              <a:t>b</a:t>
            </a:r>
            <a:r>
              <a:rPr kumimoji="1" lang="en-US" sz="2000" baseline="-25000"/>
              <a:t>4</a:t>
            </a:r>
            <a:r>
              <a:rPr kumimoji="1" lang="en-US" sz="2000"/>
              <a:t>b</a:t>
            </a:r>
            <a:r>
              <a:rPr kumimoji="1" lang="en-US" sz="2000" baseline="-25000"/>
              <a:t>3</a:t>
            </a:r>
            <a:r>
              <a:rPr kumimoji="1" lang="en-US" sz="2000"/>
              <a:t>b</a:t>
            </a:r>
            <a:r>
              <a:rPr kumimoji="1" lang="en-US" sz="2000" baseline="-25000"/>
              <a:t>2</a:t>
            </a:r>
            <a:r>
              <a:rPr kumimoji="1" lang="en-US" sz="2000"/>
              <a:t>b</a:t>
            </a:r>
            <a:r>
              <a:rPr kumimoji="1" lang="en-US" sz="2000" baseline="-25000"/>
              <a:t>1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MS-bit filled with 0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 u="sng"/>
              <a:t>Example:</a:t>
            </a:r>
            <a:r>
              <a:rPr kumimoji="1" lang="en-US" sz="2000"/>
              <a:t> Addresses 01100H-01104H contain ASCII coded data 01000001, 01010011, 01000011, 01001001, and 01001001, respectively. What does the data stand for? 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0 100 0001</a:t>
            </a:r>
            <a:r>
              <a:rPr kumimoji="1" lang="en-US" sz="2000" baseline="-25000"/>
              <a:t>ASCII </a:t>
            </a:r>
            <a:r>
              <a:rPr kumimoji="1" lang="en-US" sz="2000"/>
              <a:t>= A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0 101 0011</a:t>
            </a:r>
            <a:r>
              <a:rPr kumimoji="1" lang="en-US" sz="2000" baseline="-25000"/>
              <a:t>ASCI</a:t>
            </a:r>
            <a:r>
              <a:rPr kumimoji="1" lang="en-US" sz="2000"/>
              <a:t>  = S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0 100 0011</a:t>
            </a:r>
            <a:r>
              <a:rPr kumimoji="1" lang="en-US" sz="2000" baseline="-25000"/>
              <a:t>ASCII  </a:t>
            </a:r>
            <a:r>
              <a:rPr kumimoji="1" lang="en-US" sz="2000"/>
              <a:t>= C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0 100 1001</a:t>
            </a:r>
            <a:r>
              <a:rPr kumimoji="1" lang="en-US" sz="2000" baseline="-25000"/>
              <a:t>ASCII  </a:t>
            </a:r>
            <a:r>
              <a:rPr kumimoji="1" lang="en-US" sz="2000"/>
              <a:t>= I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0 100 1001</a:t>
            </a:r>
            <a:r>
              <a:rPr kumimoji="1" lang="en-US" sz="2000" baseline="-25000"/>
              <a:t>ASCII  </a:t>
            </a:r>
            <a:r>
              <a:rPr kumimoji="1" lang="en-US" sz="2000"/>
              <a:t>= I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endParaRPr kumimoji="1" lang="en-US" sz="2000"/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endParaRPr kumimoji="1" lang="en-US" sz="2000"/>
          </a:p>
        </p:txBody>
      </p:sp>
    </p:spTree>
    <p:extLst>
      <p:ext uri="{BB962C8B-B14F-4D97-AF65-F5344CB8AC3E}">
        <p14:creationId xmlns:p14="http://schemas.microsoft.com/office/powerpoint/2010/main" val="4055561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Real Numbers</a:t>
            </a:r>
          </a:p>
        </p:txBody>
      </p:sp>
      <p:sp>
        <p:nvSpPr>
          <p:cNvPr id="22531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14600"/>
          </a:xfrm>
        </p:spPr>
        <p:txBody>
          <a:bodyPr/>
          <a:lstStyle/>
          <a:p>
            <a:r>
              <a:rPr lang="en-US">
                <a:latin typeface="Arial" charset="0"/>
              </a:rPr>
              <a:t>Floating-point data stored in two parts</a:t>
            </a:r>
          </a:p>
          <a:p>
            <a:pPr lvl="1"/>
            <a:r>
              <a:rPr lang="en-US">
                <a:latin typeface="Arial" charset="0"/>
              </a:rPr>
              <a:t>Significand (fraction)</a:t>
            </a:r>
          </a:p>
          <a:p>
            <a:pPr lvl="1"/>
            <a:r>
              <a:rPr lang="en-US">
                <a:latin typeface="Arial" charset="0"/>
              </a:rPr>
              <a:t>Exponent</a:t>
            </a:r>
          </a:p>
          <a:p>
            <a:r>
              <a:rPr lang="en-US">
                <a:latin typeface="Arial" charset="0"/>
              </a:rPr>
              <a:t>Single-precision (32 bits) or double-precision (64 bits)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2C4D04-F85B-F34E-9182-B39CE76B9508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AEE312-BC79-324B-9C4B-66319156F20E}" type="slidenum">
              <a:rPr lang="en-US">
                <a:latin typeface="Garamond" charset="0"/>
              </a:rPr>
              <a:pPr eaLnBrk="1" hangingPunct="1"/>
              <a:t>31</a:t>
            </a:fld>
            <a:endParaRPr lang="en-US">
              <a:latin typeface="Garamond" charset="0"/>
            </a:endParaRPr>
          </a:p>
        </p:txBody>
      </p:sp>
      <p:pic>
        <p:nvPicPr>
          <p:cNvPr id="22535" name="Picture 5" descr="FG01_017_013502645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703638"/>
            <a:ext cx="6272212" cy="246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299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What characteristics do we want storage media to have? </a:t>
            </a:r>
          </a:p>
          <a:p>
            <a:r>
              <a:rPr lang="en-US" dirty="0">
                <a:latin typeface="Arial" charset="0"/>
              </a:rPr>
              <a:t>Two primary answers</a:t>
            </a:r>
          </a:p>
          <a:p>
            <a:pPr lvl="1"/>
            <a:r>
              <a:rPr lang="en-US" dirty="0">
                <a:latin typeface="Arial" charset="0"/>
              </a:rPr>
              <a:t>Speed</a:t>
            </a:r>
          </a:p>
          <a:p>
            <a:pPr lvl="1"/>
            <a:r>
              <a:rPr lang="en-US" dirty="0">
                <a:latin typeface="Arial" charset="0"/>
              </a:rPr>
              <a:t>Capacity</a:t>
            </a:r>
          </a:p>
          <a:p>
            <a:pPr lvl="1"/>
            <a:r>
              <a:rPr lang="en-US" dirty="0">
                <a:latin typeface="Arial" charset="0"/>
              </a:rPr>
              <a:t>Very difficult to get both in single storage unit</a:t>
            </a:r>
          </a:p>
          <a:p>
            <a:r>
              <a:rPr lang="en-US" dirty="0">
                <a:latin typeface="Arial" charset="0"/>
              </a:rPr>
              <a:t>Processors use two different types of storage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Registers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AA71EF-C4B1-5F49-A7A3-4F9045111CC6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CEA027-EB20-5B4B-BA00-3F34291F21C0}" type="slidenum">
              <a:rPr lang="en-US">
                <a:latin typeface="Garamond" charset="0"/>
              </a:rPr>
              <a:pPr eaLnBrk="1" hangingPunct="1"/>
              <a:t>32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04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Registers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Small, fast set of storage locations close to </a:t>
            </a:r>
            <a:r>
              <a:rPr lang="en-US" dirty="0" smtClean="0">
                <a:latin typeface="Arial" charset="0"/>
              </a:rPr>
              <a:t>processor core (</a:t>
            </a:r>
            <a:r>
              <a:rPr lang="en-US" smtClean="0">
                <a:latin typeface="Arial" charset="0"/>
              </a:rPr>
              <a:t>execution engine)</a:t>
            </a:r>
            <a:endParaRPr lang="en-US">
              <a:latin typeface="Arial" charset="0"/>
            </a:endParaRPr>
          </a:p>
          <a:p>
            <a:r>
              <a:rPr lang="en-US" dirty="0">
                <a:latin typeface="Arial" charset="0"/>
              </a:rPr>
              <a:t>Primarily used for computation, short-term storage</a:t>
            </a:r>
          </a:p>
          <a:p>
            <a:pPr lvl="1"/>
            <a:r>
              <a:rPr lang="en-US" dirty="0">
                <a:latin typeface="Arial" charset="0"/>
              </a:rPr>
              <a:t>Speed </a:t>
            </a:r>
            <a:r>
              <a:rPr lang="en-US" dirty="0">
                <a:latin typeface="Arial" charset="0"/>
                <a:sym typeface="Wingdings" charset="0"/>
              </a:rPr>
              <a:t> </a:t>
            </a:r>
            <a:r>
              <a:rPr lang="en-US" dirty="0">
                <a:latin typeface="Arial" charset="0"/>
              </a:rPr>
              <a:t>ideal for individual operations</a:t>
            </a:r>
          </a:p>
          <a:p>
            <a:pPr lvl="1"/>
            <a:r>
              <a:rPr lang="en-US" dirty="0">
                <a:latin typeface="Arial" charset="0"/>
              </a:rPr>
              <a:t>Lack of capacity </a:t>
            </a:r>
            <a:r>
              <a:rPr lang="en-US" dirty="0">
                <a:latin typeface="Arial" charset="0"/>
                <a:sym typeface="Wingdings" charset="0"/>
              </a:rPr>
              <a:t> will frequently overwrite</a:t>
            </a:r>
          </a:p>
          <a:p>
            <a:r>
              <a:rPr lang="en-US" dirty="0">
                <a:latin typeface="Arial" charset="0"/>
                <a:sym typeface="Wingdings" charset="0"/>
              </a:rPr>
              <a:t>Reference registers by name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Example: ADD EAX, EBX  EAX = EAX + EBX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EAX, EBX are registers in x86 architecture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07CD41-1A43-F443-B8F1-43D9AA315A5F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4A38FA-B024-024F-A3BF-8EF30399A006}" type="slidenum">
              <a:rPr lang="en-US">
                <a:latin typeface="Garamond" charset="0"/>
              </a:rPr>
              <a:pPr eaLnBrk="1" hangingPunct="1"/>
              <a:t>33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82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Provides enough capacity for all code, data (possibly I/O as well)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Typically organized as hierarchy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Used primarily for long-term storage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Lacks speed of registers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Provides capacity to ensure data not overwritten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Reference memory by address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Example: MOV EAX, [100h]</a:t>
            </a:r>
          </a:p>
          <a:p>
            <a:pPr marL="344487" lvl="1" indent="0">
              <a:buFont typeface="Wingdings" charset="2"/>
              <a:buNone/>
              <a:defRPr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 EAX = memory at address [100h]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4C0651-2DDF-2547-AF89-F99C46015FAB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AA1D4B-4158-8548-8C3B-25444E0E7735}" type="slidenum">
              <a:rPr lang="en-US">
                <a:latin typeface="Garamond" charset="0"/>
              </a:rPr>
              <a:pPr eaLnBrk="1" hangingPunct="1"/>
              <a:t>34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54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Memory (continued)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Accessing single byte is easy</a:t>
            </a:r>
          </a:p>
          <a:p>
            <a:r>
              <a:rPr lang="en-US" dirty="0">
                <a:latin typeface="Arial" charset="0"/>
              </a:rPr>
              <a:t>Considerations with multi-byte data</a:t>
            </a:r>
          </a:p>
          <a:p>
            <a:pPr lvl="1"/>
            <a:r>
              <a:rPr lang="en-US" dirty="0">
                <a:latin typeface="Arial" charset="0"/>
              </a:rPr>
              <a:t>Are the data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aligned</a:t>
            </a:r>
            <a:r>
              <a:rPr lang="en-US" dirty="0">
                <a:latin typeface="Arial" charset="0"/>
              </a:rPr>
              <a:t>?</a:t>
            </a:r>
          </a:p>
          <a:p>
            <a:pPr lvl="2"/>
            <a:r>
              <a:rPr lang="en-US" dirty="0">
                <a:latin typeface="Arial" charset="0"/>
              </a:rPr>
              <a:t>Easier/faster to access aligned data</a:t>
            </a:r>
          </a:p>
          <a:p>
            <a:pPr lvl="1"/>
            <a:r>
              <a:rPr lang="en-US" dirty="0">
                <a:latin typeface="Arial" charset="0"/>
              </a:rPr>
              <a:t>How are the data organized in memory (“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endianness</a:t>
            </a:r>
            <a:r>
              <a:rPr lang="en-US" dirty="0">
                <a:latin typeface="Arial" charset="0"/>
              </a:rPr>
              <a:t>”)?</a:t>
            </a:r>
          </a:p>
          <a:p>
            <a:pPr lvl="2"/>
            <a:r>
              <a:rPr lang="en-US" dirty="0">
                <a:latin typeface="Arial" charset="0"/>
              </a:rPr>
              <a:t>Given 32-bit number: </a:t>
            </a:r>
            <a:r>
              <a:rPr lang="en-US" dirty="0" err="1" smtClean="0">
                <a:latin typeface="Arial" charset="0"/>
              </a:rPr>
              <a:t>DEADBEEFh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or 0xDEADBEEF</a:t>
            </a:r>
          </a:p>
          <a:p>
            <a:pPr lvl="2"/>
            <a:r>
              <a:rPr lang="en-US" dirty="0">
                <a:latin typeface="Arial" charset="0"/>
              </a:rPr>
              <a:t>Which byte—MSB (0xDE) or LSB (0xEF) gets stored in memory first?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B61F5A-B391-2749-9D06-FA95267D71D1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9BE5E-C5AA-6E4B-9B9A-4748D78D0907}" type="slidenum">
              <a:rPr lang="en-US">
                <a:latin typeface="Garamond" charset="0"/>
              </a:rPr>
              <a:pPr eaLnBrk="1" hangingPunct="1"/>
              <a:t>35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024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Aligned Words, Double words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0" y="1143000"/>
            <a:ext cx="5181600" cy="49879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Aligned</a:t>
            </a:r>
            <a:r>
              <a:rPr lang="en-US">
                <a:latin typeface="Arial" charset="0"/>
              </a:rPr>
              <a:t> data: address is divisible by # of bytes</a:t>
            </a:r>
          </a:p>
          <a:p>
            <a:pPr lvl="1">
              <a:buFont typeface="Wingdings" charset="0"/>
              <a:buChar char="n"/>
            </a:pPr>
            <a:r>
              <a:rPr lang="en-US">
                <a:latin typeface="Arial" charset="0"/>
              </a:rPr>
              <a:t>2 bytes </a:t>
            </a:r>
            <a:r>
              <a:rPr lang="en-US">
                <a:latin typeface="Arial" charset="0"/>
                <a:sym typeface="Wingdings" charset="0"/>
              </a:rPr>
              <a:t> address must be even</a:t>
            </a:r>
          </a:p>
          <a:p>
            <a:pPr lvl="1">
              <a:buFont typeface="Wingdings" charset="0"/>
              <a:buChar char="n"/>
            </a:pPr>
            <a:r>
              <a:rPr lang="en-US">
                <a:latin typeface="Arial" charset="0"/>
                <a:sym typeface="Wingdings" charset="0"/>
              </a:rPr>
              <a:t>4 bytes  address must be multiple of 4</a:t>
            </a:r>
          </a:p>
          <a:p>
            <a:r>
              <a:rPr lang="en-US">
                <a:latin typeface="Arial" charset="0"/>
              </a:rPr>
              <a:t>x86 architecture doesn’t require aligned data access</a:t>
            </a:r>
          </a:p>
          <a:p>
            <a:pPr lvl="1"/>
            <a:r>
              <a:rPr lang="en-US">
                <a:latin typeface="Arial" charset="0"/>
              </a:rPr>
              <a:t>Performance impact for accessing unaligned data in memory (32-bit data bus)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6C8294-18DF-1047-B25D-CB9AF114479D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5215E6-ACC0-C040-A5EC-8D03C0DAE3B2}" type="slidenum">
              <a:rPr lang="en-US">
                <a:latin typeface="Garamond" charset="0"/>
              </a:rPr>
              <a:pPr eaLnBrk="1" hangingPunct="1"/>
              <a:t>36</a:t>
            </a:fld>
            <a:endParaRPr lang="en-US">
              <a:latin typeface="Garamond" charset="0"/>
            </a:endParaRPr>
          </a:p>
        </p:txBody>
      </p:sp>
      <p:graphicFrame>
        <p:nvGraphicFramePr>
          <p:cNvPr id="9" name="Group 4"/>
          <p:cNvGraphicFramePr>
            <a:graphicFrameLocks/>
          </p:cNvGraphicFramePr>
          <p:nvPr/>
        </p:nvGraphicFramePr>
        <p:xfrm>
          <a:off x="4800600" y="1143000"/>
          <a:ext cx="3852863" cy="4484689"/>
        </p:xfrm>
        <a:graphic>
          <a:graphicData uri="http://schemas.openxmlformats.org/drawingml/2006/table">
            <a:tbl>
              <a:tblPr/>
              <a:tblGrid>
                <a:gridCol w="914400"/>
                <a:gridCol w="587375"/>
                <a:gridCol w="587375"/>
                <a:gridCol w="587375"/>
                <a:gridCol w="588963"/>
                <a:gridCol w="587375"/>
              </a:tblGrid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 address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15" name="Text Box 91"/>
          <p:cNvSpPr txBox="1">
            <a:spLocks noChangeArrowheads="1"/>
          </p:cNvSpPr>
          <p:nvPr/>
        </p:nvSpPr>
        <p:spPr bwMode="auto">
          <a:xfrm>
            <a:off x="5867400" y="9906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1800"/>
              <a:t>Aligned word</a:t>
            </a:r>
          </a:p>
        </p:txBody>
      </p:sp>
      <p:sp>
        <p:nvSpPr>
          <p:cNvPr id="6216" name="Text Box 92"/>
          <p:cNvSpPr txBox="1">
            <a:spLocks noChangeArrowheads="1"/>
          </p:cNvSpPr>
          <p:nvPr/>
        </p:nvSpPr>
        <p:spPr bwMode="auto">
          <a:xfrm>
            <a:off x="7543800" y="1182688"/>
            <a:ext cx="2133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1800"/>
              <a:t>Aligned double word</a:t>
            </a:r>
          </a:p>
        </p:txBody>
      </p:sp>
      <p:sp>
        <p:nvSpPr>
          <p:cNvPr id="6217" name="Text Box 93"/>
          <p:cNvSpPr txBox="1">
            <a:spLocks noChangeArrowheads="1"/>
          </p:cNvSpPr>
          <p:nvPr/>
        </p:nvSpPr>
        <p:spPr bwMode="auto">
          <a:xfrm>
            <a:off x="8083550" y="3352800"/>
            <a:ext cx="1212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1800"/>
              <a:t>Unaligned</a:t>
            </a:r>
          </a:p>
          <a:p>
            <a:pPr eaLnBrk="0" hangingPunct="0"/>
            <a:r>
              <a:rPr lang="en-US" sz="1800"/>
              <a:t>word</a:t>
            </a:r>
          </a:p>
        </p:txBody>
      </p:sp>
      <p:sp>
        <p:nvSpPr>
          <p:cNvPr id="6218" name="Text Box 94"/>
          <p:cNvSpPr txBox="1">
            <a:spLocks noChangeArrowheads="1"/>
          </p:cNvSpPr>
          <p:nvPr/>
        </p:nvSpPr>
        <p:spPr bwMode="auto">
          <a:xfrm>
            <a:off x="8083550" y="5105400"/>
            <a:ext cx="12239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1800"/>
              <a:t>Unaligned</a:t>
            </a:r>
          </a:p>
          <a:p>
            <a:pPr eaLnBrk="0" hangingPunct="0"/>
            <a:r>
              <a:rPr lang="en-US" sz="1800"/>
              <a:t>double </a:t>
            </a:r>
          </a:p>
          <a:p>
            <a:pPr eaLnBrk="0" hangingPunct="0"/>
            <a:r>
              <a:rPr lang="en-US" sz="1800"/>
              <a:t>word</a:t>
            </a:r>
          </a:p>
        </p:txBody>
      </p:sp>
      <p:sp>
        <p:nvSpPr>
          <p:cNvPr id="6219" name="Line 95"/>
          <p:cNvSpPr>
            <a:spLocks noChangeShapeType="1"/>
          </p:cNvSpPr>
          <p:nvPr/>
        </p:nvSpPr>
        <p:spPr bwMode="auto">
          <a:xfrm flipH="1">
            <a:off x="6248400" y="13716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0" name="Line 96"/>
          <p:cNvSpPr>
            <a:spLocks noChangeShapeType="1"/>
          </p:cNvSpPr>
          <p:nvPr/>
        </p:nvSpPr>
        <p:spPr bwMode="auto">
          <a:xfrm flipH="1">
            <a:off x="7543800" y="1828800"/>
            <a:ext cx="533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1" name="Line 97"/>
          <p:cNvSpPr>
            <a:spLocks noChangeShapeType="1"/>
          </p:cNvSpPr>
          <p:nvPr/>
        </p:nvSpPr>
        <p:spPr bwMode="auto">
          <a:xfrm flipH="1">
            <a:off x="6934200" y="37338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2" name="Line 98"/>
          <p:cNvSpPr>
            <a:spLocks noChangeShapeType="1"/>
          </p:cNvSpPr>
          <p:nvPr/>
        </p:nvSpPr>
        <p:spPr bwMode="auto">
          <a:xfrm flipH="1" flipV="1">
            <a:off x="7467600" y="48006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85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31A1508-B1AC-D249-8235-EDE15B3659E2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629388-6AEE-5B43-A335-9F1C6DAEEF70}" type="slidenum">
              <a:rPr lang="en-US">
                <a:latin typeface="Garamond" charset="0"/>
              </a:rPr>
              <a:pPr eaLnBrk="1" hangingPunct="1"/>
              <a:t>37</a:t>
            </a:fld>
            <a:endParaRPr lang="en-US">
              <a:latin typeface="Garamond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Byte order (“endianness”)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05800" cy="5216525"/>
          </a:xfrm>
        </p:spPr>
        <p:txBody>
          <a:bodyPr/>
          <a:lstStyle/>
          <a:p>
            <a:pPr eaLnBrk="1" hangingPunct="1"/>
            <a:r>
              <a:rPr lang="en-US" sz="2600">
                <a:latin typeface="Arial" charset="0"/>
              </a:rPr>
              <a:t>In a multi-byte operand, how are the bytes ordered in memory?</a:t>
            </a:r>
          </a:p>
          <a:p>
            <a:pPr eaLnBrk="1" hangingPunct="1"/>
            <a:r>
              <a:rPr lang="en-US" sz="2600">
                <a:latin typeface="Arial" charset="0"/>
              </a:rPr>
              <a:t>Assume the double word value 1,000,000 (0x000F4240) is stored at address 80</a:t>
            </a:r>
          </a:p>
          <a:p>
            <a:pPr lvl="1" eaLnBrk="1" hangingPunct="1"/>
            <a:r>
              <a:rPr lang="en-US" sz="2200">
                <a:latin typeface="Arial" charset="0"/>
              </a:rPr>
              <a:t>In a </a:t>
            </a:r>
            <a:r>
              <a:rPr lang="en-US" sz="2200" i="1">
                <a:solidFill>
                  <a:srgbClr val="FF0000"/>
                </a:solidFill>
                <a:latin typeface="Arial" charset="0"/>
              </a:rPr>
              <a:t>little-endian</a:t>
            </a:r>
            <a:r>
              <a:rPr lang="en-US" sz="2200">
                <a:latin typeface="Arial" charset="0"/>
              </a:rPr>
              <a:t> ISA (like x86), the least significant byte (the “little” end) is at address 80</a:t>
            </a: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r>
              <a:rPr lang="en-US" sz="2200">
                <a:latin typeface="Arial" charset="0"/>
              </a:rPr>
              <a:t>In a </a:t>
            </a:r>
            <a:r>
              <a:rPr lang="en-US" sz="2200" i="1">
                <a:solidFill>
                  <a:srgbClr val="FF0000"/>
                </a:solidFill>
                <a:latin typeface="Arial" charset="0"/>
              </a:rPr>
              <a:t>big-endian</a:t>
            </a:r>
            <a:r>
              <a:rPr lang="en-US" sz="2200">
                <a:latin typeface="Arial" charset="0"/>
              </a:rPr>
              <a:t> ISA (like MIPS), it’s the other way around</a:t>
            </a: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>
              <a:buFont typeface="Wingdings" charset="0"/>
              <a:buNone/>
            </a:pPr>
            <a:endParaRPr lang="en-US" sz="2200">
              <a:latin typeface="Arial" charset="0"/>
            </a:endParaRPr>
          </a:p>
        </p:txBody>
      </p:sp>
      <p:graphicFrame>
        <p:nvGraphicFramePr>
          <p:cNvPr id="541700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2743200" y="5151438"/>
          <a:ext cx="4038600" cy="792168"/>
        </p:xfrm>
        <a:graphic>
          <a:graphicData uri="http://schemas.openxmlformats.org/drawingml/2006/table">
            <a:tbl>
              <a:tblPr/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0F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79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80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81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82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83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84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1738" name="Group 42"/>
          <p:cNvGraphicFramePr>
            <a:graphicFrameLocks noGrp="1"/>
          </p:cNvGraphicFramePr>
          <p:nvPr>
            <p:ph sz="half" idx="4294967295"/>
          </p:nvPr>
        </p:nvGraphicFramePr>
        <p:xfrm>
          <a:off x="2743200" y="3551238"/>
          <a:ext cx="4038600" cy="792168"/>
        </p:xfrm>
        <a:graphic>
          <a:graphicData uri="http://schemas.openxmlformats.org/drawingml/2006/table">
            <a:tbl>
              <a:tblPr/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0F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79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80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81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82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83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84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91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Given the following memory contents: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Starting address of each line shown on left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Leftmost byte has lowest address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First line: addresses 0x200C, 0x200D, 0x200E, 0x200F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is the value of: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The word starting at address 0x200D?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The double word starting at address 0x2012?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Are these data aligned?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DB538B-00AA-074D-AD02-38C51A3A536B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6E946E-B33E-E545-A80A-7B09BF0E0983}" type="slidenum">
              <a:rPr lang="en-US">
                <a:latin typeface="Garamond" charset="0"/>
              </a:rPr>
              <a:pPr eaLnBrk="1" hangingPunct="1"/>
              <a:t>38</a:t>
            </a:fld>
            <a:endParaRPr lang="en-US">
              <a:latin typeface="Garamond" charset="0"/>
            </a:endParaRPr>
          </a:p>
        </p:txBody>
      </p:sp>
      <p:graphicFrame>
        <p:nvGraphicFramePr>
          <p:cNvPr id="7" name="Group 42"/>
          <p:cNvGraphicFramePr>
            <a:graphicFrameLocks/>
          </p:cNvGraphicFramePr>
          <p:nvPr/>
        </p:nvGraphicFramePr>
        <p:xfrm>
          <a:off x="2286000" y="2514600"/>
          <a:ext cx="3309938" cy="1584336"/>
        </p:xfrm>
        <a:graphic>
          <a:graphicData uri="http://schemas.openxmlformats.org/drawingml/2006/table">
            <a:tbl>
              <a:tblPr/>
              <a:tblGrid>
                <a:gridCol w="1129247"/>
                <a:gridCol w="504922"/>
                <a:gridCol w="504922"/>
                <a:gridCol w="578278"/>
                <a:gridCol w="592569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0x200C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96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2C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0x2010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CD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0x2014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616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67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Word at 0x200D = 0x2C96</a:t>
            </a:r>
          </a:p>
          <a:p>
            <a:pPr lvl="1"/>
            <a:r>
              <a:rPr lang="en-US">
                <a:latin typeface="Arial" charset="0"/>
              </a:rPr>
              <a:t>Address is </a:t>
            </a:r>
            <a:r>
              <a:rPr lang="en-US" u="sng">
                <a:latin typeface="Arial" charset="0"/>
              </a:rPr>
              <a:t>not</a:t>
            </a:r>
            <a:r>
              <a:rPr lang="en-US">
                <a:latin typeface="Arial" charset="0"/>
              </a:rPr>
              <a:t> divisible by 2 </a:t>
            </a:r>
            <a:r>
              <a:rPr lang="en-US">
                <a:latin typeface="Arial" charset="0"/>
                <a:sym typeface="Wingdings" charset="0"/>
              </a:rPr>
              <a:t> unaligned</a:t>
            </a:r>
          </a:p>
          <a:p>
            <a:r>
              <a:rPr lang="en-US">
                <a:solidFill>
                  <a:srgbClr val="0000FF"/>
                </a:solidFill>
                <a:latin typeface="Arial" charset="0"/>
                <a:sym typeface="Wingdings" charset="0"/>
              </a:rPr>
              <a:t>Double word at 0x2012 = 0x2301ABCD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Address is </a:t>
            </a:r>
            <a:r>
              <a:rPr lang="en-US" u="sng">
                <a:latin typeface="Arial" charset="0"/>
                <a:sym typeface="Wingdings" charset="0"/>
              </a:rPr>
              <a:t>not</a:t>
            </a:r>
            <a:r>
              <a:rPr lang="en-US">
                <a:latin typeface="Arial" charset="0"/>
                <a:sym typeface="Wingdings" charset="0"/>
              </a:rPr>
              <a:t> divisible by 4  unaligned</a:t>
            </a:r>
          </a:p>
          <a:p>
            <a:pPr lvl="2"/>
            <a:r>
              <a:rPr lang="en-US">
                <a:latin typeface="Arial" charset="0"/>
                <a:sym typeface="Wingdings" charset="0"/>
              </a:rPr>
              <a:t>Remember, hexadecimal is base 16—0x12 = 18</a:t>
            </a:r>
            <a:r>
              <a:rPr lang="en-US" baseline="-25000">
                <a:latin typeface="Arial" charset="0"/>
                <a:sym typeface="Wingdings" charset="0"/>
              </a:rPr>
              <a:t>10</a:t>
            </a: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3CCE279-8B72-2948-B6BE-7F1EB51B2772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D134D8-2144-3D4E-AB8A-69F9C6E17FFD}" type="slidenum">
              <a:rPr lang="en-US">
                <a:latin typeface="Garamond" charset="0"/>
              </a:rPr>
              <a:pPr eaLnBrk="1" hangingPunct="1"/>
              <a:t>39</a:t>
            </a:fld>
            <a:endParaRPr lang="en-US">
              <a:latin typeface="Garamond" charset="0"/>
            </a:endParaRPr>
          </a:p>
        </p:txBody>
      </p:sp>
      <p:graphicFrame>
        <p:nvGraphicFramePr>
          <p:cNvPr id="7" name="Group 42"/>
          <p:cNvGraphicFramePr>
            <a:graphicFrameLocks/>
          </p:cNvGraphicFramePr>
          <p:nvPr/>
        </p:nvGraphicFramePr>
        <p:xfrm>
          <a:off x="2667000" y="1219200"/>
          <a:ext cx="3309938" cy="1584336"/>
        </p:xfrm>
        <a:graphic>
          <a:graphicData uri="http://schemas.openxmlformats.org/drawingml/2006/table">
            <a:tbl>
              <a:tblPr/>
              <a:tblGrid>
                <a:gridCol w="1129247"/>
                <a:gridCol w="504922"/>
                <a:gridCol w="504922"/>
                <a:gridCol w="578278"/>
                <a:gridCol w="592569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0x200C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96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2C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0x2010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CD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0x2014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34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</a:rPr>
              <a:t>Instructor</a:t>
            </a:r>
            <a:r>
              <a:rPr lang="en-US" dirty="0"/>
              <a:t>:  Dr. Michael Geiger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r>
              <a:rPr lang="en-US" u="sng" dirty="0"/>
              <a:t>E-mail:</a:t>
            </a:r>
            <a:r>
              <a:rPr lang="en-US" dirty="0"/>
              <a:t>  </a:t>
            </a:r>
            <a:r>
              <a:rPr lang="en-US" dirty="0" err="1"/>
              <a:t>Michael_Geiger@uml.edu</a:t>
            </a:r>
            <a:endParaRPr lang="en-US" dirty="0"/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r>
              <a:rPr lang="en-US" u="sng" dirty="0"/>
              <a:t>Phone:</a:t>
            </a:r>
            <a:r>
              <a:rPr lang="en-US" dirty="0"/>
              <a:t> 978-934-3618 (x43618 on campus)</a:t>
            </a:r>
            <a:endParaRPr lang="en-US" u="sng" dirty="0"/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r>
              <a:rPr lang="en-US" u="sng" dirty="0"/>
              <a:t>Office:</a:t>
            </a:r>
            <a:r>
              <a:rPr lang="en-US" dirty="0"/>
              <a:t> </a:t>
            </a:r>
            <a:r>
              <a:rPr lang="en-US" dirty="0" smtClean="0"/>
              <a:t>118A </a:t>
            </a:r>
            <a:r>
              <a:rPr lang="en-US" dirty="0"/>
              <a:t>Perry Hall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 hours: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TBD</a:t>
            </a: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Most likely: stick around to answer questions right after lecture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Available </a:t>
            </a:r>
            <a:r>
              <a:rPr lang="en-US" dirty="0">
                <a:latin typeface="Arial" charset="0"/>
              </a:rPr>
              <a:t>by </a:t>
            </a:r>
            <a:r>
              <a:rPr lang="en-US" dirty="0" smtClean="0">
                <a:latin typeface="Arial" charset="0"/>
              </a:rPr>
              <a:t>appointment at other times</a:t>
            </a:r>
            <a:endParaRPr lang="en-US" dirty="0">
              <a:latin typeface="Arial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C3F4-3603-6C40-9A97-B8AA7C270B05}" type="datetime1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F06C-DB5D-3642-9A86-E4F4E09E7D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2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x86 introduction</a:t>
            </a:r>
          </a:p>
          <a:p>
            <a:pPr lvl="1"/>
            <a:r>
              <a:rPr lang="en-US" dirty="0" smtClean="0">
                <a:latin typeface="Arial" charset="0"/>
              </a:rPr>
              <a:t>Assembly basics</a:t>
            </a:r>
          </a:p>
          <a:p>
            <a:pPr lvl="1"/>
            <a:r>
              <a:rPr lang="en-US" dirty="0" smtClean="0">
                <a:latin typeface="Arial" charset="0"/>
              </a:rPr>
              <a:t>Data transfer instructions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1 </a:t>
            </a:r>
            <a:r>
              <a:rPr lang="en-US">
                <a:latin typeface="Arial" charset="0"/>
              </a:rPr>
              <a:t>due </a:t>
            </a:r>
            <a:r>
              <a:rPr lang="en-US" smtClean="0">
                <a:latin typeface="Arial" charset="0"/>
              </a:rPr>
              <a:t>1:00 PM, 5</a:t>
            </a:r>
            <a:r>
              <a:rPr lang="en-US" dirty="0">
                <a:latin typeface="Arial" charset="0"/>
              </a:rPr>
              <a:t>/19</a:t>
            </a:r>
          </a:p>
          <a:p>
            <a:pPr lvl="1"/>
            <a:r>
              <a:rPr lang="en-US" dirty="0" smtClean="0">
                <a:latin typeface="Arial" charset="0"/>
              </a:rPr>
              <a:t>Sign </a:t>
            </a:r>
            <a:r>
              <a:rPr lang="en-US" dirty="0">
                <a:latin typeface="Arial" charset="0"/>
              </a:rPr>
              <a:t>up for the discussion group on Piazza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116870-6B65-C94F-81EA-7DB7A9E74C78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375DF7A-5694-5349-9D9F-06871D54DA3D}" type="slidenum">
              <a:rPr lang="en-US">
                <a:latin typeface="Garamond" charset="0"/>
              </a:rPr>
              <a:pPr eaLnBrk="1" hangingPunct="1"/>
              <a:t>40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DB7AA7-A882-E043-B31D-79B327BC53BF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D1F1D7B-ECFE-D64B-8FF1-8F0FF575B6FA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Course materials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00FF"/>
                </a:solidFill>
                <a:latin typeface="Arial" charset="0"/>
              </a:rPr>
              <a:t>Textbook:</a:t>
            </a:r>
            <a:r>
              <a:rPr lang="en-US" sz="2800" dirty="0">
                <a:latin typeface="Arial" charset="0"/>
              </a:rPr>
              <a:t> Barry B. </a:t>
            </a:r>
            <a:r>
              <a:rPr lang="en-US" sz="2800" dirty="0" err="1">
                <a:latin typeface="Arial" charset="0"/>
              </a:rPr>
              <a:t>Brey</a:t>
            </a:r>
            <a:r>
              <a:rPr lang="en-US" sz="2800" dirty="0">
                <a:latin typeface="Arial" charset="0"/>
              </a:rPr>
              <a:t>, </a:t>
            </a:r>
            <a:r>
              <a:rPr lang="en-US" sz="2800" i="1" dirty="0">
                <a:latin typeface="Arial" charset="0"/>
              </a:rPr>
              <a:t>The Intel Microprocessors: Architecture Programming, and Interfacing</a:t>
            </a:r>
            <a:r>
              <a:rPr lang="en-US" sz="2800" dirty="0">
                <a:latin typeface="Arial" charset="0"/>
              </a:rPr>
              <a:t>, 2008, Prentice Hall.  </a:t>
            </a:r>
          </a:p>
          <a:p>
            <a:pPr lvl="1"/>
            <a:r>
              <a:rPr lang="en-US" sz="2400" dirty="0">
                <a:latin typeface="Arial" charset="0"/>
              </a:rPr>
              <a:t>ISBN: </a:t>
            </a:r>
            <a:r>
              <a:rPr lang="en-US" sz="2400" dirty="0" smtClean="0">
                <a:latin typeface="Arial" charset="0"/>
              </a:rPr>
              <a:t>0135026458</a:t>
            </a:r>
          </a:p>
          <a:p>
            <a:pPr lvl="1"/>
            <a:r>
              <a:rPr lang="en-US" sz="2400" dirty="0" smtClean="0">
                <a:latin typeface="Arial" charset="0"/>
              </a:rPr>
              <a:t>Only covers first part of course; </a:t>
            </a:r>
            <a:r>
              <a:rPr lang="en-US" sz="2400" b="1" u="sng" dirty="0" smtClean="0">
                <a:latin typeface="Arial" charset="0"/>
              </a:rPr>
              <a:t>not required</a:t>
            </a:r>
            <a:endParaRPr lang="en-US" sz="2400" b="1" u="sng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Course website: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http://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/eece3170/sum16/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index.htm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Will contain lecture slides, handouts, assignments</a:t>
            </a:r>
          </a:p>
          <a:p>
            <a:r>
              <a:rPr lang="en-US" sz="2800" dirty="0">
                <a:latin typeface="Arial" charset="0"/>
              </a:rPr>
              <a:t>Discussion group through </a:t>
            </a:r>
            <a:r>
              <a:rPr lang="en-US" sz="2800" dirty="0" err="1">
                <a:solidFill>
                  <a:srgbClr val="0000FF"/>
                </a:solidFill>
                <a:latin typeface="Arial" charset="0"/>
              </a:rPr>
              <a:t>piazza.com</a:t>
            </a:r>
            <a:endParaRPr lang="en-US" sz="2800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Allow common questions to be answered for everyone</a:t>
            </a:r>
          </a:p>
          <a:p>
            <a:pPr lvl="1"/>
            <a:r>
              <a:rPr lang="en-US" sz="2400" dirty="0">
                <a:latin typeface="Arial" charset="0"/>
              </a:rPr>
              <a:t>All course announcements will be posted here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Arial" charset="0"/>
              </a:rPr>
              <a:t>Will use as class mailing list—please enroll ASAP</a:t>
            </a: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Additional course policies</a:t>
            </a:r>
            <a:endParaRPr lang="en-US" dirty="0">
              <a:latin typeface="Garamond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Prerequisites</a:t>
            </a:r>
          </a:p>
          <a:p>
            <a:pPr lvl="1"/>
            <a:r>
              <a:rPr lang="en-US" dirty="0" smtClean="0">
                <a:latin typeface="Arial" charset="0"/>
              </a:rPr>
              <a:t>16.216 (ECE Application Programming)</a:t>
            </a:r>
          </a:p>
          <a:p>
            <a:pPr lvl="1"/>
            <a:r>
              <a:rPr lang="en-US" dirty="0" smtClean="0">
                <a:latin typeface="Arial" charset="0"/>
              </a:rPr>
              <a:t>16.265 </a:t>
            </a:r>
            <a:r>
              <a:rPr lang="en-US" dirty="0">
                <a:latin typeface="Arial" charset="0"/>
              </a:rPr>
              <a:t>(Logic Design</a:t>
            </a:r>
            <a:r>
              <a:rPr lang="en-US" dirty="0" smtClean="0">
                <a:latin typeface="Arial" charset="0"/>
              </a:rPr>
              <a:t>)</a:t>
            </a:r>
          </a:p>
          <a:p>
            <a:r>
              <a:rPr lang="en-US" dirty="0" smtClean="0">
                <a:latin typeface="Arial" charset="0"/>
              </a:rPr>
              <a:t>Assignments</a:t>
            </a:r>
          </a:p>
          <a:p>
            <a:pPr marL="690563" lvl="1"/>
            <a:r>
              <a:rPr lang="en-US" dirty="0" smtClean="0">
                <a:latin typeface="Arial" charset="0"/>
              </a:rPr>
              <a:t>Homework, labs, and some “hybrid” assignments (problems + programming exercise(s))</a:t>
            </a:r>
          </a:p>
          <a:p>
            <a:pPr marL="690563" lvl="1"/>
            <a:r>
              <a:rPr lang="en-US" dirty="0" smtClean="0">
                <a:latin typeface="Arial" charset="0"/>
              </a:rPr>
              <a:t>Late assignments: 10% penalty per day</a:t>
            </a:r>
          </a:p>
          <a:p>
            <a:pPr marL="690563" lvl="1"/>
            <a:r>
              <a:rPr lang="en-US" dirty="0" smtClean="0">
                <a:latin typeface="Arial" charset="0"/>
              </a:rPr>
              <a:t>All HW individual unless otherwise specified</a:t>
            </a:r>
          </a:p>
          <a:p>
            <a:pPr marL="690563" lvl="1"/>
            <a:r>
              <a:rPr lang="en-US" dirty="0" smtClean="0">
                <a:latin typeface="Arial" charset="0"/>
              </a:rPr>
              <a:t>Some assignments require instructor “check-off”</a:t>
            </a:r>
          </a:p>
          <a:p>
            <a:pPr lvl="1"/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8B8B94-2B46-A445-BA5B-54FEFC34175A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00BE31-76F4-7F4E-8C8D-5FA732D66102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Academic honesty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All assignments are to be done </a:t>
            </a:r>
            <a:r>
              <a:rPr lang="en-US" b="1" dirty="0" smtClean="0">
                <a:solidFill>
                  <a:srgbClr val="FF0000"/>
                </a:solidFill>
                <a:ea typeface="+mn-ea"/>
              </a:rPr>
              <a:t>individually</a:t>
            </a:r>
            <a:r>
              <a:rPr lang="en-US" dirty="0" smtClean="0">
                <a:ea typeface="+mn-ea"/>
              </a:rPr>
              <a:t> unless explicitly specified otherwise by the instructor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Any copied solutions, whether from another student or an outside source, are subject to penalty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You may discuss general topics or help one another with specific errors, but not share assignment solutions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Must acknowledge assistance from classmate in submission 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9062B9-2336-7B42-B8DB-9725AC67B544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C6045F-2163-2E48-AEC8-45A8C8654E2A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“rules”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couple of unofficial rules: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call me “Dr. Geiger”</a:t>
            </a:r>
          </a:p>
          <a:p>
            <a:pPr lvl="1"/>
            <a:r>
              <a:rPr lang="en-US" dirty="0" smtClean="0"/>
              <a:t>“Professor Geiger” is okay (although I’m technically not a professor, I’m a lecturer)</a:t>
            </a:r>
          </a:p>
          <a:p>
            <a:pPr lvl="1"/>
            <a:r>
              <a:rPr lang="en-US" dirty="0" smtClean="0"/>
              <a:t>“Michael,” “Mike,” or “Geiger” is not okay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don’t talk when I’m talking</a:t>
            </a:r>
          </a:p>
          <a:p>
            <a:pPr marL="692150" lvl="1" indent="-346075" defTabSz="635000"/>
            <a:r>
              <a:rPr lang="en-US" dirty="0" smtClean="0"/>
              <a:t>Doing so distracts your classmates and me</a:t>
            </a:r>
          </a:p>
          <a:p>
            <a:pPr marL="692150" lvl="1" indent="-346075" defTabSz="635000"/>
            <a:r>
              <a:rPr lang="en-US" dirty="0" smtClean="0"/>
              <a:t>If you have a question, please raise your hand and ask—I </a:t>
            </a:r>
            <a:r>
              <a:rPr lang="en-US" u="sng" dirty="0" smtClean="0"/>
              <a:t>want</a:t>
            </a:r>
            <a:r>
              <a:rPr lang="en-US" dirty="0" smtClean="0"/>
              <a:t> questions during lecture!</a:t>
            </a:r>
            <a:endParaRPr lang="en-US" dirty="0"/>
          </a:p>
          <a:p>
            <a:pPr marL="841375" lvl="1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DEB-6AF6-984D-9DBE-A8709C624558}" type="datetime1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0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9E74BA-5C23-A74B-829E-1BD4A44DB716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FA6861-A96C-A746-B71F-1CAD0D1BFA21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Course policies (cont.)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Grading breakdown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Assignments</a:t>
            </a:r>
            <a:r>
              <a:rPr lang="en-US" dirty="0">
                <a:latin typeface="Arial" charset="0"/>
              </a:rPr>
              <a:t>: 55%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Exam 3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>
                <a:latin typeface="Arial" charset="0"/>
              </a:rPr>
              <a:t>15%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Thursday, May 26 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Monday, June 13 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Thursday, June 23 (preferred) -or- Monday, June 27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7828</TotalTime>
  <Words>2593</Words>
  <Application>Microsoft Macintosh PowerPoint</Application>
  <PresentationFormat>On-screen Show (4:3)</PresentationFormat>
  <Paragraphs>596</Paragraphs>
  <Slides>40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Edge</vt:lpstr>
      <vt:lpstr>EECE.3170 Microprocessor Systems Design I</vt:lpstr>
      <vt:lpstr>Lecture outline</vt:lpstr>
      <vt:lpstr>Course meeting times</vt:lpstr>
      <vt:lpstr>Course instructors</vt:lpstr>
      <vt:lpstr>Course materials</vt:lpstr>
      <vt:lpstr>Additional course policies</vt:lpstr>
      <vt:lpstr>Academic honesty</vt:lpstr>
      <vt:lpstr>Course “rules”</vt:lpstr>
      <vt:lpstr>Course policies (cont.)</vt:lpstr>
      <vt:lpstr>What you should learn in this class</vt:lpstr>
      <vt:lpstr>Tentative course outline</vt:lpstr>
      <vt:lpstr>What is a computer?</vt:lpstr>
      <vt:lpstr>Computing history</vt:lpstr>
      <vt:lpstr>Today’s computer: one example</vt:lpstr>
      <vt:lpstr>Processor market (as of 2007)</vt:lpstr>
      <vt:lpstr>Computer components</vt:lpstr>
      <vt:lpstr>Processor architecture</vt:lpstr>
      <vt:lpstr>Role of the ISA</vt:lpstr>
      <vt:lpstr>Abstraction of program control</vt:lpstr>
      <vt:lpstr>ISA design</vt:lpstr>
      <vt:lpstr>ISA design (cont.)</vt:lpstr>
      <vt:lpstr>Operation types</vt:lpstr>
      <vt:lpstr>Operands</vt:lpstr>
      <vt:lpstr>Data types</vt:lpstr>
      <vt:lpstr>Unsigned Integers  </vt:lpstr>
      <vt:lpstr>Signed Integers  </vt:lpstr>
      <vt:lpstr>Integer Examples  </vt:lpstr>
      <vt:lpstr>Integer example solution</vt:lpstr>
      <vt:lpstr>BCD Numbers  </vt:lpstr>
      <vt:lpstr>ASCII Data  </vt:lpstr>
      <vt:lpstr>Real Numbers</vt:lpstr>
      <vt:lpstr>Data storage</vt:lpstr>
      <vt:lpstr>Registers</vt:lpstr>
      <vt:lpstr>Memory</vt:lpstr>
      <vt:lpstr>Memory (continued)</vt:lpstr>
      <vt:lpstr>Aligned Words, Double words</vt:lpstr>
      <vt:lpstr>Byte order (“endianness”)</vt:lpstr>
      <vt:lpstr>Examples</vt:lpstr>
      <vt:lpstr>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1666</cp:revision>
  <dcterms:created xsi:type="dcterms:W3CDTF">2006-04-03T05:03:01Z</dcterms:created>
  <dcterms:modified xsi:type="dcterms:W3CDTF">2016-05-16T01:41:29Z</dcterms:modified>
</cp:coreProperties>
</file>