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558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410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88" y="-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00A2A286-D517-4147-AD69-CE3AC764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8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F925B46-1FF4-2449-8EC2-2E4EAD2B7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E3941F-56A4-D44B-BB0A-F5ABD356707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800DCA-8F9E-F944-B48E-B07B907845CD}" type="datetime1">
              <a:rPr lang="en-US"/>
              <a:pPr>
                <a:defRPr/>
              </a:pPr>
              <a:t>4/25/17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32002-D289-A446-9854-1BFEFEBAD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9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54991-B888-9945-8140-2E591BC76C4F}" type="datetime1">
              <a:rPr lang="en-US"/>
              <a:pPr>
                <a:defRPr/>
              </a:pPr>
              <a:t>4/25/17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84CEC-1B13-AF46-868D-FF159C4F2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9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E2768-4DD0-8944-98DC-2A2D55E2AE6A}" type="datetime1">
              <a:rPr lang="en-US"/>
              <a:pPr>
                <a:defRPr/>
              </a:pPr>
              <a:t>4/25/17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E65A9-6DAD-5F4C-AC8F-90A910E6C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91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76DF6-271D-8046-876B-14A6BF18EE7C}" type="datetime1">
              <a:rPr lang="en-US"/>
              <a:pPr>
                <a:defRPr/>
              </a:pPr>
              <a:t>4/25/17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D8A5A-DBF2-6347-B3F6-66DA9226C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34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CE62D-9674-3C4D-8543-26DB5F5E42C0}" type="datetime1">
              <a:rPr lang="en-US"/>
              <a:pPr>
                <a:defRPr/>
              </a:pPr>
              <a:t>4/25/17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863EE-C0D3-4B43-82B6-807A137C7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6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CAB48-7225-5445-9E81-3071A55224B4}" type="datetime1">
              <a:rPr lang="en-US"/>
              <a:pPr>
                <a:defRPr/>
              </a:pPr>
              <a:t>4/25/17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B9FC3-73DB-4E4E-AA57-7F83DB0FC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0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C2D95-3FCB-E54B-8DAF-63DE72D912E0}" type="datetime1">
              <a:rPr lang="en-US"/>
              <a:pPr>
                <a:defRPr/>
              </a:pPr>
              <a:t>4/25/17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3CBE0-3696-8B48-8182-1BDAB557B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D11F0-56B5-484D-A243-F3E712CDAB13}" type="datetime1">
              <a:rPr lang="en-US"/>
              <a:pPr>
                <a:defRPr/>
              </a:pPr>
              <a:t>4/25/17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6DDAE-0403-3A40-BFC4-EE7916C65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4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CB116-3D1C-984E-96D6-A36049D854AE}" type="datetime1">
              <a:rPr lang="en-US"/>
              <a:pPr>
                <a:defRPr/>
              </a:pPr>
              <a:t>4/25/17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2114C-B630-A644-B76D-89E6E438F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4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DB9B2-2A2E-1A46-9A93-955430D97638}" type="datetime1">
              <a:rPr lang="en-US"/>
              <a:pPr>
                <a:defRPr/>
              </a:pPr>
              <a:t>4/25/17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52EF3-D14B-4642-A2A9-47846C7199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7FDC8-9448-B045-BF23-802C7253BFFA}" type="datetime1">
              <a:rPr lang="en-US"/>
              <a:pPr>
                <a:defRPr/>
              </a:pPr>
              <a:t>4/25/17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D71B5-EEB6-1D45-BF36-BC330E9EE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CFB09-6544-AA49-B2F5-D628DA795A18}" type="datetime1">
              <a:rPr lang="en-US"/>
              <a:pPr>
                <a:defRPr/>
              </a:pPr>
              <a:t>4/25/17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E213C-CC4E-CF47-9E75-4DC2737F1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7C6C1-F460-0B45-AF68-CB6C5EB4ECB6}" type="datetime1">
              <a:rPr lang="en-US"/>
              <a:pPr>
                <a:defRPr/>
              </a:pPr>
              <a:t>4/25/17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B7679-EC88-8B44-A4B2-25C069E0B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6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D523CEC8-218B-A14C-B10F-F16D172BB689}" type="datetime1">
              <a:rPr lang="en-US"/>
              <a:pPr>
                <a:defRPr/>
              </a:pPr>
              <a:t>4/25/17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6B3FC80F-B26F-A94C-A6AC-F2685373F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1" r:id="rId1"/>
    <p:sldLayoutId id="2147484919" r:id="rId2"/>
    <p:sldLayoutId id="2147484920" r:id="rId3"/>
    <p:sldLayoutId id="2147484921" r:id="rId4"/>
    <p:sldLayoutId id="2147484922" r:id="rId5"/>
    <p:sldLayoutId id="2147484923" r:id="rId6"/>
    <p:sldLayoutId id="2147484924" r:id="rId7"/>
    <p:sldLayoutId id="2147484925" r:id="rId8"/>
    <p:sldLayoutId id="2147484926" r:id="rId9"/>
    <p:sldLayoutId id="2147484927" r:id="rId10"/>
    <p:sldLayoutId id="2147484928" r:id="rId11"/>
    <p:sldLayoutId id="2147484929" r:id="rId12"/>
    <p:sldLayoutId id="214748493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smtClean="0">
                <a:latin typeface="Arial" charset="0"/>
              </a:rPr>
              <a:t>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36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Bitwise operators (continued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Extracting bits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Shift bits to right</a:t>
            </a:r>
          </a:p>
          <a:p>
            <a:pPr marL="841375" lvl="1" indent="-514350">
              <a:buFont typeface="Wingdings" pitchFamily="2" charset="2"/>
              <a:buChar char="q"/>
              <a:defRPr/>
            </a:pPr>
            <a:r>
              <a:rPr lang="en-US" dirty="0" smtClean="0"/>
              <a:t>Shift amount = original position of lowest bit</a:t>
            </a:r>
          </a:p>
          <a:p>
            <a:pPr marL="841375" lvl="1" indent="-514350">
              <a:buFont typeface="Wingdings" pitchFamily="2" charset="2"/>
              <a:buChar char="q"/>
              <a:defRPr/>
            </a:pPr>
            <a:r>
              <a:rPr lang="en-US" dirty="0" smtClean="0"/>
              <a:t>Examples: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/>
              <a:t>Lowest 16 bits </a:t>
            </a:r>
            <a:r>
              <a:rPr lang="en-US" dirty="0" smtClean="0">
                <a:sym typeface="Wingdings" pitchFamily="2" charset="2"/>
              </a:rPr>
              <a:t> bits 0-15  no shift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Upper 16 bits  bits 16-31  shift right by 16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Bits 24-31  shift right by 24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Bits 1-6  shift right by 1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endParaRPr lang="en-US" dirty="0" smtClean="0">
              <a:sym typeface="Wingdings" pitchFamily="2" charset="2"/>
            </a:endParaRPr>
          </a:p>
          <a:p>
            <a:pPr marL="514350" indent="-514350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Order doesn’t really matter</a:t>
            </a:r>
          </a:p>
          <a:p>
            <a:pPr marL="841375" lvl="1" indent="-514350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Could shift first and then AND to mask out upper bits</a:t>
            </a:r>
          </a:p>
          <a:p>
            <a:pPr marL="514350" indent="-514350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steps in single operation</a:t>
            </a:r>
          </a:p>
          <a:p>
            <a:pPr marL="841375" lvl="1" indent="-514350">
              <a:buFont typeface="Wingdings" pitchFamily="2" charset="2"/>
              <a:buChar char="q"/>
              <a:defRPr/>
            </a:pPr>
            <a:r>
              <a:rPr lang="en-US" dirty="0" smtClean="0"/>
              <a:t>Examples: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/>
              <a:t>Upper 16 bits of x = (x &amp; 0xFFFF0000) &gt;&gt; 16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/>
              <a:t>Bits 1-6 of x = (x &amp; 0x0000007E) &gt;&gt; 1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8D886B-234E-B64D-9388-F1F0B38E01E8}" type="datetime1">
              <a:rPr lang="en-US" sz="1200">
                <a:latin typeface="Garamond" charset="0"/>
                <a:cs typeface="Arial" charset="0"/>
              </a:rPr>
              <a:pPr eaLnBrk="1" hangingPunct="1"/>
              <a:t>4/25/17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B57B71-EEC5-2A48-B2BA-F564603FB43F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Hexadecimal output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print a number in hex, use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  <a:r>
              <a:rPr lang="en-US" sz="2800">
                <a:latin typeface="Arial" charset="0"/>
              </a:rPr>
              <a:t> or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lowercase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uppercase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0x</a:t>
            </a:r>
            <a:r>
              <a:rPr lang="en-US" sz="2800">
                <a:latin typeface="Arial" charset="0"/>
                <a:cs typeface="Courier New" charset="0"/>
              </a:rPr>
              <a:t>, </a:t>
            </a:r>
            <a:r>
              <a:rPr lang="en-US" sz="2800">
                <a:latin typeface="Arial" charset="0"/>
              </a:rPr>
              <a:t>use the </a:t>
            </a:r>
            <a:r>
              <a:rPr lang="en-US" sz="2800">
                <a:latin typeface="Courier New" charset="0"/>
                <a:cs typeface="Courier New" charset="0"/>
              </a:rPr>
              <a:t>#</a:t>
            </a:r>
            <a:r>
              <a:rPr lang="en-US" sz="2800">
                <a:latin typeface="Arial" charset="0"/>
              </a:rPr>
              <a:t> flag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</a:t>
            </a:r>
            <a:r>
              <a:rPr lang="en-US" sz="2800">
                <a:latin typeface="Arial" charset="0"/>
              </a:rPr>
              <a:t>s, use precision with total # digits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Field width + 0 flag also works </a:t>
            </a:r>
            <a:r>
              <a:rPr lang="en-US" sz="2400" u="sng">
                <a:latin typeface="Arial" charset="0"/>
              </a:rPr>
              <a:t>unless</a:t>
            </a:r>
            <a:r>
              <a:rPr lang="en-US" sz="2400">
                <a:latin typeface="Arial" charset="0"/>
              </a:rPr>
              <a:t> value = 0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Examples (assume </a:t>
            </a:r>
            <a:r>
              <a:rPr lang="en-US" sz="2800">
                <a:latin typeface="Courier New" charset="0"/>
                <a:cs typeface="Courier New" charset="0"/>
              </a:rPr>
              <a:t>var1 = 0x1A2B</a:t>
            </a:r>
            <a:r>
              <a:rPr lang="en-US" sz="28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001a2b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0x001a2b</a:t>
            </a:r>
            <a:endParaRPr lang="en-US" sz="2400" b="1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593F97-529C-0944-B046-DB9BEA9842DA}" type="datetime1">
              <a:rPr lang="en-US" sz="1200">
                <a:latin typeface="Garamond" charset="0"/>
                <a:cs typeface="Arial" charset="0"/>
              </a:rPr>
              <a:pPr eaLnBrk="1" hangingPunct="1"/>
              <a:t>4/25/17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C200B1-D1A4-AF4F-8E74-B1DAD01B1560}" type="slidenum">
              <a:rPr lang="en-US" sz="12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Next time </a:t>
            </a:r>
          </a:p>
          <a:p>
            <a:pPr lvl="1"/>
            <a:r>
              <a:rPr lang="en-US" dirty="0" smtClean="0">
                <a:latin typeface="Arial" charset="0"/>
              </a:rPr>
              <a:t>Exam 3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Exam 3 Q &amp; A session next </a:t>
            </a:r>
            <a:r>
              <a:rPr lang="en-US" dirty="0" smtClean="0">
                <a:latin typeface="Arial" charset="0"/>
              </a:rPr>
              <a:t>week (W/</a:t>
            </a:r>
            <a:r>
              <a:rPr lang="en-US" dirty="0" err="1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)?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9 due 4/28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No late penalties—only extra credit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+15% for submitting assignment “on time” (by 4/28)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+10% for submitting assignment 4/29-5/1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+5% for submitting assignment 5/2-5/4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All outstanding program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4/28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Remember, e-mail the appropriate TA and CC your instructor when you resubmit—do not just e-mail Dr. Geiger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Exam 2 resubmissions due 4/28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Receive credit for Question 2b</a:t>
            </a:r>
            <a:endParaRPr lang="en-US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F113F0-BF53-9740-A171-EC609450DF7A}" type="datetime1">
              <a:rPr lang="en-US" sz="1200">
                <a:latin typeface="Garamond" charset="0"/>
              </a:rPr>
              <a:pPr eaLnBrk="1" hangingPunct="1"/>
              <a:t>4/25/17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F8B8F1-A727-1445-AEC9-A23FBAB4A8B8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Exam 3 Q &amp; A session next week (W/</a:t>
            </a:r>
            <a:r>
              <a:rPr lang="en-US" dirty="0" err="1" smtClean="0">
                <a:latin typeface="Arial" charset="0"/>
              </a:rPr>
              <a:t>Th</a:t>
            </a:r>
            <a:r>
              <a:rPr lang="en-US" smtClean="0">
                <a:latin typeface="Arial" charset="0"/>
              </a:rPr>
              <a:t>)?</a:t>
            </a:r>
            <a:endParaRPr lang="en-US" dirty="0" smtClean="0">
              <a:latin typeface="Arial" charset="0"/>
            </a:endParaRP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9 due 4/28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No late penalties—only extra credit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+15% for submitting assignment “on time” (by 4/28)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+10% for submitting assignment 4/29-5/1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+5% for submitting assignment 5/2-5/4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All outstanding program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4/28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Remember, e-mail the appropriate TA and CC your instructor when you resubmit—do not just e-mail Dr. Geiger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Exam 2 resubmissions due 4/28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Receive credit for Question 2b</a:t>
            </a:r>
          </a:p>
          <a:p>
            <a:pPr>
              <a:defRPr/>
            </a:pPr>
            <a:r>
              <a:rPr lang="en-US" dirty="0" smtClean="0">
                <a:latin typeface="Arial" charset="0"/>
              </a:rPr>
              <a:t>Review</a:t>
            </a:r>
            <a:endParaRPr lang="en-US" dirty="0" smtClean="0">
              <a:latin typeface="Arial" charset="0"/>
            </a:endParaRP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Bitwise operators</a:t>
            </a:r>
          </a:p>
          <a:p>
            <a:pPr>
              <a:defRPr/>
            </a:pPr>
            <a:r>
              <a:rPr lang="en-US" dirty="0" smtClean="0">
                <a:latin typeface="Arial" charset="0"/>
              </a:rPr>
              <a:t>Today’s </a:t>
            </a:r>
            <a:r>
              <a:rPr lang="en-US" dirty="0" smtClean="0">
                <a:latin typeface="Arial" charset="0"/>
              </a:rPr>
              <a:t>lecture</a:t>
            </a:r>
            <a:endParaRPr lang="en-US" dirty="0">
              <a:latin typeface="Arial" charset="0"/>
            </a:endParaRP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Applications of bitwise operators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3222A2-7A3D-D542-AAAD-BE9D9BF60734}" type="datetime1">
              <a:rPr lang="en-US" sz="1200">
                <a:latin typeface="Garamond" charset="0"/>
              </a:rPr>
              <a:pPr eaLnBrk="1" hangingPunct="1"/>
              <a:t>4/25/17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31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EEB514-793F-DF45-8DD1-914270D58BAC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bit manipulation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Bitwise operators: |  &amp;  ^  ~</a:t>
            </a:r>
          </a:p>
          <a:p>
            <a:pPr lvl="1"/>
            <a:r>
              <a:rPr lang="en-US">
                <a:latin typeface="Arial" charset="0"/>
              </a:rPr>
              <a:t>Used for desired logical operations</a:t>
            </a:r>
          </a:p>
          <a:p>
            <a:pPr lvl="1"/>
            <a:r>
              <a:rPr lang="en-US">
                <a:latin typeface="Arial" charset="0"/>
              </a:rPr>
              <a:t>Used to set/clear bits</a:t>
            </a:r>
          </a:p>
          <a:p>
            <a:r>
              <a:rPr lang="en-US">
                <a:latin typeface="Arial" charset="0"/>
              </a:rPr>
              <a:t>Bit shifts: &lt;&lt;    &gt;&gt;</a:t>
            </a:r>
          </a:p>
          <a:p>
            <a:pPr lvl="1"/>
            <a:r>
              <a:rPr lang="en-US">
                <a:latin typeface="Arial" charset="0"/>
              </a:rPr>
              <a:t>Used to shift bits into position</a:t>
            </a:r>
          </a:p>
          <a:p>
            <a:pPr lvl="1"/>
            <a:r>
              <a:rPr lang="en-US">
                <a:latin typeface="Arial" charset="0"/>
              </a:rPr>
              <a:t>Used for multiplication/division by powers of 2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2E18CE-EEC8-D049-9A75-E80B87F8E39C}" type="datetime1">
              <a:rPr lang="en-US" sz="1200">
                <a:latin typeface="Garamond" charset="0"/>
                <a:cs typeface="Arial" charset="0"/>
              </a:rPr>
              <a:pPr eaLnBrk="1" hangingPunct="1"/>
              <a:t>4/25/17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711EDE-453B-7143-8061-C9C3F49546CF}" type="slidenum">
              <a:rPr lang="en-US" sz="1200"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Example: Common bitwise operations</a:t>
            </a:r>
            <a:endParaRPr lang="en-US" dirty="0">
              <a:ea typeface="+mj-ea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an </a:t>
            </a:r>
            <a:r>
              <a:rPr lang="en-US">
                <a:latin typeface="Courier New" charset="0"/>
                <a:cs typeface="Courier New" charset="0"/>
              </a:rPr>
              <a:t>unsigned int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, and a number,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</a:rPr>
              <a:t>, how would you:</a:t>
            </a:r>
          </a:p>
          <a:p>
            <a:pPr lvl="1"/>
            <a:r>
              <a:rPr lang="en-US">
                <a:latin typeface="Arial" charset="0"/>
              </a:rPr>
              <a:t>Clear all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?</a:t>
            </a:r>
          </a:p>
          <a:p>
            <a:pPr lvl="1"/>
            <a:r>
              <a:rPr lang="en-US">
                <a:latin typeface="Arial" charset="0"/>
              </a:rPr>
              <a:t>Clear the lower 16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 (mask out lower bits)</a:t>
            </a:r>
            <a:r>
              <a:rPr lang="en-US">
                <a:latin typeface="Arial" charset="0"/>
              </a:rPr>
              <a:t>?</a:t>
            </a:r>
          </a:p>
          <a:p>
            <a:pPr lvl="1"/>
            <a:r>
              <a:rPr lang="en-US">
                <a:latin typeface="Arial" charset="0"/>
              </a:rPr>
              <a:t>Flip all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?</a:t>
            </a:r>
          </a:p>
          <a:p>
            <a:pPr lvl="1"/>
            <a:r>
              <a:rPr lang="en-US">
                <a:latin typeface="Arial" charset="0"/>
              </a:rPr>
              <a:t>Flip bit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</a:rPr>
              <a:t>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?</a:t>
            </a:r>
          </a:p>
          <a:p>
            <a:pPr lvl="1"/>
            <a:r>
              <a:rPr lang="en-US">
                <a:latin typeface="Arial" charset="0"/>
              </a:rPr>
              <a:t>Set bit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</a:rPr>
              <a:t>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 (i.e., make sure bit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  <a:cs typeface="Courier New" charset="0"/>
              </a:rPr>
              <a:t> is 1)</a:t>
            </a:r>
            <a:r>
              <a:rPr lang="en-US">
                <a:latin typeface="Arial" charset="0"/>
              </a:rPr>
              <a:t>?</a:t>
            </a:r>
          </a:p>
          <a:p>
            <a:pPr lvl="1"/>
            <a:r>
              <a:rPr lang="en-US">
                <a:latin typeface="Arial" charset="0"/>
              </a:rPr>
              <a:t>Clear bit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</a:rPr>
              <a:t>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 (i.e., make sure bit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  <a:cs typeface="Courier New" charset="0"/>
              </a:rPr>
              <a:t> is 0)</a:t>
            </a:r>
            <a:r>
              <a:rPr lang="en-US">
                <a:latin typeface="Arial" charset="0"/>
              </a:rPr>
              <a:t>?</a:t>
            </a:r>
          </a:p>
          <a:p>
            <a:r>
              <a:rPr lang="en-US">
                <a:latin typeface="Arial" charset="0"/>
              </a:rPr>
              <a:t>Note: 0 ≤ b ≤ 31; least significant (rightmost) bit is bit 0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EF82EE-B817-F240-BA4B-6F1903AE4C6B}" type="datetime1">
              <a:rPr lang="en-US" sz="1200">
                <a:latin typeface="Garamond" charset="0"/>
                <a:cs typeface="Arial" charset="0"/>
              </a:rPr>
              <a:pPr eaLnBrk="1" hangingPunct="1"/>
              <a:t>4/25/17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FB0E67-3BE1-124D-9D91-84A2BF460339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Example solution</a:t>
            </a:r>
            <a:endParaRPr lang="en-US" dirty="0">
              <a:ea typeface="+mj-ea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r>
              <a:rPr lang="en-US">
                <a:latin typeface="Arial" charset="0"/>
              </a:rPr>
              <a:t>Given an </a:t>
            </a:r>
            <a:r>
              <a:rPr lang="en-US">
                <a:latin typeface="Courier New" charset="0"/>
                <a:cs typeface="Courier New" charset="0"/>
              </a:rPr>
              <a:t>unsigned int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, and a number,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</a:rPr>
              <a:t>, how would you:</a:t>
            </a:r>
          </a:p>
          <a:p>
            <a:pPr lvl="1"/>
            <a:r>
              <a:rPr lang="en-US">
                <a:latin typeface="Arial" charset="0"/>
              </a:rPr>
              <a:t>Clear all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?</a:t>
            </a:r>
          </a:p>
          <a:p>
            <a:pPr lvl="2"/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0;</a:t>
            </a:r>
          </a:p>
          <a:p>
            <a:pPr lvl="1"/>
            <a:r>
              <a:rPr lang="en-US">
                <a:latin typeface="Arial" charset="0"/>
              </a:rPr>
              <a:t>Clear the lower 16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 (mask out lower bits)</a:t>
            </a:r>
            <a:r>
              <a:rPr lang="en-US">
                <a:latin typeface="Arial" charset="0"/>
              </a:rPr>
              <a:t>?</a:t>
            </a:r>
          </a:p>
          <a:p>
            <a:pPr lvl="2"/>
            <a:r>
              <a:rPr lang="en-US">
                <a:latin typeface="Arial" charset="0"/>
              </a:rPr>
              <a:t>X &amp; 0 = 0, regardless of whether X = 0 or X = 1</a:t>
            </a:r>
          </a:p>
          <a:p>
            <a:pPr lvl="3"/>
            <a:r>
              <a:rPr lang="en-US">
                <a:latin typeface="Arial" charset="0"/>
              </a:rPr>
              <a:t>Should AND lower 16 bits with 0</a:t>
            </a:r>
          </a:p>
          <a:p>
            <a:pPr lvl="2"/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n &amp; 0xFFFF0000;</a:t>
            </a:r>
          </a:p>
          <a:p>
            <a:pPr lvl="1"/>
            <a:r>
              <a:rPr lang="en-US">
                <a:latin typeface="Arial" charset="0"/>
              </a:rPr>
              <a:t>Flip all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?</a:t>
            </a:r>
          </a:p>
          <a:p>
            <a:pPr lvl="2"/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~n;</a:t>
            </a:r>
          </a:p>
          <a:p>
            <a:pPr lvl="2"/>
            <a:endParaRPr lang="en-US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67B186-C374-FB46-A979-3F10AD3A15DE}" type="datetime1">
              <a:rPr lang="en-US" sz="1200">
                <a:latin typeface="Garamond" charset="0"/>
                <a:cs typeface="Arial" charset="0"/>
              </a:rPr>
              <a:pPr eaLnBrk="1" hangingPunct="1"/>
              <a:t>4/25/17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B95E1E-8B49-0643-93CE-1ADC21752FB0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 an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unsigned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ea typeface="+mn-ea"/>
              </a:rPr>
              <a:t>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en-US" dirty="0" smtClean="0">
                <a:ea typeface="+mn-ea"/>
              </a:rPr>
              <a:t>, and a number,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</a:t>
            </a:r>
            <a:r>
              <a:rPr lang="en-US" dirty="0" smtClean="0">
                <a:ea typeface="+mn-ea"/>
              </a:rPr>
              <a:t>, how would you: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Flip bit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X ^ 1 = ~X, regardless of whether X = 0 or X = 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Need 1 in bit position b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(1 &lt;&lt; 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 = n ^ (1 &lt;&lt; b);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Set bit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 (i.e., make sure bit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cs typeface="Courier New" pitchFamily="49" charset="0"/>
              </a:rPr>
              <a:t> is 1)</a:t>
            </a:r>
            <a:r>
              <a:rPr lang="en-US" dirty="0" smtClean="0"/>
              <a:t>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X | 1 = 1, regardless of whether X = 0 or X = 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= n | (1 &lt;&lt; b);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Clear bit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 (i.e., make sure bit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cs typeface="Courier New" pitchFamily="49" charset="0"/>
              </a:rPr>
              <a:t> is 0)</a:t>
            </a:r>
            <a:r>
              <a:rPr lang="en-US" dirty="0" smtClean="0"/>
              <a:t>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As shown before, X &amp; 0 = 0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To get 0 in specific bit position, shift 1 to that position and then invert bit mask: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~(1 &lt;&lt; 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= n &amp; ~(1 &lt;&lt; b);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7E4F6E-EAC5-774D-BB90-4652368580B4}" type="datetime1">
              <a:rPr lang="en-US" sz="1200">
                <a:latin typeface="Garamond" charset="0"/>
                <a:cs typeface="Arial" charset="0"/>
              </a:rPr>
              <a:pPr eaLnBrk="1" hangingPunct="1"/>
              <a:t>4/25/17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BEAAD7-0661-264E-ADF2-958408277C1B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Common bitwise operations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49434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18873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General operation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Logical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operation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Bit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mask values in positions that change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Bit mask values in positions staying same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Example: modify bits 8-23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(middle 16 bits)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15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Set bit(s)</a:t>
                      </a:r>
                    </a:p>
                    <a:p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Bits changed to 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 = n | 0x00FFFF00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15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Clear bit(s)</a:t>
                      </a:r>
                    </a:p>
                    <a:p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Bits changed to 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 = n &amp; 0xFF0000FF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15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Flip bit(s)</a:t>
                      </a:r>
                    </a:p>
                    <a:p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All 0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1; 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All 1  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XOR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 = n ^ 0x00FFFF00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2E54D0-377C-DC45-BBE2-297151E8049F}" type="datetime1">
              <a:rPr lang="en-US" sz="1200">
                <a:latin typeface="Garamond" charset="0"/>
                <a:cs typeface="Arial" charset="0"/>
              </a:rPr>
              <a:pPr eaLnBrk="1" hangingPunct="1"/>
              <a:t>4/25/17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24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02E8C2-EBD9-3144-8A74-1DB32E714A0A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Extracting bits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Very common to extract bits from larger value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One example: instruction decoding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Instruction: basic operation executed by processor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Decoding: figure out what each bit group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means</a:t>
            </a:r>
            <a:r>
              <a:rPr lang="ja-JP" altLang="en-US">
                <a:latin typeface="Arial" charset="0"/>
              </a:rPr>
              <a:t>”</a:t>
            </a:r>
            <a:endParaRPr lang="en-US" altLang="ja-JP">
              <a:latin typeface="Arial" charset="0"/>
            </a:endParaRPr>
          </a:p>
          <a:p>
            <a:pPr lvl="3">
              <a:lnSpc>
                <a:spcPct val="90000"/>
              </a:lnSpc>
            </a:pPr>
            <a:r>
              <a:rPr lang="en-US">
                <a:latin typeface="Arial" charset="0"/>
              </a:rPr>
              <a:t>First bits typically operation; others choose data to be used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Examples: 0xABCD1234 =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	1010 1011 1100 1101 0001 0010 0011 0100</a:t>
            </a:r>
            <a:r>
              <a:rPr lang="en-US" baseline="-25000">
                <a:latin typeface="Arial" charset="0"/>
              </a:rPr>
              <a:t>2</a:t>
            </a:r>
            <a:endParaRPr lang="en-US">
              <a:latin typeface="Arial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Lowest 16 bits = 0x1234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Upper 16 bits = 0xABCD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Bits 24-31 = 0xAB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Bits 1-6 </a:t>
            </a:r>
            <a:r>
              <a:rPr lang="en-US">
                <a:latin typeface="Arial" charset="0"/>
                <a:sym typeface="Wingdings" charset="0"/>
              </a:rPr>
              <a:t> look at lowest 8 bits (bits 0-7)</a:t>
            </a:r>
          </a:p>
          <a:p>
            <a:pPr lvl="3">
              <a:lnSpc>
                <a:spcPct val="90000"/>
              </a:lnSpc>
            </a:pPr>
            <a:r>
              <a:rPr lang="en-US">
                <a:latin typeface="Arial" charset="0"/>
                <a:sym typeface="Wingdings" charset="0"/>
              </a:rPr>
              <a:t>0</a:t>
            </a:r>
            <a:r>
              <a:rPr lang="en-US" b="1" u="sng">
                <a:latin typeface="Arial" charset="0"/>
                <a:sym typeface="Wingdings" charset="0"/>
              </a:rPr>
              <a:t>011010</a:t>
            </a:r>
            <a:r>
              <a:rPr lang="en-US">
                <a:latin typeface="Arial" charset="0"/>
                <a:sym typeface="Wingdings" charset="0"/>
              </a:rPr>
              <a:t>0</a:t>
            </a:r>
            <a:r>
              <a:rPr lang="en-US" baseline="-25000">
                <a:latin typeface="Arial" charset="0"/>
                <a:sym typeface="Wingdings" charset="0"/>
              </a:rPr>
              <a:t>2 </a:t>
            </a:r>
            <a:r>
              <a:rPr lang="en-US">
                <a:latin typeface="Arial" charset="0"/>
                <a:sym typeface="Wingdings" charset="0"/>
              </a:rPr>
              <a:t> bits 1-6 = 011010 = 0x1A</a:t>
            </a:r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D348ED-8F8B-B346-8ED4-14AFCAEBABF0}" type="datetime1">
              <a:rPr lang="en-US" sz="1200">
                <a:latin typeface="Garamond" charset="0"/>
                <a:cs typeface="Arial" charset="0"/>
              </a:rPr>
              <a:pPr eaLnBrk="1" hangingPunct="1"/>
              <a:t>4/25/17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9ADB03-0477-964D-B121-1A249520880C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Extracting bits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Garamond" charset="0"/>
              <a:buAutoNum type="arabicPeriod"/>
            </a:pPr>
            <a:r>
              <a:rPr lang="en-US">
                <a:latin typeface="Arial" charset="0"/>
              </a:rPr>
              <a:t>Isolate bits you want</a:t>
            </a:r>
          </a:p>
          <a:p>
            <a:pPr lvl="1"/>
            <a:r>
              <a:rPr lang="en-US">
                <a:latin typeface="Arial" charset="0"/>
              </a:rPr>
              <a:t>AND with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bit mask</a:t>
            </a:r>
            <a:r>
              <a:rPr lang="en-US">
                <a:latin typeface="Arial" charset="0"/>
              </a:rPr>
              <a:t> to clear unwanted bits</a:t>
            </a:r>
          </a:p>
          <a:p>
            <a:pPr lvl="2"/>
            <a:r>
              <a:rPr lang="en-US">
                <a:latin typeface="Arial" charset="0"/>
              </a:rPr>
              <a:t>Positions you want to keep = 1</a:t>
            </a:r>
          </a:p>
          <a:p>
            <a:pPr lvl="2"/>
            <a:r>
              <a:rPr lang="en-US">
                <a:latin typeface="Arial" charset="0"/>
              </a:rPr>
              <a:t>Positions you want to clear = 0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Examples: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To get lowest 16 bits  mask = 0x0000FFFF</a:t>
            </a:r>
          </a:p>
          <a:p>
            <a:pPr lvl="2"/>
            <a:r>
              <a:rPr lang="en-US">
                <a:latin typeface="Arial" charset="0"/>
              </a:rPr>
              <a:t>To get upper 16 bits </a:t>
            </a:r>
            <a:r>
              <a:rPr lang="en-US">
                <a:latin typeface="Arial" charset="0"/>
                <a:sym typeface="Wingdings" charset="0"/>
              </a:rPr>
              <a:t> mask = 0xFFFF0000</a:t>
            </a:r>
            <a:endParaRPr lang="en-US">
              <a:latin typeface="Arial" charset="0"/>
            </a:endParaRPr>
          </a:p>
          <a:p>
            <a:pPr lvl="2"/>
            <a:r>
              <a:rPr lang="en-US">
                <a:latin typeface="Arial" charset="0"/>
              </a:rPr>
              <a:t>To get bits 24-31 </a:t>
            </a:r>
            <a:r>
              <a:rPr lang="en-US">
                <a:latin typeface="Arial" charset="0"/>
                <a:sym typeface="Wingdings" charset="0"/>
              </a:rPr>
              <a:t> mask = 0xFF000000</a:t>
            </a:r>
            <a:endParaRPr lang="en-US">
              <a:latin typeface="Arial" charset="0"/>
            </a:endParaRPr>
          </a:p>
          <a:p>
            <a:pPr lvl="2"/>
            <a:r>
              <a:rPr lang="en-US">
                <a:latin typeface="Arial" charset="0"/>
              </a:rPr>
              <a:t>To get bits 1-6 </a:t>
            </a:r>
            <a:r>
              <a:rPr lang="en-US">
                <a:latin typeface="Arial" charset="0"/>
                <a:sym typeface="Wingdings" charset="0"/>
              </a:rPr>
              <a:t> mask = 0...0 0111 1110</a:t>
            </a:r>
            <a:r>
              <a:rPr lang="en-US" baseline="-25000">
                <a:latin typeface="Arial" charset="0"/>
                <a:sym typeface="Wingdings" charset="0"/>
              </a:rPr>
              <a:t>2</a:t>
            </a:r>
            <a:r>
              <a:rPr lang="en-US">
                <a:latin typeface="Arial" charset="0"/>
                <a:sym typeface="Wingdings" charset="0"/>
              </a:rPr>
              <a:t> = 0x0000007E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C2C11C-D9F9-984B-847D-8EF4A65BAE7B}" type="datetime1">
              <a:rPr lang="en-US" sz="1200">
                <a:latin typeface="Garamond" charset="0"/>
                <a:cs typeface="Arial" charset="0"/>
              </a:rPr>
              <a:pPr eaLnBrk="1" hangingPunct="1"/>
              <a:t>4/25/17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6BD778-624C-D94B-86AC-2FCE257761EC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15944</TotalTime>
  <Words>1232</Words>
  <Application>Microsoft Macintosh PowerPoint</Application>
  <PresentationFormat>On-screen Show (4:3)</PresentationFormat>
  <Paragraphs>189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16.216 ECE Application Programming</vt:lpstr>
      <vt:lpstr>Lecture outline</vt:lpstr>
      <vt:lpstr>Review: bit manipulation</vt:lpstr>
      <vt:lpstr>Example: Common bitwise operations</vt:lpstr>
      <vt:lpstr>Example solution</vt:lpstr>
      <vt:lpstr>Example solution (cont.)</vt:lpstr>
      <vt:lpstr>Common bitwise operations</vt:lpstr>
      <vt:lpstr>Extracting bits</vt:lpstr>
      <vt:lpstr>Extracting bits (cont.)</vt:lpstr>
      <vt:lpstr>Extracting bits (cont.)</vt:lpstr>
      <vt:lpstr>Hexadecimal output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1715</cp:revision>
  <dcterms:created xsi:type="dcterms:W3CDTF">2006-04-03T05:03:01Z</dcterms:created>
  <dcterms:modified xsi:type="dcterms:W3CDTF">2017-04-25T18:27:16Z</dcterms:modified>
</cp:coreProperties>
</file>