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509" r:id="rId4"/>
    <p:sldId id="517" r:id="rId5"/>
    <p:sldId id="511" r:id="rId6"/>
    <p:sldId id="513" r:id="rId7"/>
    <p:sldId id="514" r:id="rId8"/>
    <p:sldId id="515" r:id="rId9"/>
    <p:sldId id="516" r:id="rId10"/>
    <p:sldId id="519" r:id="rId11"/>
    <p:sldId id="379" r:id="rId12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4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548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8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D11926-5EE4-0B49-91BB-02E9EB8652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402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B1AAEE-3EED-1A43-8659-22E107B2A3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40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fld id="{8AD848D9-8C78-FF4A-807A-A1FE812B3E88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4290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C98D38-D2D6-CE44-8EA4-AC0BE5CA5D9E}" type="datetime1">
              <a:rPr lang="en-US" smtClean="0"/>
              <a:t>9/27/16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EB2F9-C7EF-2544-9CED-408CA6E228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8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5BD9DE-6E66-A448-91F3-C3FA47059C8C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28880C-6ECC-CF44-8C90-D00FDB459D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4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32296-359F-3C48-A8DC-8C61DFE63AC7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5F3186-C528-194E-B1A2-C6F97F2476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97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8229600" cy="2417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713163"/>
            <a:ext cx="8229600" cy="2417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5AC81E-1592-EA49-A447-DD22AC8B131C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807C-D584-3243-ABC5-DC8CB92B17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0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9CF1E-5FED-8B49-947B-0325FAC7F2A1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630650-49DC-8044-A121-230BF18FF2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9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D7481-CFA7-8743-99C2-DFC3D31ABDD3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7FEBB-B524-7D47-8208-ABFAD91020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7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BEA91-C8E0-C940-B22E-7E51493CBF99}" type="datetime1">
              <a:rPr lang="en-US" smtClean="0"/>
              <a:t>9/27/16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C30FF9-C375-7A4C-B62E-F24BF0AEBF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8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7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AE784-374B-CE45-A28A-05D8320D728A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77045F-173A-544C-BB34-84CCE87CEA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A8CA3-1C63-8F48-A9E3-FF7CDB67A0C2}" type="datetime1">
              <a:rPr lang="en-US" smtClean="0"/>
              <a:t>9/27/16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BA8CE-B244-8D43-AB35-9E1E5AF2E29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53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A6680E-CE0B-6A41-AA8A-C270374048E3}" type="datetime1">
              <a:rPr lang="en-US" smtClean="0"/>
              <a:t>9/27/16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0659B-F9D8-E44E-949F-249BC9ABD4A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95881C-1C99-AF4C-98AD-94EFBC34DE4C}" type="datetime1">
              <a:rPr lang="en-US" smtClean="0"/>
              <a:t>9/27/16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4E702-CDD5-9647-A715-74828DB4B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4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CAD139-ED49-2A42-AFC3-F41B1DE12FB7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3FD38-E442-FC48-A470-FDE9C821F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9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B4A09-067C-5349-A886-A99A90A4877E}" type="datetime1">
              <a:rPr lang="en-US" smtClean="0"/>
              <a:t>9/27/16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4423A-3B4D-4F45-9667-F2F9D7C0FA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6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charset="0"/>
              </a:defRPr>
            </a:lvl1pPr>
          </a:lstStyle>
          <a:p>
            <a:fld id="{AAD8ADE8-2A9D-8F44-85A3-F61F9FE4CBA4}" type="datetime1">
              <a:rPr lang="en-US" smtClean="0"/>
              <a:t>9/27/16</a:t>
            </a:fld>
            <a:endParaRPr lang="en-US"/>
          </a:p>
        </p:txBody>
      </p:sp>
      <p:sp>
        <p:nvSpPr>
          <p:cNvPr id="326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326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</a:defRPr>
            </a:lvl1pPr>
          </a:lstStyle>
          <a:p>
            <a:fld id="{981D4B6A-DBBE-0943-9891-9DECD315E3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82" r:id="rId1"/>
    <p:sldLayoutId id="2147484670" r:id="rId2"/>
    <p:sldLayoutId id="2147484671" r:id="rId3"/>
    <p:sldLayoutId id="2147484672" r:id="rId4"/>
    <p:sldLayoutId id="2147484673" r:id="rId5"/>
    <p:sldLayoutId id="2147484674" r:id="rId6"/>
    <p:sldLayoutId id="2147484675" r:id="rId7"/>
    <p:sldLayoutId id="2147484676" r:id="rId8"/>
    <p:sldLayoutId id="2147484677" r:id="rId9"/>
    <p:sldLayoutId id="2147484678" r:id="rId10"/>
    <p:sldLayoutId id="2147484679" r:id="rId11"/>
    <p:sldLayoutId id="2147484680" r:id="rId12"/>
    <p:sldLayoutId id="2147484681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851775" cy="2133600"/>
          </a:xfrm>
        </p:spPr>
        <p:txBody>
          <a:bodyPr/>
          <a:lstStyle/>
          <a:p>
            <a:pPr algn="ctr" eaLnBrk="1" hangingPunct="1"/>
            <a:r>
              <a:rPr lang="en-US" sz="4600" dirty="0" smtClean="0">
                <a:latin typeface="Garamond" charset="0"/>
              </a:rPr>
              <a:t>EECE.3170</a:t>
            </a:r>
            <a:r>
              <a:rPr lang="en-US" sz="4600" dirty="0">
                <a:latin typeface="Garamond" charset="0"/>
              </a:rPr>
              <a:t/>
            </a:r>
            <a:br>
              <a:rPr lang="en-US" sz="4600" dirty="0">
                <a:latin typeface="Garamond" charset="0"/>
              </a:rPr>
            </a:br>
            <a:r>
              <a:rPr lang="en-US" sz="4600" dirty="0">
                <a:latin typeface="Garamond" charset="0"/>
              </a:rPr>
              <a:t>Microprocessor Systems Design I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05200"/>
            <a:ext cx="7848600" cy="3048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Instructor:  Dr. Michael Geiger</a:t>
            </a: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 smtClean="0">
                <a:latin typeface="Arial" charset="0"/>
              </a:rPr>
              <a:t>Fall 2016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b="1" dirty="0">
                <a:solidFill>
                  <a:srgbClr val="0000FF"/>
                </a:solidFill>
                <a:latin typeface="Arial" charset="0"/>
              </a:rPr>
              <a:t>Lecture </a:t>
            </a:r>
            <a:r>
              <a:rPr lang="en-US" b="1" dirty="0" smtClean="0">
                <a:solidFill>
                  <a:srgbClr val="0000FF"/>
                </a:solidFill>
                <a:latin typeface="Arial" charset="0"/>
              </a:rPr>
              <a:t>11: </a:t>
            </a:r>
            <a:r>
              <a:rPr lang="en-US" dirty="0" smtClean="0">
                <a:latin typeface="Arial" charset="0"/>
              </a:rPr>
              <a:t> </a:t>
            </a:r>
            <a:endParaRPr lang="en-US" dirty="0">
              <a:latin typeface="Arial" charset="0"/>
            </a:endParaRPr>
          </a:p>
          <a:p>
            <a:pPr algn="ctr" eaLnBrk="1" hangingPunct="1">
              <a:lnSpc>
                <a:spcPct val="90000"/>
              </a:lnSpc>
              <a:buFont typeface="Wingdings" charset="0"/>
              <a:buNone/>
            </a:pPr>
            <a:r>
              <a:rPr lang="en-US" dirty="0">
                <a:latin typeface="Arial" charset="0"/>
              </a:rPr>
              <a:t>Exam 1 Preview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rotate instructions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Rotate instructions: bits that are shifted out one side are shifted back in other side</a:t>
            </a:r>
          </a:p>
          <a:p>
            <a:pPr lvl="1" eaLnBrk="1" hangingPunct="1"/>
            <a:r>
              <a:rPr lang="en-US">
                <a:latin typeface="Arial" charset="0"/>
              </a:rPr>
              <a:t>ROL &lt;src&gt;, &lt;amt&gt; or ROR &lt;src&gt;, &lt;amt&gt;</a:t>
            </a:r>
          </a:p>
          <a:p>
            <a:pPr lvl="1" eaLnBrk="1" hangingPunct="1"/>
            <a:r>
              <a:rPr lang="en-US">
                <a:latin typeface="Arial" charset="0"/>
              </a:rPr>
              <a:t>CF = last bit rotated</a:t>
            </a:r>
          </a:p>
          <a:p>
            <a:pPr eaLnBrk="1" hangingPunct="1"/>
            <a:r>
              <a:rPr lang="en-US">
                <a:latin typeface="Arial" charset="0"/>
              </a:rPr>
              <a:t>Rotate through carry instructions</a:t>
            </a:r>
          </a:p>
          <a:p>
            <a:pPr lvl="1"/>
            <a:r>
              <a:rPr lang="en-US">
                <a:latin typeface="Arial" charset="0"/>
              </a:rPr>
              <a:t>CF acts as </a:t>
            </a:r>
            <a:r>
              <a:rPr lang="ja-JP" altLang="en-US">
                <a:latin typeface="Arial" charset="0"/>
              </a:rPr>
              <a:t>“</a:t>
            </a:r>
            <a:r>
              <a:rPr lang="en-US" altLang="ja-JP">
                <a:latin typeface="Arial" charset="0"/>
              </a:rPr>
              <a:t>extra</a:t>
            </a:r>
            <a:r>
              <a:rPr lang="ja-JP" altLang="en-US">
                <a:latin typeface="Arial" charset="0"/>
              </a:rPr>
              <a:t>”</a:t>
            </a:r>
            <a:r>
              <a:rPr lang="en-US" altLang="ja-JP">
                <a:latin typeface="Arial" charset="0"/>
              </a:rPr>
              <a:t> bit that is part of value being rotated</a:t>
            </a:r>
          </a:p>
          <a:p>
            <a:pPr lvl="1"/>
            <a:r>
              <a:rPr lang="en-US">
                <a:latin typeface="Arial" charset="0"/>
              </a:rPr>
              <a:t>RCL &lt;src&gt;, &lt;amt&gt; or RCR &lt;src&gt;, &lt;amt&gt;</a:t>
            </a:r>
          </a:p>
        </p:txBody>
      </p:sp>
      <p:sp>
        <p:nvSpPr>
          <p:cNvPr id="1229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61EF919-06EB-0642-A6F4-1E76A43A54C2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F8A04BC-C187-3B41-99B1-69495CF98103}" type="slidenum">
              <a:rPr lang="en-US" sz="1200">
                <a:latin typeface="Garamond" charset="0"/>
              </a:rPr>
              <a:pPr/>
              <a:t>10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Final notes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Next time:</a:t>
            </a:r>
          </a:p>
          <a:p>
            <a:pPr lvl="1"/>
            <a:r>
              <a:rPr lang="en-US" dirty="0">
                <a:latin typeface="Arial" charset="0"/>
              </a:rPr>
              <a:t>Exam 1—</a:t>
            </a:r>
            <a:r>
              <a:rPr lang="en-US" b="1" u="sng" dirty="0">
                <a:latin typeface="Arial" charset="0"/>
              </a:rPr>
              <a:t>PLEASE BE ON TIME!!</a:t>
            </a:r>
          </a:p>
          <a:p>
            <a:pPr lvl="1"/>
            <a:endParaRPr lang="en-US" b="1" u="sng" dirty="0">
              <a:latin typeface="Arial" charset="0"/>
            </a:endParaRPr>
          </a:p>
          <a:p>
            <a:pPr lvl="1">
              <a:buFont typeface="Wingdings" charset="0"/>
              <a:buNone/>
            </a:pPr>
            <a:endParaRPr lang="en-US" dirty="0">
              <a:latin typeface="Arial" charset="0"/>
            </a:endParaRPr>
          </a:p>
          <a:p>
            <a:pPr lvl="1"/>
            <a:endParaRPr lang="en-US" dirty="0">
              <a:latin typeface="Arial" charset="0"/>
            </a:endParaRPr>
          </a:p>
        </p:txBody>
      </p:sp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E551958-8A56-9549-9691-718BB47B97DA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4C8D12B-DDDC-2B48-9185-484B8B4D985A}" type="slidenum">
              <a:rPr lang="en-US" sz="1200">
                <a:latin typeface="Garamond" charset="0"/>
              </a:rPr>
              <a:pPr/>
              <a:t>11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Lecture outline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Announcements/reminders</a:t>
            </a:r>
          </a:p>
          <a:p>
            <a:pPr lvl="1"/>
            <a:r>
              <a:rPr lang="en-US" dirty="0" smtClean="0">
                <a:latin typeface="Arial" charset="0"/>
              </a:rPr>
              <a:t>HW 3 due today by 2:00 PM</a:t>
            </a:r>
          </a:p>
          <a:p>
            <a:pPr lvl="2"/>
            <a:r>
              <a:rPr lang="en-US" b="1" dirty="0" smtClean="0">
                <a:solidFill>
                  <a:srgbClr val="FF0000"/>
                </a:solidFill>
                <a:latin typeface="Arial" charset="0"/>
              </a:rPr>
              <a:t>No late submissions—solution to be posted today</a:t>
            </a:r>
          </a:p>
          <a:p>
            <a:pPr lvl="1"/>
            <a:r>
              <a:rPr lang="en-US" dirty="0" smtClean="0">
                <a:latin typeface="Arial" charset="0"/>
              </a:rPr>
              <a:t>Exam </a:t>
            </a:r>
            <a:r>
              <a:rPr lang="en-US" dirty="0">
                <a:latin typeface="Arial" charset="0"/>
              </a:rPr>
              <a:t>1: </a:t>
            </a:r>
            <a:r>
              <a:rPr lang="en-US" dirty="0" smtClean="0">
                <a:latin typeface="Arial" charset="0"/>
              </a:rPr>
              <a:t>Friday, 9/30</a:t>
            </a:r>
            <a:endParaRPr lang="en-US" dirty="0">
              <a:latin typeface="Arial" charset="0"/>
            </a:endParaRPr>
          </a:p>
          <a:p>
            <a:pPr lvl="2"/>
            <a:r>
              <a:rPr lang="en-US" dirty="0">
                <a:latin typeface="Arial" charset="0"/>
              </a:rPr>
              <a:t>Will be allowed calculator, </a:t>
            </a:r>
            <a:r>
              <a:rPr lang="en-US" dirty="0" smtClean="0">
                <a:latin typeface="Arial" charset="0"/>
              </a:rPr>
              <a:t>one 8.5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x 11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>
                <a:latin typeface="Arial" charset="0"/>
              </a:rPr>
              <a:t> double-sided note sheet</a:t>
            </a:r>
          </a:p>
          <a:p>
            <a:pPr lvl="2"/>
            <a:r>
              <a:rPr lang="en-US" dirty="0">
                <a:latin typeface="Arial" charset="0"/>
              </a:rPr>
              <a:t>x86 instructions covered through </a:t>
            </a:r>
            <a:r>
              <a:rPr lang="en-US" dirty="0" smtClean="0">
                <a:latin typeface="Arial" charset="0"/>
              </a:rPr>
              <a:t>Monday are posted</a:t>
            </a:r>
          </a:p>
          <a:p>
            <a:r>
              <a:rPr lang="en-US" dirty="0" smtClean="0">
                <a:latin typeface="Arial" charset="0"/>
              </a:rPr>
              <a:t>Today’</a:t>
            </a:r>
            <a:r>
              <a:rPr lang="en-US" altLang="ja-JP" dirty="0" smtClean="0">
                <a:latin typeface="Arial" charset="0"/>
              </a:rPr>
              <a:t>s </a:t>
            </a:r>
            <a:r>
              <a:rPr lang="en-US" altLang="ja-JP" dirty="0">
                <a:latin typeface="Arial" charset="0"/>
              </a:rPr>
              <a:t>lecture: Exam 1 Preview</a:t>
            </a:r>
          </a:p>
          <a:p>
            <a:pPr lvl="1"/>
            <a:r>
              <a:rPr lang="en-US" dirty="0">
                <a:latin typeface="Arial" charset="0"/>
              </a:rPr>
              <a:t>General exam notes</a:t>
            </a:r>
          </a:p>
          <a:p>
            <a:pPr lvl="1"/>
            <a:r>
              <a:rPr lang="en-US" dirty="0">
                <a:latin typeface="Arial" charset="0"/>
              </a:rPr>
              <a:t>Review of material</a:t>
            </a:r>
          </a:p>
        </p:txBody>
      </p:sp>
      <p:sp>
        <p:nvSpPr>
          <p:cNvPr id="4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D186AD7-7072-7E41-9CCD-8BFFAD18BE52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 dirty="0"/>
          </a:p>
        </p:txBody>
      </p:sp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05311A1-6363-E34C-9614-FEFD4E4F51DF}" type="slidenum">
              <a:rPr lang="en-US" sz="1200">
                <a:latin typeface="Garamond" charset="0"/>
              </a:rPr>
              <a:pPr/>
              <a:t>2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Exam 1 notes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Allowed 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One 8.5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x 11</a:t>
            </a:r>
            <a:r>
              <a:rPr lang="ja-JP" altLang="en-US" sz="2200" dirty="0">
                <a:latin typeface="Arial" charset="0"/>
              </a:rPr>
              <a:t>”</a:t>
            </a:r>
            <a:r>
              <a:rPr lang="en-US" altLang="ja-JP" sz="2200" dirty="0">
                <a:latin typeface="Arial" charset="0"/>
              </a:rPr>
              <a:t> double-sided sheet of notes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Calculator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x86 instruction set (so far) provided for you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No other notes or electronic devices (phone, laptop, etc.)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Exam will be 50 minutes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Will start at </a:t>
            </a:r>
            <a:r>
              <a:rPr lang="en-US" sz="2200" dirty="0" smtClean="0">
                <a:latin typeface="Arial" charset="0"/>
              </a:rPr>
              <a:t>8:00 AM</a:t>
            </a:r>
            <a:r>
              <a:rPr lang="en-US" sz="2200" dirty="0">
                <a:latin typeface="Arial" charset="0"/>
              </a:rPr>
              <a:t>—</a:t>
            </a:r>
            <a:r>
              <a:rPr lang="en-US" sz="2200" b="1" u="sng" dirty="0">
                <a:latin typeface="Arial" charset="0"/>
              </a:rPr>
              <a:t>please be on time!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Covers all lectures through </a:t>
            </a:r>
            <a:r>
              <a:rPr lang="en-US" sz="2600" dirty="0" smtClean="0">
                <a:latin typeface="Arial" charset="0"/>
              </a:rPr>
              <a:t>Monday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Bit test/scan instructions will not be on the </a:t>
            </a: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exam …</a:t>
            </a:r>
          </a:p>
          <a:p>
            <a:pPr lvl="1">
              <a:lnSpc>
                <a:spcPct val="80000"/>
              </a:lnSpc>
            </a:pPr>
            <a:r>
              <a:rPr lang="en-US" sz="2200" b="1" dirty="0" smtClean="0">
                <a:solidFill>
                  <a:srgbClr val="FF0000"/>
                </a:solidFill>
                <a:latin typeface="Arial" charset="0"/>
              </a:rPr>
              <a:t>… but rotate instructions (also covered Monday) will</a:t>
            </a:r>
            <a:endParaRPr lang="en-US" sz="2200" b="1" dirty="0">
              <a:solidFill>
                <a:srgbClr val="FF0000"/>
              </a:solidFill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General format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multiple choice question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2-3 short answer questions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1 extra credit problem</a:t>
            </a:r>
          </a:p>
          <a:p>
            <a:pPr lvl="1">
              <a:lnSpc>
                <a:spcPct val="80000"/>
              </a:lnSpc>
            </a:pPr>
            <a:endParaRPr lang="en-US" sz="2200" dirty="0">
              <a:latin typeface="Arial" charset="0"/>
            </a:endParaRPr>
          </a:p>
          <a:p>
            <a:pPr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  <p:sp>
        <p:nvSpPr>
          <p:cNvPr id="5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000765-8BAC-D946-992D-73BDABCFA079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EF46B5F-77F2-5344-AC6A-96F8E3A102AD}" type="slidenum">
              <a:rPr lang="en-US" sz="1200">
                <a:latin typeface="Garamond" charset="0"/>
              </a:rPr>
              <a:pPr/>
              <a:t>3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Test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Prior to passing out exam, I will verify that you only have one note sheet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have multiple sheets, I will take all notes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You will not be allowed to remove anything from your bag after that point in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If you need an additional pencil, eraser, or piece of scrap paper during the exam, ask me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Only one person will be allowed to use the bathroom at a time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You must leave your cell phone either with me or clearly visible on the table near your seat</a:t>
            </a:r>
            <a:endParaRPr lang="en-US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BA927C8-9A97-5340-B4EF-0D74C0727CAB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B650A0A-8825-8740-8A19-18EC295E3C89}" type="slidenum">
              <a:rPr lang="en-US" sz="1200">
                <a:latin typeface="Garamond" charset="0"/>
              </a:rPr>
              <a:pPr/>
              <a:t>4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ISA, storage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Instruction set architecture (cont.)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Operands</a:t>
            </a:r>
            <a:r>
              <a:rPr lang="en-US" sz="2000" dirty="0">
                <a:latin typeface="Arial" charset="0"/>
              </a:rPr>
              <a:t>: the data being operated on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are the bits interpreted? (</a:t>
            </a:r>
            <a:r>
              <a:rPr lang="en-US" sz="1700" dirty="0" err="1">
                <a:latin typeface="Arial" charset="0"/>
              </a:rPr>
              <a:t>int</a:t>
            </a:r>
            <a:r>
              <a:rPr lang="en-US" sz="1700" dirty="0">
                <a:latin typeface="Arial" charset="0"/>
              </a:rPr>
              <a:t>, FP, signed/unsigned)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What size are they? (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byte</a:t>
            </a:r>
            <a:r>
              <a:rPr lang="en-US" sz="1700" dirty="0">
                <a:latin typeface="Arial" charset="0"/>
              </a:rPr>
              <a:t>,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word</a:t>
            </a:r>
            <a:r>
              <a:rPr lang="en-US" sz="1700" dirty="0">
                <a:latin typeface="Arial" charset="0"/>
              </a:rPr>
              <a:t>, etc.)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How do we reference </a:t>
            </a:r>
            <a:r>
              <a:rPr lang="en-US" sz="1700">
                <a:latin typeface="Arial" charset="0"/>
              </a:rPr>
              <a:t>operands</a:t>
            </a:r>
            <a:r>
              <a:rPr lang="en-US" sz="1700" smtClean="0">
                <a:latin typeface="Arial" charset="0"/>
              </a:rPr>
              <a:t>?</a:t>
            </a:r>
            <a:endParaRPr lang="en-US" sz="20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300" dirty="0">
                <a:latin typeface="Arial" charset="0"/>
              </a:rPr>
              <a:t>Data storage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Registers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Small, fast set of on-chip storage (primarily for speed)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Referenced by name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solidFill>
                  <a:srgbClr val="FF0000"/>
                </a:solidFill>
                <a:latin typeface="Arial" charset="0"/>
              </a:rPr>
              <a:t>Memory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Larger, slower set of storage (primarily for capacity)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Organized as hierarchy …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… but programmer references single range of </a:t>
            </a:r>
            <a:r>
              <a:rPr lang="en-US" sz="1700" dirty="0">
                <a:solidFill>
                  <a:srgbClr val="0000FF"/>
                </a:solidFill>
                <a:latin typeface="Arial" charset="0"/>
              </a:rPr>
              <a:t>addresses</a:t>
            </a:r>
          </a:p>
          <a:p>
            <a:pPr lvl="2">
              <a:lnSpc>
                <a:spcPct val="80000"/>
              </a:lnSpc>
            </a:pPr>
            <a:r>
              <a:rPr lang="en-US" sz="1700" dirty="0">
                <a:latin typeface="Arial" charset="0"/>
              </a:rPr>
              <a:t>Memory issues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solidFill>
                  <a:srgbClr val="0000FF"/>
                </a:solidFill>
                <a:latin typeface="Arial" charset="0"/>
              </a:rPr>
              <a:t>Aligned</a:t>
            </a:r>
            <a:r>
              <a:rPr lang="en-US" sz="1600" dirty="0">
                <a:latin typeface="Arial" charset="0"/>
              </a:rPr>
              <a:t> data: address divisible by number of bytes</a:t>
            </a:r>
          </a:p>
          <a:p>
            <a:pPr lvl="3">
              <a:lnSpc>
                <a:spcPct val="80000"/>
              </a:lnSpc>
            </a:pPr>
            <a:r>
              <a:rPr lang="en-US" sz="1600" dirty="0">
                <a:latin typeface="Arial" charset="0"/>
              </a:rPr>
              <a:t>Endianness: 80x86 data is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 little endian</a:t>
            </a:r>
          </a:p>
          <a:p>
            <a:pPr lvl="2">
              <a:lnSpc>
                <a:spcPct val="80000"/>
              </a:lnSpc>
            </a:pPr>
            <a:endParaRPr lang="en-US" sz="170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A4980FC-289D-714E-BF3D-170E60283EAD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5CBD9CD-5821-9D47-B4F3-702A8498554F}" type="slidenum">
              <a:rPr lang="en-US" sz="1200">
                <a:latin typeface="Garamond" charset="0"/>
              </a:rPr>
              <a:pPr/>
              <a:t>5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ea typeface="+mj-ea"/>
                <a:cs typeface="+mj-cs"/>
              </a:rPr>
              <a:t>Review: data</a:t>
            </a:r>
            <a:r>
              <a:rPr lang="en-US" dirty="0">
                <a:ea typeface="+mj-ea"/>
                <a:cs typeface="+mj-cs"/>
              </a:rPr>
              <a:t> </a:t>
            </a:r>
            <a:r>
              <a:rPr lang="en-US" dirty="0" smtClean="0">
                <a:ea typeface="+mj-ea"/>
                <a:cs typeface="+mj-cs"/>
              </a:rPr>
              <a:t>&amp; data transfer instructions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x86 data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Registers: access as 8-bit (e.g. AL, AH), 16-bit (AX), 32-bit (EAX)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Memory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Data size usually matches register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 smtClean="0"/>
              <a:t>If not, explicitly specify (BYTE PTR, WORD PTR, DWORD PTR)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MOV: basic data transfer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 smtClean="0"/>
              <a:t>Can use registers, memory, </a:t>
            </a:r>
            <a:r>
              <a:rPr lang="en-US" dirty="0" err="1" smtClean="0"/>
              <a:t>immediates</a:t>
            </a:r>
            <a:endParaRPr lang="en-US" dirty="0" smtClean="0"/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smtClean="0">
                <a:ea typeface="+mn-ea"/>
                <a:cs typeface="+mn-cs"/>
              </a:rPr>
              <a:t>MOVSX/MOVZX</a:t>
            </a:r>
            <a:endParaRPr lang="en-US" dirty="0" smtClean="0">
              <a:ea typeface="+mn-ea"/>
              <a:cs typeface="+mn-cs"/>
            </a:endParaRP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Sign-extend or zero-extend register/memory value</a:t>
            </a:r>
          </a:p>
          <a:p>
            <a:pPr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XCHG</a:t>
            </a:r>
          </a:p>
          <a:p>
            <a:pPr lvl="1">
              <a:buFont typeface="Wingdings" pitchFamily="2" charset="2"/>
              <a:buChar char="q"/>
              <a:defRPr/>
            </a:pPr>
            <a:r>
              <a:rPr lang="en-US" dirty="0" smtClean="0"/>
              <a:t>Exchange contents of source, </a:t>
            </a:r>
            <a:r>
              <a:rPr lang="en-US" dirty="0" err="1" smtClean="0"/>
              <a:t>dest</a:t>
            </a:r>
            <a:endParaRPr lang="en-US" dirty="0" smtClean="0"/>
          </a:p>
          <a:p>
            <a:pPr>
              <a:buFont typeface="Wingdings" pitchFamily="2" charset="2"/>
              <a:buChar char="n"/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5299A-20B6-4744-96C7-61B3B3F335B7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Microprocessors I:  Lecture 11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692D680-6EB8-7447-83FB-D76CF0D62625}" type="slidenum">
              <a:rPr lang="en-US" sz="1200">
                <a:latin typeface="Garamond" charset="0"/>
              </a:rPr>
              <a:pPr/>
              <a:t>6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data transfer, arithmetic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64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>
                <a:latin typeface="Arial" charset="0"/>
              </a:rPr>
              <a:t>LEA: load effective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>
                <a:latin typeface="Arial" charset="0"/>
              </a:rPr>
              <a:t>Calculate EA/store in register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Reviewed flags: CF, AF, SF, ZF, PF, OF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Addition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ADD AX,BX </a:t>
            </a:r>
            <a:r>
              <a:rPr lang="en-US" sz="2400">
                <a:latin typeface="Arial" charset="0"/>
                <a:sym typeface="Wingdings" charset="0"/>
              </a:rPr>
              <a:t> AX = AX +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ADC AX,BX  AX = AX + BX +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INC AX  AX = AX + 1</a:t>
            </a:r>
          </a:p>
          <a:p>
            <a:pPr>
              <a:lnSpc>
                <a:spcPct val="80000"/>
              </a:lnSpc>
            </a:pPr>
            <a:r>
              <a:rPr lang="en-US" sz="2800">
                <a:latin typeface="Arial" charset="0"/>
              </a:rPr>
              <a:t>Subtraction instructions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</a:rPr>
              <a:t>SUB AX,BX </a:t>
            </a:r>
            <a:r>
              <a:rPr lang="en-US" sz="2400">
                <a:latin typeface="Arial" charset="0"/>
                <a:sym typeface="Wingdings" charset="0"/>
              </a:rPr>
              <a:t> AX = AX – BX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SBB AX,BX  AX = AX – BX – CF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DEC AX  AX = AX – 1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Arial" charset="0"/>
                <a:sym typeface="Wingdings" charset="0"/>
              </a:rPr>
              <a:t>NEG AX  AX = -AX = 0 - AX</a:t>
            </a:r>
            <a:endParaRPr lang="en-US" sz="2400">
              <a:latin typeface="Arial" charset="0"/>
            </a:endParaRPr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5E7445A-5253-AF4C-A897-EBEFBA86ED9F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B3C3EE4-DF34-704A-8D74-2C994BDA3197}" type="slidenum">
              <a:rPr lang="en-US" sz="1200">
                <a:latin typeface="Garamond" charset="0"/>
              </a:rPr>
              <a:pPr/>
              <a:t>7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Multiplication &amp; division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Multiplication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MUL (unsigned), IMUL (signed)</a:t>
            </a:r>
          </a:p>
          <a:p>
            <a:pPr lvl="1" eaLnBrk="1" hangingPunct="1"/>
            <a:r>
              <a:rPr lang="en-US">
                <a:latin typeface="Arial" charset="0"/>
              </a:rPr>
              <a:t>Result uses 2x bits of source</a:t>
            </a:r>
          </a:p>
          <a:p>
            <a:pPr lvl="1" eaLnBrk="1" hangingPunct="1"/>
            <a:r>
              <a:rPr lang="en-US">
                <a:latin typeface="Arial" charset="0"/>
              </a:rPr>
              <a:t>Source usually implied (AL/AX/EAX)</a:t>
            </a:r>
          </a:p>
          <a:p>
            <a:pPr eaLnBrk="1" hangingPunct="1"/>
            <a:r>
              <a:rPr lang="en-US">
                <a:latin typeface="Arial" charset="0"/>
              </a:rPr>
              <a:t>Division instructions</a:t>
            </a:r>
          </a:p>
          <a:p>
            <a:pPr lvl="1" eaLnBrk="1" hangingPunct="1"/>
            <a:r>
              <a:rPr lang="en-US">
                <a:latin typeface="Arial" charset="0"/>
              </a:rPr>
              <a:t>DIV (unsigned), IDIV (signed)</a:t>
            </a:r>
          </a:p>
          <a:p>
            <a:pPr lvl="1" eaLnBrk="1" hangingPunct="1"/>
            <a:r>
              <a:rPr lang="en-US">
                <a:latin typeface="Arial" charset="0"/>
              </a:rPr>
              <a:t>Implied source (AX, (DX,AX), (EDX,EAX)) 2x bits of specified source</a:t>
            </a:r>
          </a:p>
          <a:p>
            <a:pPr lvl="1" eaLnBrk="1" hangingPunct="1"/>
            <a:r>
              <a:rPr lang="en-US">
                <a:latin typeface="Arial" charset="0"/>
              </a:rPr>
              <a:t>Quotient/remainder split across result</a:t>
            </a:r>
          </a:p>
        </p:txBody>
      </p:sp>
      <p:sp>
        <p:nvSpPr>
          <p:cNvPr id="1024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9BA8EDA-F82C-F84E-ADA0-837B13F9EF7C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D2835BF-F2FB-BD4C-8A1D-EFDB969BD652}" type="slidenum">
              <a:rPr lang="en-US" sz="1200">
                <a:latin typeface="Garamond" charset="0"/>
              </a:rPr>
              <a:pPr/>
              <a:t>8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aramond" charset="0"/>
              </a:rPr>
              <a:t>Review: Logical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 smtClean="0">
                <a:ea typeface="+mn-ea"/>
                <a:cs typeface="+mn-cs"/>
              </a:rPr>
              <a:t>Logical instructions (AND/OR/XOR/NOT)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Basic shift instructions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by &lt;</a:t>
            </a:r>
            <a:r>
              <a:rPr lang="en-US" dirty="0" err="1"/>
              <a:t>amt</a:t>
            </a:r>
            <a:r>
              <a:rPr lang="en-US" dirty="0"/>
              <a:t>&gt; bits; add 0s to left or right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SHL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left</a:t>
            </a:r>
          </a:p>
          <a:p>
            <a:pPr lvl="2" eaLnBrk="1" hangingPunct="1">
              <a:buFont typeface="Wingdings" pitchFamily="2" charset="2"/>
              <a:buChar char="n"/>
              <a:defRPr/>
            </a:pPr>
            <a:r>
              <a:rPr lang="en-US" dirty="0"/>
              <a:t>SAL exactly the same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SHR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&gt;: Move &lt;</a:t>
            </a:r>
            <a:r>
              <a:rPr lang="en-US" dirty="0" err="1"/>
              <a:t>src</a:t>
            </a:r>
            <a:r>
              <a:rPr lang="en-US" dirty="0"/>
              <a:t>&gt; to right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r>
              <a:rPr lang="en-US" dirty="0">
                <a:ea typeface="+mn-ea"/>
                <a:cs typeface="+mn-cs"/>
              </a:rPr>
              <a:t>Arithmetic right shift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Move value right by &lt;</a:t>
            </a:r>
            <a:r>
              <a:rPr lang="en-US" dirty="0" err="1"/>
              <a:t>amt</a:t>
            </a:r>
            <a:r>
              <a:rPr lang="en-US" dirty="0"/>
              <a:t>&gt;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Copy sign bit to fill remaining bits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CF = last bit shifted out</a:t>
            </a:r>
          </a:p>
          <a:p>
            <a:pPr lvl="1" eaLnBrk="1" hangingPunct="1">
              <a:buFont typeface="Wingdings" pitchFamily="2" charset="2"/>
              <a:buChar char="q"/>
              <a:defRPr/>
            </a:pPr>
            <a:r>
              <a:rPr lang="en-US" dirty="0"/>
              <a:t>SAR &lt;</a:t>
            </a:r>
            <a:r>
              <a:rPr lang="en-US" dirty="0" err="1"/>
              <a:t>src</a:t>
            </a:r>
            <a:r>
              <a:rPr lang="en-US" dirty="0"/>
              <a:t>&gt;, &lt;</a:t>
            </a:r>
            <a:r>
              <a:rPr lang="en-US" dirty="0" err="1"/>
              <a:t>amt</a:t>
            </a:r>
            <a:r>
              <a:rPr lang="en-US" dirty="0"/>
              <a:t>&gt;</a:t>
            </a:r>
          </a:p>
          <a:p>
            <a:pPr eaLnBrk="1" hangingPunct="1">
              <a:buFont typeface="Wingdings" pitchFamily="2" charset="2"/>
              <a:buChar char="n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1126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53D2689-C4CD-D743-828E-7B326C49AF1A}" type="datetime1">
              <a:rPr lang="en-US" sz="1200" smtClean="0">
                <a:latin typeface="Garamond" charset="0"/>
              </a:rPr>
              <a:t>9/27/16</a:t>
            </a:fld>
            <a:endParaRPr lang="en-US" sz="1200">
              <a:latin typeface="Garamond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Microprocessors I:  Lecture 11</a:t>
            </a:r>
            <a:endParaRPr lang="en-US" altLang="en-US"/>
          </a:p>
        </p:txBody>
      </p:sp>
      <p:sp>
        <p:nvSpPr>
          <p:cNvPr id="112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hangingPunct="0">
              <a:buFont typeface="Wingding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F101364-1BEF-1544-ABCF-70DB009B8D15}" type="slidenum">
              <a:rPr lang="en-US" sz="1200">
                <a:latin typeface="Garamond" charset="0"/>
              </a:rPr>
              <a:pPr/>
              <a:t>9</a:t>
            </a:fld>
            <a:endParaRPr lang="en-US" sz="1200">
              <a:latin typeface="Garamond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8687</TotalTime>
  <Words>930</Words>
  <Application>Microsoft Macintosh PowerPoint</Application>
  <PresentationFormat>On-screen Show (4:3)</PresentationFormat>
  <Paragraphs>144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Edge</vt:lpstr>
      <vt:lpstr>EECE.3170 Microprocessor Systems Design I</vt:lpstr>
      <vt:lpstr>Lecture outline</vt:lpstr>
      <vt:lpstr>Exam 1 notes</vt:lpstr>
      <vt:lpstr>Test policies</vt:lpstr>
      <vt:lpstr>Review: ISA, storage</vt:lpstr>
      <vt:lpstr>Review: data &amp; data transfer instructions</vt:lpstr>
      <vt:lpstr>Review: data transfer, arithmetic</vt:lpstr>
      <vt:lpstr>Review: Multiplication &amp; division</vt:lpstr>
      <vt:lpstr>Review: Logical instructions</vt:lpstr>
      <vt:lpstr>Review: rotate instructions</vt:lpstr>
      <vt:lpstr>Final notes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I</dc:title>
  <dc:creator>geigerm</dc:creator>
  <cp:lastModifiedBy>Michael Geiger</cp:lastModifiedBy>
  <cp:revision>1699</cp:revision>
  <dcterms:created xsi:type="dcterms:W3CDTF">2006-04-03T05:03:01Z</dcterms:created>
  <dcterms:modified xsi:type="dcterms:W3CDTF">2016-09-27T19:16:24Z</dcterms:modified>
</cp:coreProperties>
</file>