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446" r:id="rId4"/>
    <p:sldId id="442" r:id="rId5"/>
    <p:sldId id="443" r:id="rId6"/>
    <p:sldId id="447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460" r:id="rId18"/>
    <p:sldId id="461" r:id="rId19"/>
    <p:sldId id="379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 varScale="1">
        <p:scale>
          <a:sx n="72" d="100"/>
          <a:sy n="72" d="100"/>
        </p:scale>
        <p:origin x="-142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Relationship Id="rId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A4E629-B258-0448-9DF9-4BC92334D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0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CD23A0-EC3F-F04F-849C-A33D8D615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1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50CCFF-BD6A-C542-B3C8-8E4D0927D77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4056121-04F8-BF4E-8AC2-18F650BC8FCA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2253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3</a:t>
            </a:r>
          </a:p>
        </p:txBody>
      </p:sp>
      <p:sp>
        <p:nvSpPr>
          <p:cNvPr id="2253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C7810D5-8CF0-3B4E-9A81-BEE0B14EC7EB}" type="slidenum">
              <a:rPr lang="en-US"/>
              <a:pPr/>
              <a:t>5</a:t>
            </a:fld>
            <a:endParaRPr lang="en-U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88" y="3257550"/>
            <a:ext cx="6702425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588" tIns="45794" rIns="91588" bIns="4579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497D933-93CD-4643-B01C-0C8158723276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2355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2355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2541C15-4ED8-D949-A9E4-E5F0C6E476B7}" type="slidenum">
              <a:rPr lang="en-US"/>
              <a:pPr/>
              <a:t>10</a:t>
            </a:fld>
            <a:endParaRPr lang="en-US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DD20E48-21D5-BD43-8B8D-F79BDA59AAEF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2457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2458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0566CAC-A866-3D45-91A9-13643F5107DE}" type="slidenum">
              <a:rPr lang="en-US"/>
              <a:pPr/>
              <a:t>11</a:t>
            </a:fld>
            <a:endParaRPr lang="en-U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82A0D3-13C8-634E-BD95-1D9CFB393177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7B18F-AB6B-CA46-8F6F-D1CCAF5138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3D8A3D-B6F5-2D45-BBC4-8369847A283B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2CA7F-42B9-F54F-8CA9-DE48DB184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3A2E38-192D-FB4F-96AF-9F56081D55A3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CB706-1FBC-7845-8EB9-F403ACD50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8DC0E-F6BF-A44E-BF7E-AC044278C0F4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A842F-11FC-2D4F-8AA3-2811A857D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A0D76-4F51-2D40-8519-85D2E0F0B190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4406C-C095-AD4E-B8CB-652946407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A2BF-6E72-6A48-B240-A998196C7AF8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D36A5-3219-684F-AA92-0147FB9A1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953C9C-5CA9-3B48-8CAE-F3DBCC5C914F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7C92-3E85-7A42-8231-C88DD1457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618229-99C2-A542-BD39-DAC1D7ECB8B8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7E4F6-3BDF-AD40-8581-E4FDB7113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A9F6D-23F1-8C43-A548-318D0B8F99DC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F61C4-3FF0-4E45-82D4-E5786C42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6DFEC-C4D7-894D-9104-5E0548057E1C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079A6-1EDE-A842-BA5C-1F4E8EB55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A42DB-00DC-EB41-8A70-1FC9718E4D13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D12BB-6601-1043-A23A-28EA9A565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8BB0F-2F49-8D45-8136-121E1839066D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E06DD-F10F-B64B-BA73-4779127EE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66051E-FE04-9040-AA3F-B175AD001C35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593A1-E357-BB45-8224-BCF135975B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38F41A52-A2AA-BB44-B810-62BC5136F899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81FC58E-BBD5-7742-B809-86144AE43A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  <p:sldLayoutId id="21474845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5: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Assembly basics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Data transfer instructions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Usage of Move Instruction</a:t>
            </a:r>
          </a:p>
        </p:txBody>
      </p:sp>
      <p:pic>
        <p:nvPicPr>
          <p:cNvPr id="17411" name="Picture 6" descr="~AUT0065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81200"/>
            <a:ext cx="2082800" cy="3429000"/>
          </a:xfrm>
        </p:spPr>
      </p:pic>
      <p:sp>
        <p:nvSpPr>
          <p:cNvPr id="1741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895600" y="1676400"/>
            <a:ext cx="6059488" cy="4456113"/>
          </a:xfrm>
        </p:spPr>
        <p:txBody>
          <a:bodyPr/>
          <a:lstStyle/>
          <a:p>
            <a:r>
              <a:rPr lang="en-US">
                <a:latin typeface="Arial" charset="0"/>
              </a:rPr>
              <a:t>Example—Initialization of internal registers with immediate data and address information</a:t>
            </a:r>
          </a:p>
          <a:p>
            <a:pPr lvl="1"/>
            <a:r>
              <a:rPr lang="en-US">
                <a:latin typeface="Arial" charset="0"/>
              </a:rPr>
              <a:t>What is the final state of all affected registers?</a:t>
            </a:r>
          </a:p>
          <a:p>
            <a:pPr lvl="1"/>
            <a:r>
              <a:rPr lang="en-US">
                <a:latin typeface="Arial" charset="0"/>
              </a:rPr>
              <a:t>Why is AX used to initialize segment registers?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F43AA2-589F-CE43-98D3-9C8014712927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B9F86F-F103-314C-8B54-4AD106296EBB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Usage of Move Instruction (soln)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AX, 2000H	</a:t>
            </a:r>
            <a:r>
              <a:rPr lang="en-US" dirty="0" smtClean="0">
                <a:ea typeface="+mn-ea"/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AX = 2000H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DS, AX 		</a:t>
            </a:r>
            <a:r>
              <a:rPr lang="en-US" dirty="0" smtClean="0">
                <a:ea typeface="+mn-ea"/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DS = AX = 2000H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ES, AX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ES = AX = 2000H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AX, 3000H 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AX = 3000H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SS, AX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SS = 3000H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AX, 0H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AX = 0000H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BX, AX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BX = AX = 0000H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CX, 0AH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CX = 000AH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DX, 100H 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DX = 0100H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SI, 200H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SI = 0200H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DI, 300H 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DI = 0300H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5A7EB0-C4C3-B74A-8835-8A828C4F1DF6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AC3053-F748-614F-BFA2-CC88E37F13FD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Move and extend data (fill upper bits with 0/1)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ZX </a:t>
            </a:r>
            <a:r>
              <a:rPr lang="en-US" dirty="0" smtClean="0">
                <a:sym typeface="Wingdings" pitchFamily="2" charset="2"/>
              </a:rPr>
              <a:t> zero extend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SX  sign extend  copy MSB of source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Format: 	MOVZX D, 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MOVSX D, S</a:t>
            </a:r>
            <a:endParaRPr lang="en-US" dirty="0">
              <a:ea typeface="+mn-ea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Operation: lower bits of D = 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   upper bits of D = 0 (MOVZX)   </a:t>
            </a:r>
            <a:r>
              <a:rPr lang="en-US" b="1" i="1" dirty="0" smtClean="0">
                <a:ea typeface="+mn-ea"/>
                <a:sym typeface="Wingdings" pitchFamily="2" charset="2"/>
              </a:rPr>
              <a:t>or</a:t>
            </a:r>
            <a:endParaRPr lang="en-US" dirty="0" smtClean="0">
              <a:ea typeface="+mn-ea"/>
              <a:sym typeface="Wingdings" pitchFamily="2" charset="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   upper bits of D = MSB of S (MOVSX)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Restrictions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Only register/memory operands (no </a:t>
            </a:r>
            <a:r>
              <a:rPr lang="en-US" dirty="0" err="1" smtClean="0">
                <a:sym typeface="Wingdings" pitchFamily="2" charset="2"/>
              </a:rPr>
              <a:t>immediates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Source must contain fewer bits than destination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If memory operand used, size must be specified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7013D0-B2D0-8948-8C29-A9DF7EEFB761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0D9FD2-DC7C-7046-B9EB-7DA204F418C5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39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 examples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Assume: AX = 0100H, DX = 8100H,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	(100H) = 00H, (101H) = FFH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are the results of the following instructions?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AX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DX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MOVZX EBX, DX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BYTE PTR [100H]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WORD PTR [100H]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2D2F2F7-2590-B640-97E4-49FC6487CDCA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B6019B-EC2D-5C47-8186-D6169C154A2C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34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 examples (soln)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Assume: AX = 0100H, DX = 8100H, (100H) = 00H, (101H) = FFH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are the results of the following instructions?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AX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AX sign-extended = 0000</a:t>
            </a:r>
            <a:r>
              <a:rPr lang="en-US" u="sng" dirty="0" smtClean="0">
                <a:solidFill>
                  <a:srgbClr val="FF0000"/>
                </a:solidFill>
              </a:rPr>
              <a:t>0100</a:t>
            </a:r>
            <a:r>
              <a:rPr lang="en-US" dirty="0" smtClean="0">
                <a:solidFill>
                  <a:srgbClr val="FF0000"/>
                </a:solidFill>
              </a:rPr>
              <a:t>H (orig. value </a:t>
            </a:r>
            <a:r>
              <a:rPr lang="en-US" u="sng" dirty="0" smtClean="0">
                <a:solidFill>
                  <a:srgbClr val="FF0000"/>
                </a:solidFill>
              </a:rPr>
              <a:t>underlined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DX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DX sign-extended = FFFF</a:t>
            </a:r>
            <a:r>
              <a:rPr lang="en-US" u="sng" dirty="0" smtClean="0">
                <a:solidFill>
                  <a:srgbClr val="FF0000"/>
                </a:solidFill>
              </a:rPr>
              <a:t>8100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MOVZX EBX, DX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DX zero-extended = 0000</a:t>
            </a:r>
            <a:r>
              <a:rPr lang="en-US" u="sng" dirty="0" smtClean="0">
                <a:solidFill>
                  <a:srgbClr val="FF0000"/>
                </a:solidFill>
              </a:rPr>
              <a:t>8100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BYTE PTR [100H]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byte at 100h sign-extended = 000000</a:t>
            </a:r>
            <a:r>
              <a:rPr lang="en-US" u="sng" dirty="0" smtClean="0">
                <a:solidFill>
                  <a:srgbClr val="FF0000"/>
                </a:solidFill>
              </a:rPr>
              <a:t>00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WORD PTR [100H]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word at 100h sign-extended = FFFF</a:t>
            </a:r>
            <a:r>
              <a:rPr lang="en-US" u="sng" dirty="0" smtClean="0">
                <a:solidFill>
                  <a:srgbClr val="FF0000"/>
                </a:solidFill>
              </a:rPr>
              <a:t>FF00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E5F3AB-2915-DD49-8406-429FAF2F33B0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4E7B06-AD0B-954D-BA44-C9DDF4FDB1FB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60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XCHG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Swap contents of source and destination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Format: XCHG D, 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Operation: 	(D) = (S)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			(S) = (D)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Restrictions: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Memory operand can only be used as destination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4E373C-9425-524A-A575-7352662A52E3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6DE923-0A13-704B-8C7D-AE7CB0CBC894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25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Perform effective address computation and store result in register</a:t>
            </a:r>
          </a:p>
          <a:p>
            <a:r>
              <a:rPr lang="en-US">
                <a:latin typeface="Arial" charset="0"/>
              </a:rPr>
              <a:t>Format: LEA D, EA</a:t>
            </a:r>
          </a:p>
          <a:p>
            <a:r>
              <a:rPr lang="en-US">
                <a:latin typeface="Arial" charset="0"/>
              </a:rPr>
              <a:t>Operation: D = EA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Example: LEA SI, [10H + DI]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9AF3C9-D06A-CF4A-8D91-22E6B5895328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976DA2-1AA8-0747-8B38-DEF396B163B2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-381000" y="1676400"/>
          <a:ext cx="4343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0x528000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0x528004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0x528008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0x52800C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143000"/>
            <a:ext cx="4495800" cy="49879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Given the initial memory contents at left, show the results of the following instruction sequence: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    EAX, 528000h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</a:t>
            </a:r>
            <a:r>
              <a:rPr lang="en-US" dirty="0">
                <a:ea typeface="+mn-ea"/>
              </a:rPr>
              <a:t> </a:t>
            </a:r>
            <a:r>
              <a:rPr lang="en-US" dirty="0" smtClean="0">
                <a:ea typeface="+mn-ea"/>
              </a:rPr>
              <a:t>   EBX, [EAX+2]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XCHG  BL, BH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LEA	   EDX, [EAX+8]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	   ECX, [EDX-3]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552906-78B5-0744-9753-166B58A0A0C7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BD5F35-D87C-674D-975D-7C8B21E0BDFD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007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    EAX, 528000h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	EAX = 528000h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</a:t>
            </a:r>
            <a:r>
              <a:rPr lang="en-US" dirty="0">
                <a:ea typeface="+mn-ea"/>
              </a:rPr>
              <a:t> </a:t>
            </a:r>
            <a:r>
              <a:rPr lang="en-US" dirty="0" smtClean="0">
                <a:ea typeface="+mn-ea"/>
              </a:rPr>
              <a:t>   EBX, [EAX+2]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EBX = DWORD at 528002h = FFB2A331h</a:t>
            </a: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XCHG  BL, BH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Swap BL and BH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 EBX = FFB2</a:t>
            </a:r>
            <a:r>
              <a:rPr lang="en-US" u="sng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31A3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h</a:t>
            </a: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LEA	   EDX, [EAX+8]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EDX = EAX+8 = 528008h</a:t>
            </a: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	   ECX, [EDX-3]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ECX = DWORD at 528005h = 077D0FFFh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8B857A-DBD4-D74E-8A2E-C0AF6E0E5B6E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DCD259-CB6C-4145-884D-946C3627EC10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Finish data transfer instructions</a:t>
            </a:r>
          </a:p>
          <a:p>
            <a:pPr lvl="1"/>
            <a:r>
              <a:rPr lang="en-US" dirty="0">
                <a:latin typeface="Arial" charset="0"/>
              </a:rPr>
              <a:t>Arithmetic instructions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 smtClean="0">
                <a:latin typeface="Arial" charset="0"/>
              </a:rPr>
              <a:t>HW </a:t>
            </a:r>
            <a:r>
              <a:rPr lang="en-US" dirty="0">
                <a:latin typeface="Arial" charset="0"/>
              </a:rPr>
              <a:t>1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2:00 PM, 9/18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7C85E8-0885-5B47-BA49-51A242E24168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18A6F9-97BD-0640-AE56-DA2FF8060FFA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HW </a:t>
            </a:r>
            <a:r>
              <a:rPr lang="en-US" dirty="0">
                <a:latin typeface="Arial" charset="0"/>
              </a:rPr>
              <a:t>1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2:00 PM, 9/</a:t>
            </a:r>
            <a:r>
              <a:rPr lang="en-US" dirty="0" smtClean="0">
                <a:latin typeface="Arial" charset="0"/>
              </a:rPr>
              <a:t>18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Assembly </a:t>
            </a:r>
            <a:r>
              <a:rPr lang="en-US" dirty="0">
                <a:latin typeface="Arial" charset="0"/>
              </a:rPr>
              <a:t>basics</a:t>
            </a:r>
          </a:p>
          <a:p>
            <a:pPr lvl="1"/>
            <a:r>
              <a:rPr lang="en-US" dirty="0">
                <a:latin typeface="Arial" charset="0"/>
              </a:rPr>
              <a:t>Data transfer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0399BDB-9675-4347-BECD-A8D30D65A384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D9EC90-BB3D-A849-A1D5-320D5705BB2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x86 </a:t>
            </a:r>
            <a:r>
              <a:rPr lang="en-US" dirty="0">
                <a:latin typeface="Garamond" charset="0"/>
              </a:rPr>
              <a:t>data </a:t>
            </a:r>
            <a:r>
              <a:rPr lang="en-US" dirty="0" smtClean="0">
                <a:latin typeface="Garamond" charset="0"/>
              </a:rPr>
              <a:t>types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Arial" charset="0"/>
              </a:rPr>
              <a:t>Refresher on x86 registers</a:t>
            </a:r>
          </a:p>
          <a:p>
            <a:pPr lvl="1"/>
            <a:r>
              <a:rPr lang="en-US" sz="2400">
                <a:latin typeface="Arial" charset="0"/>
              </a:rPr>
              <a:t>Gen. purpose registers: 16 or 32 bits</a:t>
            </a:r>
          </a:p>
          <a:p>
            <a:pPr lvl="1"/>
            <a:r>
              <a:rPr lang="en-US" sz="2400">
                <a:latin typeface="Arial" charset="0"/>
              </a:rPr>
              <a:t>Data registers can hold 8 bit data as well</a:t>
            </a:r>
          </a:p>
          <a:p>
            <a:pPr lvl="1"/>
            <a:r>
              <a:rPr lang="en-US" sz="2400">
                <a:latin typeface="Arial" charset="0"/>
              </a:rPr>
              <a:t>Determining size: register name</a:t>
            </a:r>
          </a:p>
          <a:p>
            <a:pPr lvl="1"/>
            <a:r>
              <a:rPr lang="en-US" sz="2400">
                <a:latin typeface="Arial" charset="0"/>
              </a:rPr>
              <a:t>Example: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sz="2400">
                <a:latin typeface="Arial" charset="0"/>
              </a:rPr>
              <a:t>accumulator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sz="2400">
                <a:latin typeface="Arial" charset="0"/>
              </a:rPr>
              <a:t> register</a:t>
            </a:r>
          </a:p>
          <a:p>
            <a:pPr lvl="2"/>
            <a:r>
              <a:rPr lang="en-US" sz="2000">
                <a:latin typeface="Arial" charset="0"/>
              </a:rPr>
              <a:t>8 bit data: AL = lowest byte; AH = next lowest byte</a:t>
            </a:r>
          </a:p>
          <a:p>
            <a:pPr lvl="2"/>
            <a:r>
              <a:rPr lang="en-US" sz="2000">
                <a:latin typeface="Arial" charset="0"/>
              </a:rPr>
              <a:t>16 bit data: AX = lowest 16 bits (AH/AL together as word)</a:t>
            </a:r>
          </a:p>
          <a:p>
            <a:pPr lvl="2"/>
            <a:r>
              <a:rPr lang="en-US" sz="2000">
                <a:latin typeface="Arial" charset="0"/>
              </a:rPr>
              <a:t>32 bit data: EAX = entire 32 bits</a:t>
            </a:r>
          </a:p>
          <a:p>
            <a:r>
              <a:rPr lang="en-US" sz="2800">
                <a:latin typeface="Arial" charset="0"/>
              </a:rPr>
              <a:t>Say EAX = 1A2B3C4DH</a:t>
            </a:r>
          </a:p>
          <a:p>
            <a:pPr lvl="1"/>
            <a:r>
              <a:rPr lang="en-US" sz="2400">
                <a:latin typeface="Arial" charset="0"/>
              </a:rPr>
              <a:t>What are AL, AH, and AX?</a:t>
            </a:r>
          </a:p>
          <a:p>
            <a:pPr lvl="1"/>
            <a:r>
              <a:rPr lang="en-US" sz="2400">
                <a:solidFill>
                  <a:srgbClr val="FF0000"/>
                </a:solidFill>
                <a:latin typeface="Arial" charset="0"/>
              </a:rPr>
              <a:t>AL = 4DH, AH = 3CH, AX = 3C4DH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B3124A-A5D4-314A-A158-28A5B6A9A05E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16B637-299A-AA46-BB89-D97D166C14A8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Instruction Assembly Notation</a:t>
            </a:r>
            <a:br>
              <a:rPr lang="en-US">
                <a:latin typeface="Garamond" charset="0"/>
              </a:rPr>
            </a:br>
            <a:endParaRPr lang="en-US">
              <a:latin typeface="Garamond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Each instruction is represented by a mnemonic that describes its operation—called its operation code (opcode)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MOV  = move (data transfer)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ADD = add (arithmetic)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AND = logical AND (logic)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JMP = unconditional jump (control transfer)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Operands are the other parts of an assembly language instructions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Identify whether the elements of data to be processed are in registers or memory 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Source operand– location of one operand to be processed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Destination operand—location of the other operand to be processed and the location of the result</a:t>
            </a:r>
          </a:p>
          <a:p>
            <a:pPr>
              <a:lnSpc>
                <a:spcPct val="80000"/>
              </a:lnSpc>
            </a:pPr>
            <a:endParaRPr lang="en-US" sz="280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0D787D5-D9A3-204F-A9C6-D476A7BA43D8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56AC05B-0803-B24D-BC06-09A5447FBCAB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10247" name="Rectangle 1028"/>
          <p:cNvSpPr>
            <a:spLocks noChangeArrowheads="1"/>
          </p:cNvSpPr>
          <p:nvPr/>
        </p:nvSpPr>
        <p:spPr bwMode="auto">
          <a:xfrm>
            <a:off x="1295400" y="381000"/>
            <a:ext cx="6781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sz="36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Assembly Language Statements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Pct val="150000"/>
              <a:buFontTx/>
              <a:buChar char="•"/>
            </a:pPr>
            <a:r>
              <a:rPr lang="en-US"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General structure of an assembly language statement</a:t>
            </a:r>
          </a:p>
          <a:p>
            <a:pPr>
              <a:buSzPct val="150000"/>
              <a:buFontTx/>
              <a:buNone/>
            </a:pPr>
            <a:r>
              <a:rPr lang="en-US" sz="2000">
                <a:latin typeface="Arial" charset="0"/>
              </a:rPr>
              <a:t>		</a:t>
            </a:r>
            <a:r>
              <a:rPr lang="en-US" sz="2000" b="1">
                <a:latin typeface="Courier New" charset="0"/>
              </a:rPr>
              <a:t>LABEL:    INSTRUCTION     ;COMMENT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Label—address identifier for the statement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Instruction—the operation to be performed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Comment—documents the purpose of the statement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Example:</a:t>
            </a:r>
          </a:p>
          <a:p>
            <a:pPr>
              <a:buSzPct val="150000"/>
              <a:buFontTx/>
              <a:buNone/>
            </a:pPr>
            <a:r>
              <a:rPr lang="en-US" sz="2000">
                <a:latin typeface="Arial" charset="0"/>
              </a:rPr>
              <a:t>		</a:t>
            </a:r>
            <a:r>
              <a:rPr lang="en-US" sz="2000" b="1">
                <a:latin typeface="Courier New" charset="0"/>
              </a:rPr>
              <a:t>START:   MOV  AX, BX   ; Copy BX into AX</a:t>
            </a:r>
            <a:r>
              <a:rPr lang="en-US" sz="2000">
                <a:latin typeface="Arial" charset="0"/>
              </a:rPr>
              <a:t>  </a:t>
            </a:r>
          </a:p>
          <a:p>
            <a:pPr>
              <a:buSzPct val="150000"/>
              <a:buFontTx/>
              <a:buChar char="•"/>
            </a:pPr>
            <a:r>
              <a:rPr lang="en-US" sz="2000">
                <a:latin typeface="Arial" charset="0"/>
              </a:rPr>
              <a:t>Other examples:</a:t>
            </a:r>
          </a:p>
          <a:p>
            <a:pPr lvl="1">
              <a:buSzPct val="150000"/>
              <a:buFontTx/>
              <a:buNone/>
            </a:pPr>
            <a:r>
              <a:rPr lang="en-US" sz="1800" b="1">
                <a:latin typeface="Arial" charset="0"/>
              </a:rPr>
              <a:t>	   </a:t>
            </a:r>
            <a:r>
              <a:rPr lang="en-US" sz="2000" b="1">
                <a:latin typeface="Courier New" charset="0"/>
              </a:rPr>
              <a:t>INC SI    ;Update pointer</a:t>
            </a:r>
          </a:p>
          <a:p>
            <a:pPr>
              <a:buSzPct val="150000"/>
              <a:buFontTx/>
              <a:buNone/>
            </a:pPr>
            <a:r>
              <a:rPr lang="en-US" sz="2000" b="1">
                <a:latin typeface="Courier New" charset="0"/>
              </a:rPr>
              <a:t>		ADD  AX, BX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Few instructions have a label—usually marks a jump to point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Not all instructions need a comment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9F9AB4-4E3F-8D40-9E13-EC602ED63F17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4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8F8532-264C-284D-A863-C04465B98A4A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memory accesses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# bytes from memory usually = # bytes in register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Example: MOV AX, [100H]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AX is 16-bit register </a:t>
            </a:r>
            <a:r>
              <a:rPr lang="en-US" sz="2400">
                <a:latin typeface="Arial" charset="0"/>
                <a:sym typeface="Wingdings" charset="0"/>
              </a:rPr>
              <a:t>	 move word from address 100H to AX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sym typeface="Wingdings" charset="0"/>
              </a:rPr>
              <a:t>Sometimes necessary to specify size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sym typeface="Wingdings" charset="0"/>
              </a:rPr>
              <a:t>Use </a:t>
            </a:r>
            <a:r>
              <a:rPr lang="ja-JP" altLang="en-US" sz="2400">
                <a:latin typeface="Arial" charset="0"/>
                <a:sym typeface="Wingdings" charset="0"/>
              </a:rPr>
              <a:t>“</a:t>
            </a:r>
            <a:r>
              <a:rPr lang="en-US" sz="2400">
                <a:latin typeface="Arial" charset="0"/>
                <a:sym typeface="Wingdings" charset="0"/>
              </a:rPr>
              <a:t>&lt;size&gt; PTR</a:t>
            </a:r>
            <a:r>
              <a:rPr lang="ja-JP" altLang="en-US" sz="2400">
                <a:latin typeface="Arial" charset="0"/>
                <a:sym typeface="Wingdings" charset="0"/>
              </a:rPr>
              <a:t>”</a:t>
            </a:r>
            <a:r>
              <a:rPr lang="en-US" sz="2400">
                <a:latin typeface="Arial" charset="0"/>
                <a:sym typeface="Wingdings" charset="0"/>
              </a:rPr>
              <a:t>: BYTE PTR, WORD PTR, DWORD PTR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sym typeface="Wingdings" charset="0"/>
              </a:rPr>
              <a:t>Example: MOVZX EAX, BYTE PTR [100H]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sym typeface="Wingdings" charset="0"/>
              </a:rPr>
              <a:t>Take byte from memory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sym typeface="Wingdings" charset="0"/>
              </a:rPr>
              <a:t>Zero-extend data to 32 bits and store in EAX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sym typeface="Wingdings" charset="0"/>
              </a:rPr>
              <a:t>Remember, x86 uses little-endian data</a:t>
            </a:r>
          </a:p>
          <a:p>
            <a:pPr lvl="1">
              <a:lnSpc>
                <a:spcPct val="90000"/>
              </a:lnSpc>
            </a:pPr>
            <a:endParaRPr lang="en-US" sz="24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53A5629-41A3-CE42-8D74-293462589D98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34413B-4DCB-6F49-A08F-5F51529B846A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transfer instructions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MOVZX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XCHG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LEA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Load full pointer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Additional data transfer instructions (covered later, if at all)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PUSH/POP (stack transfers)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INS/OUTS (I/O)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MOVS/LODS/STOS (string instructions)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BSWAP (switch from little endian to big endian)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XLAT (table lookup)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CMOV (conditional move)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CC040F-9922-F142-B924-33D97EEDF5EF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3DDBFC-8C49-7240-B84F-22512C691873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Used to copy data between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Registers/memory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Immediate value (source only) to register/memory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Format: MOV D, 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Operation: (D) = (S)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Restrictions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Immediate value can only be used as source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segment register is destination, source must be memory or register (no immediate)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ADFEA0-2F8B-6D4D-B2C0-D26F83F14657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173143-70F8-E84B-86BA-3CA35202FA1B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 examples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Assume: AX = 0100H, CS = 3000H,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ea typeface="+mn-ea"/>
              </a:rPr>
              <a:t>(100H) = 00H, (101H) = FFH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BL, 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BL = AL = 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DX, CS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DX = CS = 3000H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CX, [100H]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CX = word starting </a:t>
            </a:r>
            <a:r>
              <a:rPr lang="en-US" smtClean="0"/>
              <a:t>at 100H </a:t>
            </a:r>
            <a:r>
              <a:rPr lang="en-US" dirty="0" smtClean="0"/>
              <a:t>= FF00H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1448D1-1D88-854A-8A79-49A6D0674C6F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58B50F-4BFC-2943-B561-9B55855D7024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8820</TotalTime>
  <Words>903</Words>
  <Application>Microsoft Macintosh PowerPoint</Application>
  <PresentationFormat>On-screen Show (4:3)</PresentationFormat>
  <Paragraphs>268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Edge</vt:lpstr>
      <vt:lpstr>16.317 Microprocessor Systems Design I</vt:lpstr>
      <vt:lpstr>Lecture outline</vt:lpstr>
      <vt:lpstr>Review: x86 data types</vt:lpstr>
      <vt:lpstr>Instruction Assembly Notation </vt:lpstr>
      <vt:lpstr>Assembly Language Statements</vt:lpstr>
      <vt:lpstr>x86 memory accesses</vt:lpstr>
      <vt:lpstr>Data transfer instructions</vt:lpstr>
      <vt:lpstr>MOV</vt:lpstr>
      <vt:lpstr>MOV examples</vt:lpstr>
      <vt:lpstr>Usage of Move Instruction</vt:lpstr>
      <vt:lpstr>Usage of Move Instruction (soln)</vt:lpstr>
      <vt:lpstr>MOVSX/MOVZX</vt:lpstr>
      <vt:lpstr>MOVSX/MOVZX examples</vt:lpstr>
      <vt:lpstr>MOVSX/MOVZX examples (soln)</vt:lpstr>
      <vt:lpstr>XCHG</vt:lpstr>
      <vt:lpstr>LEA</vt:lpstr>
      <vt:lpstr>Example</vt:lpstr>
      <vt:lpstr>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1677</cp:revision>
  <dcterms:created xsi:type="dcterms:W3CDTF">2006-04-03T05:03:01Z</dcterms:created>
  <dcterms:modified xsi:type="dcterms:W3CDTF">2015-09-14T02:32:48Z</dcterms:modified>
</cp:coreProperties>
</file>