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390" r:id="rId5"/>
    <p:sldId id="263" r:id="rId6"/>
    <p:sldId id="328" r:id="rId7"/>
    <p:sldId id="264" r:id="rId8"/>
    <p:sldId id="346" r:id="rId9"/>
    <p:sldId id="347" r:id="rId10"/>
    <p:sldId id="290" r:id="rId11"/>
    <p:sldId id="267" r:id="rId12"/>
    <p:sldId id="329" r:id="rId13"/>
    <p:sldId id="388" r:id="rId14"/>
    <p:sldId id="389" r:id="rId15"/>
    <p:sldId id="386" r:id="rId16"/>
    <p:sldId id="38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85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68295D-9FBD-FF45-8A4F-4DAFB69C9914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3E121-5EEF-3F4D-89D8-D6DFC04878ED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C344-4901-A44B-BF7E-D1AAA56DF3B9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0781A-73DB-A346-881E-FD8EA983A412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565BC-C44B-A947-B035-7D0B5748E9DD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83EE8-C0E3-8942-8BD3-F14FDA50ABFA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A4ACA-03AE-0549-ABA8-3E496F67309B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AE26-4DA9-3B42-928C-464375F42591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F2341-30C0-2741-B54B-B34E34388D83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6E2B6-F3D4-D144-ACE7-6D6459DD3AC5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0E746-CEC3-6F4A-9C0F-4D2A6AC8D98E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2367B-46B7-7B48-857C-DEDDBA9181A6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28333-BAE6-4544-98C8-CBC3F3F8E9A1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9C4AE64-BB97-5749-998F-C17E7581A6B4}" type="datetime1">
              <a:rPr lang="en-US"/>
              <a:pPr/>
              <a:t>9/2/2015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smtClean="0">
                <a:latin typeface="Arial" charset="0"/>
              </a:rPr>
              <a:t>Nasibeh 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CEBD20-CCE3-7142-B31A-08F5368FB88F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September 30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November 4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to all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F3533A-F615-EF4C-BA99-E52A038AB381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File </a:t>
            </a:r>
            <a:r>
              <a:rPr lang="en-US" dirty="0" smtClean="0">
                <a:ea typeface="+mn-ea"/>
              </a:rPr>
              <a:t>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operators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>
                <a:latin typeface="Arial" charset="0"/>
              </a:rPr>
              <a:t>If you have a laptop, bring it</a:t>
            </a:r>
          </a:p>
          <a:p>
            <a:pPr lvl="1"/>
            <a:r>
              <a:rPr lang="en-US">
                <a:latin typeface="Arial" charset="0"/>
              </a:rPr>
              <a:t>May have to do some design ahead of time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DF77FB-A84E-E942-9FD0-D6389D357C51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0173A0-3A99-354A-A9B2-898E2F3286F0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31FB07-589C-4046-A502-F42207F4558D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241BDF-5CCE-D54C-854C-3618ACAF862A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051AC-E37F-9F43-8A03-DB122557BB28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19F275-6748-5A45-946A-0A1CD8F1DE3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22ED98-5CEE-1744-AA2C-AE23CC77363B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BDAC-616F-BD49-9BDA-9F5D548EF33C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1304925" y="1354138"/>
            <a:ext cx="4867275" cy="398462"/>
          </a:xfrm>
          <a:prstGeom prst="borderCallout1">
            <a:avLst>
              <a:gd name="adj1" fmla="val 28685"/>
              <a:gd name="adj2" fmla="val -1565"/>
              <a:gd name="adj3" fmla="val 713148"/>
              <a:gd name="adj4" fmla="val -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# indicates pre-processor directive</a:t>
            </a:r>
          </a:p>
        </p:txBody>
      </p:sp>
      <p:sp>
        <p:nvSpPr>
          <p:cNvPr id="19462" name="AutoShape 5"/>
          <p:cNvSpPr>
            <a:spLocks/>
          </p:cNvSpPr>
          <p:nvPr/>
        </p:nvSpPr>
        <p:spPr bwMode="auto">
          <a:xfrm>
            <a:off x="2057400" y="1905000"/>
            <a:ext cx="4867275" cy="381000"/>
          </a:xfrm>
          <a:prstGeom prst="borderCallout1">
            <a:avLst>
              <a:gd name="adj1" fmla="val 30000"/>
              <a:gd name="adj2" fmla="val -1565"/>
              <a:gd name="adj3" fmla="val 587917"/>
              <a:gd name="adj4" fmla="val -1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include</a:t>
            </a:r>
            <a:r>
              <a:rPr lang="en-US"/>
              <a:t> is the directive</a:t>
            </a:r>
          </a:p>
        </p:txBody>
      </p:sp>
      <p:sp>
        <p:nvSpPr>
          <p:cNvPr id="19463" name="AutoShape 6"/>
          <p:cNvSpPr>
            <a:spLocks/>
          </p:cNvSpPr>
          <p:nvPr/>
        </p:nvSpPr>
        <p:spPr bwMode="auto">
          <a:xfrm>
            <a:off x="3709988" y="2514600"/>
            <a:ext cx="5129212" cy="1447800"/>
          </a:xfrm>
          <a:prstGeom prst="borderCallout1">
            <a:avLst>
              <a:gd name="adj1" fmla="val 7894"/>
              <a:gd name="adj2" fmla="val -1486"/>
              <a:gd name="adj3" fmla="val 111731"/>
              <a:gd name="adj4" fmla="val -14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stdio.h </a:t>
            </a:r>
            <a:r>
              <a:rPr lang="en-US"/>
              <a:t>is the name of the file to "insert" into our program.  The &lt;&gt; means it is part of the C development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5C2B9-2C9C-6F42-9EA9-73679F25C5EB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9018-4114-1F46-B972-6692C047B535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0485" name="AutoShape 7"/>
          <p:cNvSpPr>
            <a:spLocks/>
          </p:cNvSpPr>
          <p:nvPr/>
        </p:nvSpPr>
        <p:spPr bwMode="auto">
          <a:xfrm>
            <a:off x="2362200" y="1219200"/>
            <a:ext cx="6172200" cy="1371600"/>
          </a:xfrm>
          <a:prstGeom prst="borderCallout1">
            <a:avLst>
              <a:gd name="adj1" fmla="val 9407"/>
              <a:gd name="adj2" fmla="val -42"/>
              <a:gd name="adj3" fmla="val 209259"/>
              <a:gd name="adj4" fmla="val -115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main</a:t>
            </a:r>
            <a:r>
              <a:rPr lang="en-US"/>
              <a:t> is the name of the primary (or main) procedure.  All ANSI C programs must have a main routine named </a:t>
            </a:r>
            <a:r>
              <a:rPr lang="en-US">
                <a:latin typeface="Courier New" charset="0"/>
              </a:rPr>
              <a:t>main</a:t>
            </a:r>
          </a:p>
        </p:txBody>
      </p:sp>
      <p:sp>
        <p:nvSpPr>
          <p:cNvPr id="20486" name="AutoShape 8"/>
          <p:cNvSpPr>
            <a:spLocks/>
          </p:cNvSpPr>
          <p:nvPr/>
        </p:nvSpPr>
        <p:spPr bwMode="auto">
          <a:xfrm>
            <a:off x="2971800" y="2678113"/>
            <a:ext cx="5810250" cy="1131887"/>
          </a:xfrm>
          <a:prstGeom prst="borderCallout1">
            <a:avLst>
              <a:gd name="adj1" fmla="val 10097"/>
              <a:gd name="adj2" fmla="val -296"/>
              <a:gd name="adj3" fmla="val 131120"/>
              <a:gd name="adj4" fmla="val -12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() indicates that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/>
              <a:t> is the name of a procedure.  All procedure references must be followed with ()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929533-C185-F74B-AAF0-EE6C473290B6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9/9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40 points: complete simple C program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10 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cycle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Basic program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9F7026-7C2A-C248-84BE-633ADF1D0184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91EB9D-3B5C-DA46-9506-34921D1ECA7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1509" name="AutoShape 4"/>
          <p:cNvSpPr>
            <a:spLocks/>
          </p:cNvSpPr>
          <p:nvPr/>
        </p:nvSpPr>
        <p:spPr bwMode="auto">
          <a:xfrm>
            <a:off x="1828800" y="1524000"/>
            <a:ext cx="6477000" cy="1524000"/>
          </a:xfrm>
          <a:prstGeom prst="borderCallout1">
            <a:avLst>
              <a:gd name="adj1" fmla="val 10000"/>
              <a:gd name="adj2" fmla="val -1176"/>
              <a:gd name="adj3" fmla="val 219722"/>
              <a:gd name="adj4" fmla="val -13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{ } </a:t>
            </a:r>
            <a:r>
              <a:rPr lang="en-US"/>
              <a:t>enclose a "block".  A block is zero or more C statements. Note that code inside a block is typically indented for readability—knowing what code is inside the current block is quite useful.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4F4783-CDC9-2446-84DE-943BC8AC4DC6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2B2A2C-DDA5-6E48-B781-B701FCAE394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2413000" y="1219200"/>
            <a:ext cx="6477000" cy="1143000"/>
          </a:xfrm>
          <a:prstGeom prst="borderCallout1">
            <a:avLst>
              <a:gd name="adj1" fmla="val 10000"/>
              <a:gd name="adj2" fmla="val -1176"/>
              <a:gd name="adj3" fmla="val 294028"/>
              <a:gd name="adj4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printf() </a:t>
            </a:r>
            <a:r>
              <a:rPr lang="en-US"/>
              <a:t>is a "built-in" function (which is actually defined in</a:t>
            </a:r>
            <a:r>
              <a:rPr lang="en-US">
                <a:latin typeface="Courier New" charset="0"/>
              </a:rPr>
              <a:t> stdio.h</a:t>
            </a:r>
            <a:r>
              <a:rPr lang="en-US"/>
              <a:t>).</a:t>
            </a:r>
            <a:r>
              <a:rPr lang="en-US">
                <a:latin typeface="Courier New" charset="0"/>
              </a:rPr>
              <a:t>  </a:t>
            </a:r>
            <a:endParaRPr 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4903788" y="2590800"/>
            <a:ext cx="3478212" cy="1916113"/>
          </a:xfrm>
          <a:prstGeom prst="borderCallout1">
            <a:avLst>
              <a:gd name="adj1" fmla="val 5963"/>
              <a:gd name="adj2" fmla="val -2190"/>
              <a:gd name="adj3" fmla="val 103727"/>
              <a:gd name="adj4" fmla="val -23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"</a:t>
            </a:r>
            <a:r>
              <a:rPr lang="en-US">
                <a:latin typeface="Courier New" charset="0"/>
              </a:rPr>
              <a:t>Hello World!</a:t>
            </a:r>
            <a:r>
              <a:rPr lang="en-US"/>
              <a:t>" is the string to print.</a:t>
            </a:r>
            <a:br>
              <a:rPr lang="en-US"/>
            </a:br>
            <a:r>
              <a:rPr lang="en-US"/>
              <a:t> More formally, this is called the control string or control specifier.</a:t>
            </a:r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1524000" y="5181600"/>
            <a:ext cx="6324600" cy="8382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06880"/>
              <a:gd name="adj5" fmla="val -11389"/>
              <a:gd name="adj6" fmla="val 106880"/>
              <a:gd name="adj7" fmla="val -51824"/>
              <a:gd name="adj8" fmla="val 57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Every statement must end with a ";". Preprocessing directives do not end with a ";" (but must end with a return).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517C83-35D6-BD4E-AB1F-EAA3BC0707AE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BEE150-BC3F-AC40-AD2D-879DA72FE603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3557" name="AutoShape 6"/>
          <p:cNvSpPr>
            <a:spLocks/>
          </p:cNvSpPr>
          <p:nvPr/>
        </p:nvSpPr>
        <p:spPr bwMode="auto">
          <a:xfrm>
            <a:off x="762000" y="12954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92542"/>
              <a:gd name="adj8" fmla="val 62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\n</a:t>
            </a:r>
            <a:r>
              <a:rPr lang="en-US"/>
              <a:t> is an escape character used by the </a:t>
            </a:r>
            <a:r>
              <a:rPr lang="en-US">
                <a:latin typeface="Courier New" charset="0"/>
                <a:cs typeface="Courier New" charset="0"/>
              </a:rPr>
              <a:t>printf</a:t>
            </a:r>
            <a:r>
              <a:rPr lang="en-US"/>
              <a:t> function; inserting this character in the control string causes a “newline” to be printed—it’s as if you hit the “Enter” key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41264-85E8-7540-910F-ACF75B071363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E609C-C86C-D749-82C4-80CE83126C90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4581" name="AutoShape 6"/>
          <p:cNvSpPr>
            <a:spLocks/>
          </p:cNvSpPr>
          <p:nvPr/>
        </p:nvSpPr>
        <p:spPr bwMode="auto">
          <a:xfrm>
            <a:off x="762000" y="12192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51250"/>
              <a:gd name="adj8" fmla="val 5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int</a:t>
            </a:r>
            <a:r>
              <a:rPr lang="en-US"/>
              <a:t> tells the compiler our </a:t>
            </a:r>
            <a:r>
              <a:rPr lang="en-US">
                <a:latin typeface="Courier New" charset="0"/>
              </a:rPr>
              <a:t>main()</a:t>
            </a:r>
            <a:r>
              <a:rPr lang="en-US"/>
              <a:t> program will return an integer to the operating system; the </a:t>
            </a:r>
            <a:r>
              <a:rPr lang="en-US">
                <a:latin typeface="Courier New" charset="0"/>
              </a:rPr>
              <a:t>return</a:t>
            </a:r>
            <a:r>
              <a:rPr lang="en-US"/>
              <a:t> tells what integer value to return. This keyword could be void, indicating that the program returns nothing to the OS.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FEB54-5773-F44B-BB55-69F0787E1BD8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time:</a:t>
            </a:r>
          </a:p>
          <a:p>
            <a:pPr lvl="1"/>
            <a:r>
              <a:rPr lang="en-US" smtClean="0"/>
              <a:t>Data in C</a:t>
            </a:r>
          </a:p>
          <a:p>
            <a:pPr lvl="2"/>
            <a:r>
              <a:rPr lang="en-US" smtClean="0"/>
              <a:t>Data types</a:t>
            </a:r>
          </a:p>
          <a:p>
            <a:pPr lvl="2"/>
            <a:r>
              <a:rPr lang="en-US" smtClean="0"/>
              <a:t>Constants</a:t>
            </a:r>
          </a:p>
          <a:p>
            <a:pPr lvl="2"/>
            <a:r>
              <a:rPr lang="en-US" smtClean="0"/>
              <a:t>Variables</a:t>
            </a:r>
          </a:p>
          <a:p>
            <a:r>
              <a:rPr lang="en-US" smtClean="0"/>
              <a:t>Reminders:</a:t>
            </a:r>
          </a:p>
          <a:p>
            <a:pPr lvl="1"/>
            <a:r>
              <a:rPr lang="en-US" smtClean="0"/>
              <a:t>Sign up for the course discussion group on Piazza!</a:t>
            </a:r>
          </a:p>
          <a:p>
            <a:pPr lvl="1"/>
            <a:r>
              <a:rPr lang="en-US" smtClean="0"/>
              <a:t>Program 1 due Wednesday, 9/9</a:t>
            </a:r>
          </a:p>
          <a:p>
            <a:pPr lvl="2"/>
            <a:r>
              <a:rPr lang="en-US" smtClean="0"/>
              <a:t>40 points: complete simple C program</a:t>
            </a:r>
          </a:p>
          <a:p>
            <a:pPr lvl="2"/>
            <a:r>
              <a:rPr lang="en-US" smtClean="0"/>
              <a:t>10 points: introduce yourself to your instructor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55047A-6447-C64E-9AF3-AFC6F57DAADB}" type="datetime1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12-12:</a:t>
            </a:r>
            <a:r>
              <a:rPr lang="en-US" dirty="0">
                <a:latin typeface="Arial" charset="0"/>
              </a:rPr>
              <a:t>50, Ball </a:t>
            </a:r>
            <a:r>
              <a:rPr lang="en-US" dirty="0" smtClean="0">
                <a:latin typeface="Arial" charset="0"/>
              </a:rPr>
              <a:t>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1-1:50, Ball 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203: MWF 1-1:50, Ball 208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any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each exam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i="1" dirty="0" smtClean="0">
                <a:latin typeface="Arial" charset="0"/>
              </a:rPr>
              <a:t>(Section 201 &amp; 202)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9-10:30,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9-10: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Also </a:t>
            </a:r>
            <a:r>
              <a:rPr lang="en-US" dirty="0" smtClean="0">
                <a:latin typeface="Arial" charset="0"/>
              </a:rPr>
              <a:t>in office MW 10:30-11:45, F 9-11:45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by appointment at other times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i="1" dirty="0" smtClean="0">
                <a:latin typeface="Arial" charset="0"/>
              </a:rPr>
              <a:t>(Section 203)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Nasibeh_Nasiri@student.uml.edu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MWF 3-4, ECE small conference room (Ball 301)</a:t>
            </a:r>
            <a:endParaRPr lang="en-US" u="sng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959ED6-D230-D946-9172-DF9B87D57542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16216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15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/16216/f15/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B95737-DBBF-954C-B8E0-934169EE56A8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27AFA42-4F3B-924A-A285-1D0B1D50B52E}" type="datetime1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Will submit all code via e-mail to Dr. Geiger</a:t>
            </a: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ask</a:t>
            </a: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5DDD7C-BFDD-334C-8D17-9CE4CA0CDC6F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A8728D-36E3-114B-8D47-392788A181BC}" type="datetime1">
              <a:rPr lang="en-US">
                <a:latin typeface="Garamond" charset="0"/>
              </a:rPr>
              <a:pPr eaLnBrk="1" hangingPunct="1"/>
              <a:t>9/2/2015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5859</TotalTime>
  <Words>1528</Words>
  <Application>Microsoft Office PowerPoint</Application>
  <PresentationFormat>On-screen Show (4:3)</PresentationFormat>
  <Paragraphs>260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16.216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1539</cp:revision>
  <dcterms:created xsi:type="dcterms:W3CDTF">2006-04-03T05:03:01Z</dcterms:created>
  <dcterms:modified xsi:type="dcterms:W3CDTF">2015-09-02T16:54:33Z</dcterms:modified>
</cp:coreProperties>
</file>