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2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447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60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38C43A-2060-724E-93F8-5A8B5B74D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5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ABAE79-3484-3F4A-AC4E-9368C5C51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6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1E12125-815B-0245-B75F-39FC6FA21ED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A32FC5-8BC0-8742-BDEA-63A00EC927E8}" type="datetime1">
              <a:rPr lang="en-US"/>
              <a:pPr/>
              <a:t>9/16/15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197C4-EA3A-E744-9967-4CC138320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5BB1D-E852-5C4A-B732-E1528725C373}" type="datetime1">
              <a:rPr lang="en-US"/>
              <a:pPr/>
              <a:t>9/16/15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038AF-2944-9440-BA33-00D1663CB8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30C99-5D01-8E44-86A7-B2227B6D5EF7}" type="datetime1">
              <a:rPr lang="en-US"/>
              <a:pPr/>
              <a:t>9/16/15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3F1FE-D474-7247-9D7B-5F51747798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3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4BD57-DE9F-5244-BA6A-C31B5CDABADE}" type="datetime1">
              <a:rPr lang="en-US"/>
              <a:pPr/>
              <a:t>9/16/15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E5765-A6F2-1B4A-BAA8-F5722BDE49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EAEFB-6AC1-BE42-B3D4-5B63F03B01C5}" type="datetime1">
              <a:rPr lang="en-US"/>
              <a:pPr/>
              <a:t>9/16/15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DECDA-BB23-6F45-A01B-8EBEA0C7E7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B924A-FC1B-1D4E-9617-7CF4E2E99257}" type="datetime1">
              <a:rPr lang="en-US"/>
              <a:pPr/>
              <a:t>9/16/15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5DDC6-BD7B-C04E-8355-6377F95CA8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E556A-2B43-B049-B478-25C23F66AD0E}" type="datetime1">
              <a:rPr lang="en-US"/>
              <a:pPr/>
              <a:t>9/16/15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1D64-193C-094C-BCB3-312DF683C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CCDD9F-B4C2-A54E-98A7-3EA1696C254D}" type="datetime1">
              <a:rPr lang="en-US"/>
              <a:pPr/>
              <a:t>9/16/15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F077C-9291-3D41-A2C0-1A409DFC8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A56B9-8496-AB45-85FF-618120A6BC49}" type="datetime1">
              <a:rPr lang="en-US"/>
              <a:pPr/>
              <a:t>9/16/15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F5329-ECE2-B04B-86D0-4C17A893C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8F5A0-29C9-B94C-8CBF-8C03D886077A}" type="datetime1">
              <a:rPr lang="en-US"/>
              <a:pPr/>
              <a:t>9/16/15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BC17C-34DE-2D48-973D-4C641400A8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057FC-28F6-C64A-94D6-C0B547F29E40}" type="datetime1">
              <a:rPr lang="en-US"/>
              <a:pPr/>
              <a:t>9/16/15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3CA43-16EA-6340-AE39-EEB893673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CE1ED-D8E8-224A-B53F-23A82927AD03}" type="datetime1">
              <a:rPr lang="en-US"/>
              <a:pPr/>
              <a:t>9/16/15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06575-3E2A-C146-9B22-2CDDFC199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C20130-D75F-9348-8ACD-1ADA79F93381}" type="datetime1">
              <a:rPr lang="en-US"/>
              <a:pPr/>
              <a:t>9/16/15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C7C1F-6F19-0344-A304-98B2D9175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1F0E3F5-FBE5-C342-A274-767C3B56B762}" type="datetime1">
              <a:rPr lang="en-US"/>
              <a:pPr/>
              <a:t>9/16/15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A059C876-EC7D-554D-8191-F737481D7C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7: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If statements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 &gt;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a;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b;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(a+6*3-43)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printf("wow is this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printf("this 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DC4869-5364-2B4F-9F6F-CD8FCD2819AC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914567-F7BB-3C4E-B9A2-863BFFB3E022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(common pitfalls)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x=12345;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(x=3)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not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This code will ALWAYS print:</a:t>
            </a:r>
            <a:br>
              <a:rPr lang="en-US" sz="1800"/>
            </a:br>
            <a:r>
              <a:rPr lang="en-US" sz="1800">
                <a:latin typeface="Courier New" charset="0"/>
              </a:rPr>
              <a:t>x is 3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0" y="1219200"/>
            <a:ext cx="426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single equals means ASSIGN.</a:t>
            </a:r>
          </a:p>
          <a:p>
            <a:pPr>
              <a:spcBef>
                <a:spcPct val="50000"/>
              </a:spcBef>
            </a:pPr>
            <a:r>
              <a:rPr lang="en-US" sz="1800"/>
              <a:t>a double equal must be used to check for equality.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524000" y="14478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520AAB-2424-4D47-82E5-4C4D277201F3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ADECEB-20E9-5241-A87C-DA70ECD9CCD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0386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(example)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6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float a,b,c,disc;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scanf("%f %f %f",&amp;a,&amp;b,&amp;c);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if (a==0)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disc = b*b-4*a*c;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if (  disc &lt; 0 )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5783F3-4B33-8547-AEC0-4A0F0E0C1EF7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7248EA-B196-7C47-93CF-1FA25E8F44A1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code print?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80A176-1A44-E642-8A0A-ED99D30B86F2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4A14EC-9402-2944-911E-0A2AB516C2A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true, since 3 &gt; 2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set to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 if y is an odd number--true condition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	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set to -1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 part of condition is true,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   second part is false--overall false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  </a:t>
            </a:r>
            <a:r>
              <a:rPr lang="es-E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s-E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Prints</a:t>
            </a:r>
            <a:r>
              <a:rPr lang="es-E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x = 1, y = -1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BBD831-81B9-694D-8B91-EE18CA912C1E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D4E12-6A1E-8448-A737-D0BFF7821C6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Switch statements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/>
              <a:t>Program 2 due today</a:t>
            </a:r>
          </a:p>
          <a:p>
            <a:pPr lvl="1"/>
            <a:r>
              <a:rPr lang="en-US" dirty="0" smtClean="0"/>
              <a:t>Program 3 posted; due 9/25</a:t>
            </a:r>
          </a:p>
          <a:p>
            <a:pPr lvl="1"/>
            <a:r>
              <a:rPr lang="en-US" dirty="0" smtClean="0"/>
              <a:t>Looking ahead: Exam 1: Wednesday, 9/30</a:t>
            </a:r>
          </a:p>
          <a:p>
            <a:pPr lvl="2"/>
            <a:r>
              <a:rPr lang="en-US" smtClean="0"/>
              <a:t>Will be allowed one double-sided 8.5” x 11” note sheet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64922E-D0DB-D94F-ABCA-CE22ED5858EC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E43239-3F92-014A-BA12-02006EC147A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60475"/>
            <a:ext cx="8229600" cy="4987925"/>
          </a:xfrm>
        </p:spPr>
        <p:txBody>
          <a:bodyPr/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2 due today</a:t>
            </a:r>
          </a:p>
          <a:p>
            <a:pPr lvl="1"/>
            <a:r>
              <a:rPr lang="en-US" dirty="0" smtClean="0"/>
              <a:t>Program 3 posted; due 9/25</a:t>
            </a:r>
          </a:p>
          <a:p>
            <a:pPr lvl="1"/>
            <a:r>
              <a:rPr lang="en-US" dirty="0" smtClean="0"/>
              <a:t>Looking ahead: Exam 1: Wednesday, 9/30</a:t>
            </a:r>
          </a:p>
          <a:p>
            <a:pPr lvl="2"/>
            <a:r>
              <a:rPr lang="en-US" dirty="0" smtClean="0"/>
              <a:t>Will be allowed one double-sided 8.5” x 11” note sheet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E34281F-3328-3145-A61C-2F0909FF70B0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C74BF9-1558-BA41-A72B-4B6143C69A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</a:t>
            </a:r>
          </a:p>
        </p:txBody>
      </p:sp>
      <p:sp>
        <p:nvSpPr>
          <p:cNvPr id="512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Recall that flowcharts can include decisions</a:t>
            </a:r>
          </a:p>
          <a:p>
            <a:pPr lvl="1"/>
            <a:r>
              <a:rPr lang="en-US">
                <a:latin typeface="Arial" charset="0"/>
              </a:rPr>
              <a:t>Conditionally execute some path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Only perform operation if condition is true: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B996BB-DF6B-5140-9CC2-88D801077EBF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82310-066E-A64B-A369-0C2FC5D4B4B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990600" y="2362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>
            <a:off x="23622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1676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057400" y="2438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914400" y="3124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2" name="AutoShape 14"/>
          <p:cNvSpPr>
            <a:spLocks noChangeArrowheads="1"/>
          </p:cNvSpPr>
          <p:nvPr/>
        </p:nvSpPr>
        <p:spPr bwMode="auto">
          <a:xfrm>
            <a:off x="990600" y="4648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167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2057400" y="472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914400" y="5410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6" name="TextBox 24"/>
          <p:cNvSpPr txBox="1">
            <a:spLocks noChangeArrowheads="1"/>
          </p:cNvSpPr>
          <p:nvPr/>
        </p:nvSpPr>
        <p:spPr bwMode="auto">
          <a:xfrm>
            <a:off x="2286000" y="52578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29" name="Elbow Connector 28"/>
          <p:cNvCxnSpPr>
            <a:stCxn id="5132" idx="3"/>
            <a:endCxn id="5136" idx="0"/>
          </p:cNvCxnSpPr>
          <p:nvPr/>
        </p:nvCxnSpPr>
        <p:spPr>
          <a:xfrm>
            <a:off x="2362200" y="50292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136" idx="2"/>
          </p:cNvCxnSpPr>
          <p:nvPr/>
        </p:nvCxnSpPr>
        <p:spPr>
          <a:xfrm rot="5400000">
            <a:off x="2283619" y="5020469"/>
            <a:ext cx="195262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Perform one operation if condition is true, another if false: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35B321-8647-1846-A3A3-2E00DCCD9899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A9FFBE-F8D9-F548-99F9-A4FE9E1ED57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51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6151" idx="3"/>
            <a:endCxn id="6154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154" idx="2"/>
          </p:cNvCxnSpPr>
          <p:nvPr/>
        </p:nvCxnSpPr>
        <p:spPr>
          <a:xfrm rot="5400000">
            <a:off x="1810544" y="3442494"/>
            <a:ext cx="1147762" cy="1403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TextBox 14"/>
          <p:cNvSpPr txBox="1">
            <a:spLocks noChangeArrowheads="1"/>
          </p:cNvSpPr>
          <p:nvPr/>
        </p:nvSpPr>
        <p:spPr bwMode="auto">
          <a:xfrm>
            <a:off x="914400" y="38100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19" name="Straight Arrow Connector 18"/>
          <p:cNvCxnSpPr>
            <a:stCxn id="6157" idx="2"/>
          </p:cNvCxnSpPr>
          <p:nvPr/>
        </p:nvCxnSpPr>
        <p:spPr>
          <a:xfrm>
            <a:off x="1714500" y="4179888"/>
            <a:ext cx="6350" cy="773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51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Check multiple conditions, in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CDD02D-CCD5-0948-956A-C626FD383B31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8BBB0-8127-B24D-95F5-C6FF1E257CC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7175" idx="3"/>
            <a:endCxn id="7178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178" idx="3"/>
          </p:cNvCxnSpPr>
          <p:nvPr/>
        </p:nvCxnSpPr>
        <p:spPr>
          <a:xfrm>
            <a:off x="3886200" y="3384550"/>
            <a:ext cx="914400" cy="2635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2286000" y="4419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22" name="Straight Arrow Connector 21"/>
          <p:cNvCxnSpPr>
            <a:stCxn id="7175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AutoShape 14"/>
          <p:cNvSpPr>
            <a:spLocks noChangeArrowheads="1"/>
          </p:cNvSpPr>
          <p:nvPr/>
        </p:nvSpPr>
        <p:spPr bwMode="auto">
          <a:xfrm>
            <a:off x="990600" y="3810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B=1?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2057400" y="3886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9144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2362200" y="41910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676400" y="5399088"/>
            <a:ext cx="3124200" cy="239712"/>
          </a:xfrm>
          <a:prstGeom prst="bentConnector3">
            <a:avLst>
              <a:gd name="adj1" fmla="val -2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81" idx="2"/>
          </p:cNvCxnSpPr>
          <p:nvPr/>
        </p:nvCxnSpPr>
        <p:spPr>
          <a:xfrm>
            <a:off x="3086100" y="4789488"/>
            <a:ext cx="0" cy="849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914400" y="5029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0</a:t>
            </a:r>
          </a:p>
        </p:txBody>
      </p:sp>
      <p:cxnSp>
        <p:nvCxnSpPr>
          <p:cNvPr id="36" name="Straight Arrow Connector 35"/>
          <p:cNvCxnSpPr>
            <a:stCxn id="7183" idx="2"/>
            <a:endCxn id="7189" idx="0"/>
          </p:cNvCxnSpPr>
          <p:nvPr/>
        </p:nvCxnSpPr>
        <p:spPr>
          <a:xfrm>
            <a:off x="1676400" y="45720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Frequently want to conditionally execute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Range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Error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Different decisions based on input, or result of operation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conditional execution: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 smtClean="0">
                <a:ea typeface="+mn-ea"/>
              </a:rPr>
              <a:t>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C90943-0A3A-8145-99A5-2CBB3BE03DAE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383527-FDCC-B249-8BF7-C24A23F5C14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can be any valid expression</a:t>
            </a:r>
          </a:p>
          <a:p>
            <a:pPr lvl="1"/>
            <a:r>
              <a:rPr lang="en-US">
                <a:latin typeface="Arial" charset="0"/>
              </a:rPr>
              <a:t>Considered “false” if 0, “true” if nonzero</a:t>
            </a:r>
          </a:p>
          <a:p>
            <a:pPr lvl="1"/>
            <a:r>
              <a:rPr lang="en-US">
                <a:latin typeface="Arial" charset="0"/>
              </a:rPr>
              <a:t>Can use comparisons:</a:t>
            </a:r>
          </a:p>
          <a:p>
            <a:pPr lvl="2"/>
            <a:r>
              <a:rPr lang="en-US">
                <a:latin typeface="Arial" charset="0"/>
              </a:rPr>
              <a:t>Greater than/less than:  </a:t>
            </a:r>
            <a:r>
              <a:rPr lang="en-US">
                <a:latin typeface="Courier New" charset="0"/>
                <a:cs typeface="Courier New" charset="0"/>
              </a:rPr>
              <a:t>&gt;   &lt;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(a &lt; b)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Greater than or equal/less than or equal:	</a:t>
            </a:r>
            <a:r>
              <a:rPr lang="en-US">
                <a:latin typeface="Courier New" charset="0"/>
                <a:cs typeface="Courier New" charset="0"/>
              </a:rPr>
              <a:t>&gt;=   &lt;=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(x &lt;= 20)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Equal/not equal:  </a:t>
            </a:r>
            <a:r>
              <a:rPr lang="en-US">
                <a:latin typeface="Courier New" charset="0"/>
                <a:cs typeface="Courier New" charset="0"/>
              </a:rPr>
              <a:t>==   !=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(var ==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B89CEB-8023-CE4F-B6D3-DCE1E2D40375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6C8A69-C35B-F14F-981B-502E2261F577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can be any valid expression</a:t>
            </a:r>
            <a:endParaRPr lang="en-US"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combine multiple conditions using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Logical AND: </a:t>
            </a:r>
            <a:r>
              <a:rPr lang="en-US">
                <a:latin typeface="Courier New" charset="0"/>
                <a:cs typeface="Courier New" charset="0"/>
              </a:rPr>
              <a:t>&amp;&amp;</a:t>
            </a:r>
            <a:endParaRPr lang="en-US">
              <a:latin typeface="Arial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Logical OR: </a:t>
            </a:r>
            <a:r>
              <a:rPr lang="en-US">
                <a:latin typeface="Courier New" charset="0"/>
                <a:cs typeface="Courier New" charset="0"/>
              </a:rPr>
              <a:t>||</a:t>
            </a: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((x &lt; 3) &amp;&amp; (y &gt; 5))</a:t>
            </a:r>
          </a:p>
          <a:p>
            <a:pPr lvl="2">
              <a:lnSpc>
                <a:spcPct val="90000"/>
              </a:lnSpc>
            </a:pPr>
            <a:r>
              <a:rPr lang="en-US" u="sng">
                <a:solidFill>
                  <a:srgbClr val="FF0000"/>
                </a:solidFill>
                <a:latin typeface="Arial" charset="0"/>
                <a:cs typeface="Courier New" charset="0"/>
              </a:rPr>
              <a:t>Always put each condition in parentheses</a:t>
            </a:r>
            <a:endParaRPr lang="en-US">
              <a:solidFill>
                <a:srgbClr val="FF0000"/>
              </a:solidFill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test inverse of condition using logical NOT: !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(!(x &lt; 3)) 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>
                <a:latin typeface="Arial" charset="0"/>
                <a:cs typeface="Courier New" charset="0"/>
                <a:sym typeface="Wingdings" charset="0"/>
              </a:rPr>
              <a:t>equivalent to 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if (x &gt;= 3)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These operators: </a:t>
            </a:r>
            <a:r>
              <a:rPr lang="en-US" u="sng">
                <a:latin typeface="Arial" charset="0"/>
              </a:rPr>
              <a:t>not</a:t>
            </a:r>
            <a:r>
              <a:rPr lang="en-US">
                <a:latin typeface="Arial" charset="0"/>
              </a:rPr>
              <a:t> bitwise operators!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A &amp; B</a:t>
            </a:r>
            <a:r>
              <a:rPr lang="en-US">
                <a:latin typeface="Arial" charset="0"/>
              </a:rPr>
              <a:t> is a bitwise operation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A &amp;&amp; B</a:t>
            </a:r>
            <a:r>
              <a:rPr lang="en-US">
                <a:latin typeface="Arial" charset="0"/>
              </a:rPr>
              <a:t> has only 2 possible results: 0 or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non-zero</a:t>
            </a:r>
            <a:r>
              <a:rPr lang="ja-JP" altLang="en-US">
                <a:latin typeface="Arial" charset="0"/>
              </a:rPr>
              <a:t>”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5F873-9C18-8041-98BD-18760D2F4E8D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729FC-98FA-E548-AB29-2CF34F08D77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&lt;statement&gt; </a:t>
            </a:r>
            <a:r>
              <a:rPr lang="en-US">
                <a:latin typeface="Arial" charset="0"/>
              </a:rPr>
              <a:t>can be one or more lines</a:t>
            </a:r>
          </a:p>
          <a:p>
            <a:pPr lvl="1"/>
            <a:r>
              <a:rPr lang="en-US">
                <a:latin typeface="Arial" charset="0"/>
              </a:rPr>
              <a:t>If just one line, no additional formatting needed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If multiple lines, statement is block enclosed by { }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	 {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x = x + 3;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r>
              <a:rPr lang="en-US">
                <a:latin typeface="Courier New" charset="0"/>
                <a:cs typeface="Courier New" charset="0"/>
              </a:rPr>
              <a:t>else</a:t>
            </a:r>
            <a:r>
              <a:rPr lang="en-US">
                <a:latin typeface="Arial" charset="0"/>
                <a:cs typeface="Courier New" charset="0"/>
              </a:rPr>
              <a:t> part is optional—covers cases if condition is not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8AE51A-21E9-D043-8212-57DB323066BF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87E618-74C8-924D-946D-51F1B146BE6D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7253</TotalTime>
  <Words>671</Words>
  <Application>Microsoft Macintosh PowerPoint</Application>
  <PresentationFormat>On-screen Show (4:3)</PresentationFormat>
  <Paragraphs>206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Garamond</vt:lpstr>
      <vt:lpstr>Wingdings</vt:lpstr>
      <vt:lpstr>Courier New</vt:lpstr>
      <vt:lpstr>Times New Roman</vt:lpstr>
      <vt:lpstr>Edge</vt:lpstr>
      <vt:lpstr>16.216 ECE Application Programming</vt:lpstr>
      <vt:lpstr>Lecture outline</vt:lpstr>
      <vt:lpstr>Decisions</vt:lpstr>
      <vt:lpstr>Decisions (cont.)</vt:lpstr>
      <vt:lpstr>Decisions (cont.)</vt:lpstr>
      <vt:lpstr>if statements</vt:lpstr>
      <vt:lpstr>if statements (cont.)</vt:lpstr>
      <vt:lpstr>if statements (cont.) </vt:lpstr>
      <vt:lpstr>if statements (cont.)</vt:lpstr>
      <vt:lpstr>if  </vt:lpstr>
      <vt:lpstr>if  (common pitfalls) </vt:lpstr>
      <vt:lpstr>if  (example) </vt:lpstr>
      <vt:lpstr>Example: if statements 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1530</cp:revision>
  <dcterms:created xsi:type="dcterms:W3CDTF">2006-04-03T05:03:01Z</dcterms:created>
  <dcterms:modified xsi:type="dcterms:W3CDTF">2015-09-16T20:42:43Z</dcterms:modified>
</cp:coreProperties>
</file>