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7" r:id="rId15"/>
    <p:sldId id="324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664B0B45-C12F-854E-B6A4-F4F6C0A0E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38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898E892A-E187-494C-B293-B729A841B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4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8BF453-3A36-114A-9B54-5BA67E10B95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250CB0-B89B-144B-93A2-EA93D117D274}" type="datetime1">
              <a:rPr lang="en-US" sz="1200"/>
              <a:pPr eaLnBrk="1" hangingPunct="1"/>
              <a:t>10/27/15</a:t>
            </a:fld>
            <a:endParaRPr lang="en-US" sz="1200"/>
          </a:p>
        </p:txBody>
      </p:sp>
      <p:sp>
        <p:nvSpPr>
          <p:cNvPr id="23554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2355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C1EB4F-DC5B-E04A-A8CE-40FA0938C8A7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355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3E7D37-4BE4-3944-8823-154D6D92EF29}" type="datetime1">
              <a:rPr lang="en-US" sz="1200"/>
              <a:pPr eaLnBrk="1" hangingPunct="1"/>
              <a:t>10/27/15</a:t>
            </a:fld>
            <a:endParaRPr lang="en-US" sz="1200"/>
          </a:p>
        </p:txBody>
      </p:sp>
      <p:sp>
        <p:nvSpPr>
          <p:cNvPr id="25602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2560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AA183-9236-404C-B216-F460A30274BA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560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D19972-22C8-9048-A860-BD5706975193}" type="datetime1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F55C5E-6EA6-3B43-A0F0-3B232348D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64FCC-6599-2C42-A4B1-B6AA20600791}" type="datetime1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7FFC2-EB7B-CE43-8274-1F558CEDF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1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3D254-562B-5B4D-BC60-2A98A3CBCF89}" type="datetime1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BF364-4F44-8343-8542-49B1BF5AD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2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91089-CA9A-5B4C-837E-FA19ACFC0B8B}" type="datetime1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D6FE4-74A9-4542-A7F0-A7562F947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3E2F2-BAFE-8A43-BA3F-6F2154D015A2}" type="datetime1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4F0DE-B55D-3143-A4F4-45A6703B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6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10150" y="1676400"/>
            <a:ext cx="3944938" cy="2151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10150" y="3979863"/>
            <a:ext cx="3944938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E75927-3FCF-2C4A-8646-7E7DE764B952}" type="datetime1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622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Microprocessors I:  Lecture 22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05D013-B50E-F94E-AEE8-A31E6C301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6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2E2C6-C958-9641-BEC1-C2D7016DDDE3}" type="datetime1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E035A-1305-CC48-9B65-C1FFA5A3F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44CD0-ACFE-AE4E-AE2D-BC81AB638805}" type="datetime1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A54AB-BE9E-FF4C-A99C-22595058E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1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5F3B0-E905-4D44-B639-B9B9EB4A0693}" type="datetime1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E5BEE-83F9-5044-B3AF-DE5A358C3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CFA83-5835-C044-AD18-F2F696E3EA1E}" type="datetime1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9441C-97B5-4842-9DB9-CBD6C746F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89606-4E83-C148-AA39-75E59F884F9A}" type="datetime1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AE7FB-AD1F-E942-BBB9-FD45D883E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52F77-384D-D641-A01D-AD1C2AEDFC44}" type="datetime1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B159F-644D-C64C-9184-F4BB4C1E0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5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7763E-3FD9-6B49-883E-C672334DB66E}" type="datetime1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7C16-C0F5-BE44-9FDF-EAD435CFE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9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13C9D-CB27-5C46-B4E5-749713DC0961}" type="datetime1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9D6EE-29F9-5545-AF86-D0160AE8D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9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9D12CCB3-CB10-BE40-8B7A-1C7ECEFB4405}" type="datetime1">
              <a:rPr lang="en-US"/>
              <a:pPr>
                <a:defRPr/>
              </a:pPr>
              <a:t>10/27/15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F5C01BDB-B0AE-4246-9FB0-0FAB28D9E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7" r:id="rId1"/>
    <p:sldLayoutId id="2147484895" r:id="rId2"/>
    <p:sldLayoutId id="2147484896" r:id="rId3"/>
    <p:sldLayoutId id="2147484897" r:id="rId4"/>
    <p:sldLayoutId id="2147484898" r:id="rId5"/>
    <p:sldLayoutId id="2147484899" r:id="rId6"/>
    <p:sldLayoutId id="2147484900" r:id="rId7"/>
    <p:sldLayoutId id="2147484901" r:id="rId8"/>
    <p:sldLayoutId id="2147484902" r:id="rId9"/>
    <p:sldLayoutId id="2147484903" r:id="rId10"/>
    <p:sldLayoutId id="2147484904" r:id="rId11"/>
    <p:sldLayoutId id="2147484905" r:id="rId12"/>
    <p:sldLayoutId id="2147484906" r:id="rId13"/>
    <p:sldLayoutId id="2147484908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23: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instruction set (continued)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assembly programming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Shift/rotate operations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Examples: x86 </a:t>
            </a:r>
            <a:r>
              <a:rPr lang="en-US" sz="2300">
                <a:latin typeface="Arial" charset="0"/>
                <a:sym typeface="Wingdings" charset="0"/>
              </a:rPr>
              <a:t> PIC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ROR	AL, 1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>
                <a:latin typeface="Arial" charset="0"/>
              </a:rPr>
              <a:t>	bcf	STATUS, C	; Clear carry bit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>
                <a:latin typeface="Arial" charset="0"/>
              </a:rPr>
              <a:t>	rrf	AL, F		; Rotate AL one bit to right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>
                <a:latin typeface="Arial" charset="0"/>
              </a:rPr>
              <a:t>	btfsc	STATUS, C	; Skip next instruction if C clear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>
                <a:latin typeface="Arial" charset="0"/>
              </a:rPr>
              <a:t>				; C = bit shifted out of MSB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>
                <a:latin typeface="Arial" charset="0"/>
              </a:rPr>
              <a:t>	bsf	AL, 7		; Handle case where C = 1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>
                <a:latin typeface="Arial" charset="0"/>
              </a:rPr>
              <a:t>				; MSB of AL should be 1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RCL	AL, 3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>
                <a:latin typeface="Arial" charset="0"/>
              </a:rPr>
              <a:t> 		movlw	3	; Initialize working register to 3 (# iterations)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>
                <a:latin typeface="Arial" charset="0"/>
              </a:rPr>
              <a:t>		movwf	COUNT	; Initialize count register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>
                <a:latin typeface="Arial" charset="0"/>
              </a:rPr>
              <a:t>				; Assumes you</a:t>
            </a:r>
            <a:r>
              <a:rPr lang="ja-JP" altLang="en-US" sz="1700">
                <a:latin typeface="Arial" charset="0"/>
              </a:rPr>
              <a:t>’</a:t>
            </a:r>
            <a:r>
              <a:rPr lang="en-US" altLang="ja-JP" sz="1700">
                <a:latin typeface="Arial" charset="0"/>
              </a:rPr>
              <a:t>ve declared variable COUNT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>
                <a:latin typeface="Arial" charset="0"/>
              </a:rPr>
              <a:t>Loop:	rlf	AL, F	; Rotate AL one bit to left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>
                <a:latin typeface="Arial" charset="0"/>
              </a:rPr>
              <a:t>		decfsz	COUNT, F	; Decrement counter &amp; test for 0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>
                <a:latin typeface="Arial" charset="0"/>
              </a:rPr>
              <a:t>				; Skip goto if result is zero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>
                <a:latin typeface="Arial" charset="0"/>
              </a:rPr>
              <a:t> 		goto	Loop	; Return to start to loop</a:t>
            </a:r>
          </a:p>
          <a:p>
            <a:pPr lvl="1">
              <a:lnSpc>
                <a:spcPct val="80000"/>
              </a:lnSpc>
            </a:pPr>
            <a:endParaRPr lang="en-US" sz="2000">
              <a:latin typeface="Arial" charset="0"/>
            </a:endParaRPr>
          </a:p>
          <a:p>
            <a:pPr marL="669925" lvl="2" indent="0">
              <a:lnSpc>
                <a:spcPct val="80000"/>
              </a:lnSpc>
            </a:pPr>
            <a:endParaRPr lang="en-US" sz="17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28C868-1868-1B46-9A58-01B8AAF4C73C}" type="datetime1">
              <a:rPr lang="en-US" sz="1200">
                <a:latin typeface="Garamond" charset="0"/>
              </a:rPr>
              <a:pPr eaLnBrk="1" hangingPunct="1"/>
              <a:t>10/27/15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612C5E-A0AD-0740-900F-94E2EDA81A84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Translate these x86 operations to PIC code</a:t>
            </a:r>
          </a:p>
          <a:p>
            <a:r>
              <a:rPr lang="en-US">
                <a:latin typeface="Arial" charset="0"/>
              </a:rPr>
              <a:t>Assume that there are registers defined for each x86 register (e.g. AL, AH, BL, BH, etc.)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OR	AL, BL</a:t>
            </a:r>
          </a:p>
          <a:p>
            <a:r>
              <a:rPr lang="en-US">
                <a:latin typeface="Arial" charset="0"/>
              </a:rPr>
              <a:t>SUB	BL, AL</a:t>
            </a:r>
          </a:p>
          <a:p>
            <a:r>
              <a:rPr lang="en-US">
                <a:latin typeface="Arial" charset="0"/>
              </a:rPr>
              <a:t>JNZ	label</a:t>
            </a:r>
          </a:p>
          <a:p>
            <a:r>
              <a:rPr lang="en-US">
                <a:latin typeface="Arial" charset="0"/>
              </a:rPr>
              <a:t>JB		label  </a:t>
            </a:r>
            <a:r>
              <a:rPr lang="en-US" i="1">
                <a:latin typeface="Arial" charset="0"/>
              </a:rPr>
              <a:t>(B = below = unsigned &lt;)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ROL	AL, 5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6F28C1-321A-B84F-9380-EDABDEF34FF7}" type="datetime1">
              <a:rPr lang="en-US" sz="1200">
                <a:latin typeface="Garamond" charset="0"/>
              </a:rPr>
              <a:pPr eaLnBrk="1" hangingPunct="1"/>
              <a:t>10/27/15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717AFA-C462-7B4D-B94C-CCEB70DD2A09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OR	AL, BL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movf	BL, W		; W = BL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iorwf	AL, F		; AL = AL OR W = AL OR BL</a:t>
            </a:r>
          </a:p>
          <a:p>
            <a:r>
              <a:rPr lang="en-US">
                <a:latin typeface="Arial" charset="0"/>
              </a:rPr>
              <a:t>SUB	BL, AL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movf	AL, W		; W = AL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subwf	BL, F		; BL = BL – W = BL – AL</a:t>
            </a:r>
          </a:p>
          <a:p>
            <a:r>
              <a:rPr lang="en-US">
                <a:latin typeface="Arial" charset="0"/>
              </a:rPr>
              <a:t>JNZ	label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btfss	STATUS, Z	; Skip goto if Z == 1 (if 	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goto	label		; previous result == 0)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1CDE12-7021-5A4D-B751-8D04256BB312}" type="datetime1">
              <a:rPr lang="en-US" sz="1200">
                <a:latin typeface="Garamond" charset="0"/>
              </a:rPr>
              <a:pPr eaLnBrk="1" hangingPunct="1"/>
              <a:t>10/27/15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1CCECD-5138-5344-924D-9D6511AB66CA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(continued)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JB		label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btfsc	STATUS, Z		; If Z == 0, check C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goto	End			; Otherwise, no jump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btfss	STATUS, C		; If C == 1, no jump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goto	label			; Jump to label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End:				; End of jump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E4D744-1376-3144-AD58-7784E17E6A8A}" type="datetime1">
              <a:rPr lang="en-US" sz="1200">
                <a:latin typeface="Garamond" charset="0"/>
              </a:rPr>
              <a:pPr eaLnBrk="1" hangingPunct="1"/>
              <a:t>10/27/15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D30EB-B867-4D4D-ABE7-BB5D807D8502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(continued)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ROL	AL, 5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movlw  5			; W = 5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movwf  COUNT		; COUNT = W = 5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L:	bcf	STATUS, C		; C = 0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btfsc	AL, 7			; Skip if MSB == 0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bsf	STATUS, C		; C = 1 if MSB == 1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C will hold copy of 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   MSB (bit rotated into 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   LSB)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rlf	AL, F			; Rotate left by 1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decfsz   COUNT		; If COUNT == 0, don</a:t>
            </a:r>
            <a:r>
              <a:rPr lang="ja-JP" altLang="en-US" sz="2400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altLang="ja-JP" sz="2400">
                <a:solidFill>
                  <a:srgbClr val="FF0000"/>
                </a:solidFill>
                <a:latin typeface="Arial" charset="0"/>
              </a:rPr>
              <a:t>t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  restart loop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goto	L				</a:t>
            </a:r>
            <a:endParaRPr lang="en-US" sz="2400">
              <a:latin typeface="Arial" charset="0"/>
            </a:endParaRP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0C5464-5A25-1845-8686-DFFF15FEDF1B}" type="datetime1">
              <a:rPr lang="en-US" sz="1200">
                <a:latin typeface="Garamond" charset="0"/>
              </a:rPr>
              <a:pPr eaLnBrk="1" hangingPunct="1"/>
              <a:t>10/27/15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FADB77-8BC3-3049-955D-A578E2F6404B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 smtClean="0">
                <a:latin typeface="Arial" charset="0"/>
              </a:rPr>
              <a:t>More </a:t>
            </a:r>
            <a:r>
              <a:rPr lang="en-US" smtClean="0">
                <a:latin typeface="Arial" charset="0"/>
              </a:rPr>
              <a:t>PIC programming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HW 4 due 2:00 PM, 10/30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Wednesday, November 4: Exam 2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charset="0"/>
              </a:rPr>
              <a:t>Will be allowed one double-sided 8.5” x 11” note sheet, calculator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charset="0"/>
              </a:rPr>
              <a:t>Instruction list to be provided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charset="0"/>
              </a:rPr>
              <a:t>Covers material </a:t>
            </a:r>
            <a:r>
              <a:rPr lang="en-US" sz="2000" u="sng" dirty="0" smtClean="0">
                <a:latin typeface="Arial" charset="0"/>
              </a:rPr>
              <a:t>through Monday</a:t>
            </a:r>
            <a:r>
              <a:rPr lang="en-US" sz="2000" dirty="0" smtClean="0">
                <a:latin typeface="Arial" charset="0"/>
              </a:rPr>
              <a:t> (W, F lectures not on exam)</a:t>
            </a:r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F96824-F46D-9644-800A-F86A8520177C}" type="datetime1">
              <a:rPr lang="en-US" sz="1200">
                <a:latin typeface="Garamond" charset="0"/>
              </a:rPr>
              <a:pPr eaLnBrk="1" hangingPunct="1"/>
              <a:t>10/27/15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A71B84-772D-714D-939D-090A8D57FBCD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HW 4 due 2:00 PM, 10/30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Wednesday, November 4: Exam 2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charset="0"/>
              </a:rPr>
              <a:t>Will be allowed one double-sided 8.5” x 11” note sheet, calculator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charset="0"/>
              </a:rPr>
              <a:t>Instruction list to be provided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charset="0"/>
              </a:rPr>
              <a:t>Covers material </a:t>
            </a:r>
            <a:r>
              <a:rPr lang="en-US" sz="2000" u="sng" dirty="0" smtClean="0">
                <a:latin typeface="Arial" charset="0"/>
              </a:rPr>
              <a:t>through Monday</a:t>
            </a:r>
            <a:r>
              <a:rPr lang="en-US" sz="2000" dirty="0" smtClean="0">
                <a:latin typeface="Arial" charset="0"/>
              </a:rPr>
              <a:t> (W, F lectures not on exam)</a:t>
            </a: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Control flow instructions</a:t>
            </a:r>
          </a:p>
          <a:p>
            <a:pPr lvl="1"/>
            <a:r>
              <a:rPr lang="en-US" dirty="0">
                <a:latin typeface="Arial" charset="0"/>
              </a:rPr>
              <a:t>Conditional execution</a:t>
            </a:r>
          </a:p>
          <a:p>
            <a:r>
              <a:rPr lang="en-US" dirty="0">
                <a:latin typeface="Arial" charset="0"/>
              </a:rPr>
              <a:t>Today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s lecture</a:t>
            </a:r>
          </a:p>
          <a:p>
            <a:pPr lvl="1"/>
            <a:r>
              <a:rPr lang="en-US" dirty="0">
                <a:latin typeface="Arial" charset="0"/>
              </a:rPr>
              <a:t>Finish PIC instruction set</a:t>
            </a:r>
          </a:p>
          <a:p>
            <a:pPr lvl="1"/>
            <a:r>
              <a:rPr lang="en-US" dirty="0">
                <a:latin typeface="Arial" charset="0"/>
              </a:rPr>
              <a:t>Common simple operations</a:t>
            </a: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168B4A-4DC5-254A-944A-9D54E8DDD50D}" type="datetime1">
              <a:rPr lang="en-US" sz="1200">
                <a:latin typeface="Garamond" charset="0"/>
              </a:rPr>
              <a:pPr eaLnBrk="1" hangingPunct="1"/>
              <a:t>10/27/15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22</a:t>
            </a:r>
            <a:endParaRPr lang="en-US" altLang="en-US" dirty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1F2462-BFBE-EC45-BDA6-73DEAC1E7167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Control flow instructions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Unconditional jumps</a:t>
            </a:r>
          </a:p>
          <a:p>
            <a:pPr lvl="1"/>
            <a:r>
              <a:rPr lang="en-US">
                <a:latin typeface="Arial" charset="0"/>
              </a:rPr>
              <a:t>goto</a:t>
            </a:r>
          </a:p>
          <a:p>
            <a:pPr lvl="1"/>
            <a:r>
              <a:rPr lang="en-US">
                <a:latin typeface="Arial" charset="0"/>
              </a:rPr>
              <a:t>bra/brw</a:t>
            </a:r>
          </a:p>
          <a:p>
            <a:r>
              <a:rPr lang="en-US">
                <a:latin typeface="Arial" charset="0"/>
              </a:rPr>
              <a:t>Call/return instructions</a:t>
            </a:r>
          </a:p>
          <a:p>
            <a:pPr lvl="1"/>
            <a:r>
              <a:rPr lang="en-US">
                <a:latin typeface="Arial" charset="0"/>
              </a:rPr>
              <a:t>call/callw</a:t>
            </a:r>
          </a:p>
          <a:p>
            <a:pPr lvl="1"/>
            <a:r>
              <a:rPr lang="en-US">
                <a:latin typeface="Arial" charset="0"/>
              </a:rPr>
              <a:t>return/retlw/retfie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CB577B-3A71-D246-AF57-CDA34A2D9EFB}" type="datetime1">
              <a:rPr lang="en-US" sz="1200">
                <a:latin typeface="Garamond" charset="0"/>
              </a:rPr>
              <a:pPr eaLnBrk="1" hangingPunct="1"/>
              <a:t>10/27/15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22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DD86F2-C3A7-3D43-B308-07C168BD87ED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22</a:t>
            </a:r>
          </a:p>
        </p:txBody>
      </p:sp>
      <p:sp>
        <p:nvSpPr>
          <p:cNvPr id="2253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CFDA7E-DE5D-BE41-8C82-73AAEBE47C66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10575" cy="762000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Review: Conditional Execution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810000"/>
            <a:ext cx="7848600" cy="1676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600" dirty="0">
                <a:solidFill>
                  <a:srgbClr val="000099"/>
                </a:solidFill>
                <a:ea typeface="+mn-ea"/>
                <a:cs typeface="+mn-cs"/>
              </a:rPr>
              <a:t>Examples: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>
                <a:ea typeface="+mn-ea"/>
                <a:cs typeface="+mn-cs"/>
              </a:rPr>
              <a:t>btfsc</a:t>
            </a:r>
            <a:r>
              <a:rPr lang="en-US" sz="1600" dirty="0">
                <a:ea typeface="+mn-ea"/>
                <a:cs typeface="+mn-cs"/>
              </a:rPr>
              <a:t>    TEMP1, 0	</a:t>
            </a:r>
            <a:r>
              <a:rPr lang="en-US" sz="1600" dirty="0">
                <a:solidFill>
                  <a:srgbClr val="058795"/>
                </a:solidFill>
                <a:ea typeface="+mn-ea"/>
                <a:cs typeface="+mn-cs"/>
              </a:rPr>
              <a:t>; Skip the next  instruction if bit 0 of TEMP1 equals 0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>
                <a:ea typeface="+mn-ea"/>
                <a:cs typeface="+mn-cs"/>
              </a:rPr>
              <a:t>btfss</a:t>
            </a:r>
            <a:r>
              <a:rPr lang="en-US" sz="1600" dirty="0">
                <a:ea typeface="+mn-ea"/>
                <a:cs typeface="+mn-cs"/>
              </a:rPr>
              <a:t>    STATUS, C	</a:t>
            </a:r>
            <a:r>
              <a:rPr lang="en-US" sz="1600" dirty="0">
                <a:solidFill>
                  <a:srgbClr val="058795"/>
                </a:solidFill>
                <a:ea typeface="+mn-ea"/>
                <a:cs typeface="+mn-cs"/>
              </a:rPr>
              <a:t>; Skip the next instruction if C==</a:t>
            </a: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1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 smtClean="0">
                <a:ea typeface="+mn-ea"/>
                <a:cs typeface="+mn-cs"/>
              </a:rPr>
              <a:t>decfsz</a:t>
            </a:r>
            <a:r>
              <a:rPr lang="en-US" sz="1600" dirty="0" smtClean="0">
                <a:ea typeface="+mn-ea"/>
                <a:cs typeface="+mn-cs"/>
              </a:rPr>
              <a:t>   TEMP1, F	</a:t>
            </a: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; Decrement TEMP1, skip if TEMP1==0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 smtClean="0">
                <a:ea typeface="+mn-ea"/>
                <a:cs typeface="+mn-cs"/>
              </a:rPr>
              <a:t>incfsz</a:t>
            </a:r>
            <a:r>
              <a:rPr lang="en-US" sz="1600" dirty="0" smtClean="0">
                <a:ea typeface="+mn-ea"/>
                <a:cs typeface="+mn-cs"/>
              </a:rPr>
              <a:t>    TEMP1, W 	</a:t>
            </a: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; W &lt;- TEMP1+1 , skip if W==0 (TEMP1==0xFF)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				; Leave TEMP1 unchanged</a:t>
            </a:r>
          </a:p>
          <a:p>
            <a:pPr marL="0" indent="0">
              <a:lnSpc>
                <a:spcPct val="80000"/>
              </a:lnSpc>
              <a:buFont typeface="Wingdings" pitchFamily="1" charset="2"/>
              <a:buNone/>
              <a:defRPr/>
            </a:pPr>
            <a:endParaRPr lang="en-US" sz="1600" dirty="0">
              <a:solidFill>
                <a:srgbClr val="058795"/>
              </a:solidFill>
              <a:ea typeface="+mn-ea"/>
              <a:cs typeface="+mn-cs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533400" y="2438400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btfsc      f, b	    </a:t>
            </a:r>
            <a:r>
              <a:rPr lang="en-US">
                <a:cs typeface="Arial" charset="0"/>
              </a:rPr>
              <a:t>;Test bit b of register f, where b=0 to 7, skip if clear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btfss      f, b	    </a:t>
            </a:r>
            <a:r>
              <a:rPr lang="en-US">
                <a:cs typeface="Arial" charset="0"/>
              </a:rPr>
              <a:t>;Test bit b of register f, where b=0 to 7, skip if set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decfsz   f, F(W)	    </a:t>
            </a:r>
            <a:r>
              <a:rPr lang="en-US">
                <a:cs typeface="Arial" charset="0"/>
              </a:rPr>
              <a:t>;decrement f, putting result in F or W, skip if zero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incfsz    f, F(W)	    </a:t>
            </a:r>
            <a:r>
              <a:rPr lang="en-US">
                <a:cs typeface="Arial" charset="0"/>
              </a:rPr>
              <a:t>;increment f, putting result in F or W, skip if zero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>
              <a:cs typeface="Arial" charset="0"/>
            </a:endParaRP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6858000" y="15240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none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7176" name="Rectangle 3"/>
          <p:cNvSpPr txBox="1">
            <a:spLocks noChangeArrowheads="1"/>
          </p:cNvSpPr>
          <p:nvPr/>
        </p:nvSpPr>
        <p:spPr bwMode="auto">
          <a:xfrm>
            <a:off x="533400" y="990600"/>
            <a:ext cx="8001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sz="2000" smtClean="0">
                <a:cs typeface="Arial" charset="0"/>
              </a:rPr>
              <a:t>Conditional execution in PIC: skip next instruction if condition true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sz="2000" smtClean="0">
                <a:cs typeface="Arial" charset="0"/>
              </a:rPr>
              <a:t>Two general forms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  <a:defRPr/>
            </a:pPr>
            <a:r>
              <a:rPr lang="en-US" sz="1600" smtClean="0">
                <a:cs typeface="Arial" charset="0"/>
              </a:rPr>
              <a:t>Test bit and skip if bit clear/set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  <a:defRPr/>
            </a:pPr>
            <a:r>
              <a:rPr lang="en-US" sz="1600" smtClean="0">
                <a:cs typeface="Arial" charset="0"/>
              </a:rPr>
              <a:t>Increment/decrement register and skip if result is 0</a:t>
            </a:r>
          </a:p>
        </p:txBody>
      </p:sp>
      <p:sp>
        <p:nvSpPr>
          <p:cNvPr id="225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74D396-055B-8B49-AE0A-A07B581BEDA2}" type="datetime1">
              <a:rPr lang="en-US" sz="1200">
                <a:latin typeface="Garamond" charset="0"/>
              </a:rPr>
              <a:pPr eaLnBrk="1" hangingPunct="1"/>
              <a:t>10/27/15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22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39F149-97FD-0643-AD12-E1E18A09D6B0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Miscellaneous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962400"/>
            <a:ext cx="8153400" cy="2362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Notes: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clrwdt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if watchdog timer is enabled, this instruction will reset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058795"/>
                </a:solidFill>
                <a:latin typeface="Arial" charset="0"/>
              </a:rPr>
              <a:t>			; it (before it resets the CPU)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sleep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Stop clock; reduce power; wait for watchdog timer or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058795"/>
                </a:solidFill>
                <a:latin typeface="Arial" charset="0"/>
              </a:rPr>
              <a:t>			; external signal to begin program execution again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nop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Do nothing; wait one clock cycle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381000" y="1066800"/>
            <a:ext cx="8229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900" dirty="0" err="1">
                <a:solidFill>
                  <a:srgbClr val="A50021"/>
                </a:solidFill>
                <a:cs typeface="Arial" charset="0"/>
              </a:rPr>
              <a:t>clrwdt</a:t>
            </a:r>
            <a:r>
              <a:rPr lang="en-US" sz="2900" dirty="0">
                <a:solidFill>
                  <a:srgbClr val="A50021"/>
                </a:solidFill>
                <a:cs typeface="Arial" charset="0"/>
              </a:rPr>
              <a:t>    	</a:t>
            </a:r>
            <a:r>
              <a:rPr lang="en-US" sz="2900" dirty="0">
                <a:cs typeface="Arial" charset="0"/>
              </a:rPr>
              <a:t>; clear watchdog timer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900" dirty="0">
                <a:solidFill>
                  <a:srgbClr val="A50021"/>
                </a:solidFill>
                <a:cs typeface="Arial" charset="0"/>
              </a:rPr>
              <a:t>sleep   	</a:t>
            </a:r>
            <a:r>
              <a:rPr lang="en-US" sz="2900" dirty="0">
                <a:cs typeface="Arial" charset="0"/>
              </a:rPr>
              <a:t>; go into standby mode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defRPr/>
            </a:pPr>
            <a:r>
              <a:rPr lang="en-US" sz="2900" dirty="0">
                <a:solidFill>
                  <a:srgbClr val="A50021"/>
                </a:solidFill>
                <a:cs typeface="Arial" charset="0"/>
              </a:rPr>
              <a:t>reset		</a:t>
            </a:r>
            <a:r>
              <a:rPr lang="en-US" sz="2900" dirty="0">
                <a:cs typeface="Arial" charset="0"/>
              </a:rPr>
              <a:t>; software reset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900" dirty="0" err="1">
                <a:solidFill>
                  <a:srgbClr val="A50021"/>
                </a:solidFill>
                <a:cs typeface="Arial" charset="0"/>
              </a:rPr>
              <a:t>nop</a:t>
            </a:r>
            <a:r>
              <a:rPr lang="en-US" sz="2900" dirty="0">
                <a:solidFill>
                  <a:srgbClr val="A50021"/>
                </a:solidFill>
                <a:cs typeface="Arial" charset="0"/>
              </a:rPr>
              <a:t>		</a:t>
            </a:r>
            <a:r>
              <a:rPr lang="en-US" sz="2900" dirty="0">
                <a:cs typeface="Arial" charset="0"/>
              </a:rPr>
              <a:t>; no operation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6172200" y="914400"/>
            <a:ext cx="2743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300">
                <a:cs typeface="Arial" charset="0"/>
              </a:rPr>
              <a:t>STATUS bits: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solidFill>
                  <a:srgbClr val="000099"/>
                </a:solidFill>
                <a:cs typeface="Arial" charset="0"/>
              </a:rPr>
              <a:t>clrwwdt, sleep: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	   NOT_TO, NOT_PD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solidFill>
                  <a:srgbClr val="000099"/>
                </a:solidFill>
                <a:cs typeface="Arial" charset="0"/>
              </a:rPr>
              <a:t>nop: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none</a:t>
            </a:r>
            <a:endParaRPr lang="en-US" sz="23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2458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278E3C-E76F-8640-B144-F3C3AFDFA568}" type="datetime1">
              <a:rPr lang="en-US" sz="1200">
                <a:latin typeface="Garamond" charset="0"/>
              </a:rPr>
              <a:pPr eaLnBrk="1" hangingPunct="1"/>
              <a:t>10/27/15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multiple registers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Can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do simple data transfer or operation on two registers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Usually must involve working register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Examples: x86 </a:t>
            </a:r>
            <a:r>
              <a:rPr lang="en-US">
                <a:latin typeface="Arial" charset="0"/>
                <a:sym typeface="Wingdings" charset="0"/>
              </a:rPr>
              <a:t> PIC (assume PIC registers defined with same names as x86 registers)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sym typeface="Wingdings" charset="0"/>
              </a:rPr>
              <a:t>MOV AL, BL</a:t>
            </a: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  <a:sym typeface="Wingdings" charset="0"/>
              </a:rPr>
              <a:t>	movf	BL, W</a:t>
            </a: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  <a:sym typeface="Wingdings" charset="0"/>
              </a:rPr>
              <a:t>	movwf AL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sym typeface="Wingdings" charset="0"/>
              </a:rPr>
              <a:t>ADD AL, BL</a:t>
            </a: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  <a:sym typeface="Wingdings" charset="0"/>
              </a:rPr>
              <a:t>	movf	BL, W</a:t>
            </a: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  <a:sym typeface="Wingdings" charset="0"/>
              </a:rPr>
              <a:t>	addwf 	AL, F</a:t>
            </a:r>
            <a:endParaRPr lang="en-US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9445FF-9B7B-D347-BCB3-2AE0A50DC08C}" type="datetime1">
              <a:rPr lang="en-US" sz="1200">
                <a:latin typeface="Garamond" charset="0"/>
              </a:rPr>
              <a:pPr eaLnBrk="1" hangingPunct="1"/>
              <a:t>10/27/15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1901EC-ABBC-A040-917E-9693CAB797C7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Conditional jumps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Basic ones are combination of bit tests, skips</a:t>
            </a:r>
          </a:p>
          <a:p>
            <a:r>
              <a:rPr lang="en-US">
                <a:latin typeface="Arial" charset="0"/>
              </a:rPr>
              <a:t>Remember that condition you’re testing is opposite of jump condition</a:t>
            </a:r>
          </a:p>
          <a:p>
            <a:r>
              <a:rPr lang="en-US">
                <a:latin typeface="Arial" charset="0"/>
              </a:rPr>
              <a:t>Examples: x86 </a:t>
            </a:r>
            <a:r>
              <a:rPr lang="en-US">
                <a:latin typeface="Arial" charset="0"/>
                <a:sym typeface="Wingdings" charset="0"/>
              </a:rPr>
              <a:t> PIC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JNC label</a:t>
            </a:r>
          </a:p>
          <a:p>
            <a:pPr marL="669925" lvl="2" indent="0">
              <a:buFont typeface="Wingdings" charset="0"/>
              <a:buNone/>
            </a:pPr>
            <a:r>
              <a:rPr lang="en-US">
                <a:latin typeface="Arial" charset="0"/>
                <a:sym typeface="Wingdings" charset="0"/>
              </a:rPr>
              <a:t>	btfss	STATUS, C</a:t>
            </a:r>
          </a:p>
          <a:p>
            <a:pPr marL="669925" lvl="2" indent="0">
              <a:buFont typeface="Wingdings" charset="0"/>
              <a:buNone/>
            </a:pPr>
            <a:r>
              <a:rPr lang="en-US">
                <a:latin typeface="Arial" charset="0"/>
                <a:sym typeface="Wingdings" charset="0"/>
              </a:rPr>
              <a:t>	goto	label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JE label</a:t>
            </a:r>
          </a:p>
          <a:p>
            <a:pPr marL="669925" lvl="2" indent="0">
              <a:buFont typeface="Wingdings" charset="0"/>
              <a:buNone/>
            </a:pPr>
            <a:r>
              <a:rPr lang="en-US">
                <a:latin typeface="Arial" charset="0"/>
                <a:sym typeface="Wingdings" charset="0"/>
              </a:rPr>
              <a:t>	btfsc	STATUS, Z</a:t>
            </a:r>
          </a:p>
          <a:p>
            <a:pPr marL="669925" lvl="2" indent="0">
              <a:buFont typeface="Wingdings" charset="0"/>
              <a:buNone/>
            </a:pPr>
            <a:r>
              <a:rPr lang="en-US">
                <a:latin typeface="Arial" charset="0"/>
                <a:sym typeface="Wingdings" charset="0"/>
              </a:rPr>
              <a:t>	goto	label</a:t>
            </a:r>
            <a:endParaRPr lang="en-US">
              <a:latin typeface="Arial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27CF24-EDB2-0E4E-BC6F-111876C3EA95}" type="datetime1">
              <a:rPr lang="en-US" sz="1200">
                <a:latin typeface="Garamond" charset="0"/>
              </a:rPr>
              <a:pPr eaLnBrk="1" hangingPunct="1"/>
              <a:t>10/27/15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9A5F7-5B8C-6F4F-BB98-DC6A723D9476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Conditional jumps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evaluate other conditions, may want to use subtraction in place of compare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CMP X, Y turns into: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movf</a:t>
            </a:r>
            <a:r>
              <a:rPr lang="en-US" dirty="0" smtClean="0"/>
              <a:t> Y, W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subwf</a:t>
            </a:r>
            <a:r>
              <a:rPr lang="en-US" dirty="0" smtClean="0"/>
              <a:t> X, 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  <a:sym typeface="Wingdings" pitchFamily="2" charset="2"/>
              </a:rPr>
              <a:t>Possible results (unsigned comparison only):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X &gt; Y	 Z = 0, C =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== Y	 Z = 1, C =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&lt;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Z = 0, C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  <a:sym typeface="Wingdings" pitchFamily="2" charset="2"/>
              </a:rPr>
              <a:t>More complex conditions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&lt;=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Z == 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!=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Z 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X &gt;=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C = 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5CBD05-C674-404F-A325-D3FA461D9DD6}" type="datetime1">
              <a:rPr lang="en-US" sz="1200">
                <a:latin typeface="Garamond" charset="0"/>
              </a:rPr>
              <a:pPr eaLnBrk="1" hangingPunct="1"/>
              <a:t>10/27/15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AC75E2-86F7-A044-ADA9-BDB805BCC54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Shift/rotate operations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need to account for bit being shifted/rotated out</a:t>
            </a:r>
          </a:p>
          <a:p>
            <a:pPr lvl="1"/>
            <a:r>
              <a:rPr lang="en-US">
                <a:latin typeface="Arial" charset="0"/>
              </a:rPr>
              <a:t>Basic rotate doesn’t rotate through carry</a:t>
            </a:r>
          </a:p>
          <a:p>
            <a:pPr lvl="1"/>
            <a:r>
              <a:rPr lang="en-US">
                <a:latin typeface="Arial" charset="0"/>
              </a:rPr>
              <a:t>Can either pre-test or fix later</a:t>
            </a:r>
          </a:p>
          <a:p>
            <a:r>
              <a:rPr lang="en-US">
                <a:latin typeface="Arial" charset="0"/>
              </a:rPr>
              <a:t>Multi-bit shift/rotate: loop where # iterations matches shift amount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152AB1-CC9E-5D48-BB7F-D927C928CA66}" type="datetime1">
              <a:rPr lang="en-US" sz="1200">
                <a:latin typeface="Garamond" charset="0"/>
              </a:rPr>
              <a:pPr eaLnBrk="1" hangingPunct="1"/>
              <a:t>10/27/15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22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520E9B-4A09-0A47-945F-DCE79CD2D0CB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9855</TotalTime>
  <Words>547</Words>
  <Application>Microsoft Macintosh PowerPoint</Application>
  <PresentationFormat>On-screen Show (4:3)</PresentationFormat>
  <Paragraphs>213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ＭＳ Ｐゴシック</vt:lpstr>
      <vt:lpstr>Garamond</vt:lpstr>
      <vt:lpstr>Wingdings</vt:lpstr>
      <vt:lpstr>Times New Roman</vt:lpstr>
      <vt:lpstr>Edge</vt:lpstr>
      <vt:lpstr>16.317 Microprocessor Systems Design I</vt:lpstr>
      <vt:lpstr>Lecture outline</vt:lpstr>
      <vt:lpstr>Review: Control flow instructions</vt:lpstr>
      <vt:lpstr>Review: Conditional Execution</vt:lpstr>
      <vt:lpstr>Miscellaneous</vt:lpstr>
      <vt:lpstr>Working with multiple registers</vt:lpstr>
      <vt:lpstr>Conditional jumps</vt:lpstr>
      <vt:lpstr>Conditional jumps (cont.)</vt:lpstr>
      <vt:lpstr>Shift/rotate operations</vt:lpstr>
      <vt:lpstr>Shift/rotate operations (cont.)</vt:lpstr>
      <vt:lpstr>Examples</vt:lpstr>
      <vt:lpstr>Example solution</vt:lpstr>
      <vt:lpstr>Example solution (continued)</vt:lpstr>
      <vt:lpstr>Example solution (continued)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1773</cp:revision>
  <dcterms:created xsi:type="dcterms:W3CDTF">2006-04-03T05:03:01Z</dcterms:created>
  <dcterms:modified xsi:type="dcterms:W3CDTF">2015-10-27T12:57:13Z</dcterms:modified>
</cp:coreProperties>
</file>