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handoutMasterIdLst>
    <p:handoutMasterId r:id="rId8"/>
  </p:handoutMasterIdLst>
  <p:sldIdLst>
    <p:sldId id="256" r:id="rId2"/>
    <p:sldId id="517" r:id="rId3"/>
    <p:sldId id="519" r:id="rId4"/>
    <p:sldId id="521" r:id="rId5"/>
    <p:sldId id="520" r:id="rId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michaelgeiger:Dropbox:courses:16.317_micros_I:sp15:16.317sp15_grad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3802392"/>
        <c:axId val="-2143796568"/>
      </c:barChart>
      <c:catAx>
        <c:axId val="-2143802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Grade</a:t>
                </a:r>
                <a:r>
                  <a:rPr lang="en-US" sz="1600" baseline="0"/>
                  <a:t> range</a:t>
                </a:r>
                <a:endParaRPr lang="en-US" sz="160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43796568"/>
        <c:crosses val="autoZero"/>
        <c:auto val="1"/>
        <c:lblAlgn val="ctr"/>
        <c:lblOffset val="100"/>
        <c:noMultiLvlLbl val="0"/>
      </c:catAx>
      <c:valAx>
        <c:axId val="-2143796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#</a:t>
                </a:r>
                <a:r>
                  <a:rPr lang="en-US" sz="1600" baseline="0"/>
                  <a:t> students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4380239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7910549-8C0E-044D-919E-6946611A6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0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912EFF9C-1E3D-514C-A0D5-21BD61FF2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4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E738BC-29E6-B440-A79B-CB8280F375C5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C23D9-4BCB-5D4F-9E3E-79652582E9D9}" type="datetime1">
              <a:rPr lang="en-US" smtClean="0"/>
              <a:t>3/2/17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B761-4E36-6C4F-BD68-2B078AB5B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68A1B-753E-504C-8E92-716745342EA1}" type="datetime1">
              <a:rPr lang="en-US" smtClean="0"/>
              <a:t>3/2/17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EB5F9-2A32-4545-AFAC-F145C1604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491C1-8D2A-BB49-B81C-1064DF1BB4E7}" type="datetime1">
              <a:rPr lang="en-US" smtClean="0"/>
              <a:t>3/2/17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AA7BE-15E0-1C4F-AE69-D19B251BE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5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2DB69-5789-FC48-B3C5-22F3011743C2}" type="datetime1">
              <a:rPr lang="en-US" smtClean="0"/>
              <a:t>3/2/17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DA59-FCBB-8745-9E64-4B7BBB67F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76604-FE26-B04A-8519-E827D15C62C4}" type="datetime1">
              <a:rPr lang="en-US" smtClean="0"/>
              <a:t>3/2/17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6F8B8-8CA7-DB47-B7F7-D553C3186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A159D-8250-0B48-A597-5BC047C2EE82}" type="datetime1">
              <a:rPr lang="en-US" smtClean="0"/>
              <a:t>3/2/17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ECFA6-E3F7-2342-8E28-D147148DE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578F0-35E0-DF4D-97CE-833577ABBE6E}" type="datetime1">
              <a:rPr lang="en-US" smtClean="0"/>
              <a:t>3/2/17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E9A7E-1982-BF44-812A-376582919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23D70-EE83-8347-80E5-8D99C699B9AB}" type="datetime1">
              <a:rPr lang="en-US" smtClean="0"/>
              <a:t>3/2/17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97C8B-449B-D547-B6F3-5CA660520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B13B8-9165-1A48-89A8-F802A8DE8154}" type="datetime1">
              <a:rPr lang="en-US" smtClean="0"/>
              <a:t>3/2/17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D2E7-0FC2-1745-858B-35BCEAC2D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BAA66-1C41-D040-919D-78EB00783D2C}" type="datetime1">
              <a:rPr lang="en-US" smtClean="0"/>
              <a:t>3/2/17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78CA2-B7C2-C54D-8DDB-3D8AE5E57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9A314-57CC-194A-941A-B02A72127A0B}" type="datetime1">
              <a:rPr lang="en-US" smtClean="0"/>
              <a:t>3/2/17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0BCB8-6841-0742-BF9F-8D2BA5B51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1C09F-9EA1-B848-82A0-90274EE16AA3}" type="datetime1">
              <a:rPr lang="en-US" smtClean="0"/>
              <a:t>3/2/17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FDB2C-7B2A-2343-9430-FF4B8A865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7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4A49D-C6A8-1541-A506-26FB0DCCE7C2}" type="datetime1">
              <a:rPr lang="en-US" smtClean="0"/>
              <a:t>3/2/17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DD081-E1B8-094C-A24B-B469306CF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527EF4EE-6BC6-3E43-84F0-0FFD3A06CA49}" type="datetime1">
              <a:rPr lang="en-US" smtClean="0"/>
              <a:t>3/2/17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0F367B2-194B-A746-8674-9C09EDE3D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  <p:sldLayoutId id="214748469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18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5 </a:t>
            </a:r>
            <a:r>
              <a:rPr lang="en-US" dirty="0" smtClean="0">
                <a:latin typeface="Arial" charset="0"/>
              </a:rPr>
              <a:t>due 3/6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P1-3 due today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</a:t>
            </a:r>
            <a:r>
              <a:rPr lang="en-US" u="sng" dirty="0" smtClean="0">
                <a:latin typeface="Arial" charset="0"/>
              </a:rPr>
              <a:t>program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If you do not have a grade file for Program 1, 2, or 3, contact Dr. Geiger ASAP</a:t>
            </a:r>
            <a:endParaRPr lang="en-US" b="1" u="sng" dirty="0">
              <a:solidFill>
                <a:srgbClr val="FF0000"/>
              </a:solidFill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Exam 1 Review</a:t>
            </a:r>
          </a:p>
          <a:p>
            <a:pPr lvl="1"/>
            <a:r>
              <a:rPr lang="en-US" dirty="0" smtClean="0">
                <a:latin typeface="Arial" charset="0"/>
              </a:rPr>
              <a:t>Exam stats</a:t>
            </a:r>
          </a:p>
          <a:p>
            <a:pPr lvl="1"/>
            <a:r>
              <a:rPr lang="en-US" dirty="0" smtClean="0">
                <a:latin typeface="Arial" charset="0"/>
              </a:rPr>
              <a:t>FAQ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Solution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D01EF2-7D91-DD4B-9141-F4C888BA529F}" type="datetime1">
              <a:rPr lang="en-US" sz="1200" smtClean="0">
                <a:latin typeface="Garamond" charset="0"/>
              </a:rPr>
              <a:t>3/2/17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8BD08B-AF3F-2446-B53C-7E02B0251949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1905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Average: </a:t>
            </a:r>
            <a:r>
              <a:rPr lang="en-US" dirty="0" smtClean="0">
                <a:ea typeface="+mn-ea"/>
                <a:cs typeface="+mn-cs"/>
              </a:rPr>
              <a:t>77.8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Median: </a:t>
            </a:r>
            <a:r>
              <a:rPr lang="en-US" dirty="0" smtClean="0">
                <a:ea typeface="+mn-ea"/>
                <a:cs typeface="+mn-cs"/>
              </a:rPr>
              <a:t>82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Std. deviation: </a:t>
            </a:r>
            <a:r>
              <a:rPr lang="en-US" dirty="0" smtClean="0">
                <a:ea typeface="+mn-ea"/>
                <a:cs typeface="+mn-cs"/>
              </a:rPr>
              <a:t>15.9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Max: </a:t>
            </a:r>
            <a:r>
              <a:rPr lang="en-US" dirty="0" smtClean="0">
                <a:ea typeface="+mn-ea"/>
                <a:cs typeface="+mn-cs"/>
              </a:rPr>
              <a:t>100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Doesn’t include XC points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91000" y="990600"/>
            <a:ext cx="4495800" cy="2133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</a:t>
            </a:r>
            <a:r>
              <a:rPr lang="en-US" dirty="0" smtClean="0"/>
              <a:t>12.6 </a:t>
            </a:r>
            <a:r>
              <a:rPr lang="en-US" dirty="0" smtClean="0"/>
              <a:t>/ 20 </a:t>
            </a:r>
            <a:r>
              <a:rPr lang="en-US" dirty="0" smtClean="0"/>
              <a:t>(63</a:t>
            </a:r>
            <a:r>
              <a:rPr lang="en-US" dirty="0" smtClean="0"/>
              <a:t>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</a:t>
            </a:r>
            <a:r>
              <a:rPr lang="en-US" dirty="0" smtClean="0"/>
              <a:t>33.1 </a:t>
            </a:r>
            <a:r>
              <a:rPr lang="en-US" dirty="0" smtClean="0"/>
              <a:t>/ 40 (</a:t>
            </a:r>
            <a:r>
              <a:rPr lang="en-US" dirty="0" smtClean="0"/>
              <a:t>83%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</a:t>
            </a:r>
            <a:r>
              <a:rPr lang="en-US" dirty="0" smtClean="0"/>
              <a:t>32.1 </a:t>
            </a:r>
            <a:r>
              <a:rPr lang="en-US" dirty="0" smtClean="0"/>
              <a:t>/ 40 </a:t>
            </a:r>
            <a:r>
              <a:rPr lang="en-US" dirty="0" smtClean="0"/>
              <a:t>(</a:t>
            </a:r>
            <a:r>
              <a:rPr lang="en-US" dirty="0" smtClean="0"/>
              <a:t>80</a:t>
            </a:r>
            <a:r>
              <a:rPr lang="en-US" dirty="0" smtClean="0"/>
              <a:t>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XC: </a:t>
            </a:r>
            <a:r>
              <a:rPr lang="en-US" dirty="0" smtClean="0"/>
              <a:t>6.9 </a:t>
            </a:r>
            <a:r>
              <a:rPr lang="en-US" dirty="0" smtClean="0"/>
              <a:t>/ 10 (</a:t>
            </a:r>
            <a:r>
              <a:rPr lang="en-US" dirty="0" smtClean="0"/>
              <a:t>88 </a:t>
            </a:r>
            <a:r>
              <a:rPr lang="en-US" dirty="0" smtClean="0"/>
              <a:t>responses)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15007A-B0C4-5D47-82C7-ABE20D0B6559}" type="datetime1">
              <a:rPr lang="en-US" sz="1200" smtClean="0">
                <a:latin typeface="Garamond" charset="0"/>
              </a:rPr>
              <a:t>3/2/17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258D3D-8DEB-6B43-A746-48B7D3EF842C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891715"/>
              </p:ext>
            </p:extLst>
          </p:nvPr>
        </p:nvGraphicFramePr>
        <p:xfrm>
          <a:off x="1905000" y="281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327400"/>
            <a:ext cx="5270500" cy="261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Are the exam grades curved?</a:t>
            </a:r>
          </a:p>
          <a:p>
            <a:pPr lvl="1"/>
            <a:r>
              <a:rPr lang="en-US" dirty="0" smtClean="0"/>
              <a:t>No—if a grading curve is necessary, it’s applied to the final weighted average</a:t>
            </a:r>
          </a:p>
          <a:p>
            <a:pPr lvl="1"/>
            <a:r>
              <a:rPr lang="en-US" dirty="0" smtClean="0"/>
              <a:t>Typically not necessary unless overall average &lt; 80%</a:t>
            </a:r>
          </a:p>
          <a:p>
            <a:r>
              <a:rPr lang="en-US" dirty="0" smtClean="0"/>
              <a:t>What percentage of the overall grade is this exam?</a:t>
            </a:r>
          </a:p>
          <a:p>
            <a:pPr lvl="1"/>
            <a:r>
              <a:rPr lang="en-US" dirty="0" smtClean="0"/>
              <a:t>Probably 15% </a:t>
            </a:r>
            <a:r>
              <a:rPr lang="en-US" dirty="0" smtClean="0"/>
              <a:t>(programs 60%, </a:t>
            </a:r>
            <a:r>
              <a:rPr lang="en-US" dirty="0" smtClean="0"/>
              <a:t>Exam 2 10%, Exam 3 </a:t>
            </a:r>
            <a:r>
              <a:rPr lang="en-US" dirty="0" smtClean="0"/>
              <a:t>15</a:t>
            </a:r>
            <a:r>
              <a:rPr lang="en-US" dirty="0" smtClean="0"/>
              <a:t>%)</a:t>
            </a:r>
            <a:endParaRPr lang="en-US" dirty="0" smtClean="0"/>
          </a:p>
          <a:p>
            <a:pPr lvl="1"/>
            <a:r>
              <a:rPr lang="en-US" dirty="0" smtClean="0"/>
              <a:t>Will likely count minimum of Exams 1 &amp; 2 as 10%, maximum as 15%</a:t>
            </a:r>
          </a:p>
          <a:p>
            <a:r>
              <a:rPr lang="en-US" dirty="0" smtClean="0"/>
              <a:t>Why are the extra credit points listed separately?</a:t>
            </a:r>
          </a:p>
          <a:p>
            <a:pPr lvl="1"/>
            <a:r>
              <a:rPr lang="en-US" dirty="0" smtClean="0"/>
              <a:t>Final grading curve based on scores without extra credit</a:t>
            </a:r>
          </a:p>
          <a:p>
            <a:pPr lvl="1"/>
            <a:r>
              <a:rPr lang="en-US" dirty="0" smtClean="0"/>
              <a:t>Extra credit added later to help those who did problems, rather than hurt those who didn’t</a:t>
            </a:r>
          </a:p>
          <a:p>
            <a:pPr lvl="1"/>
            <a:r>
              <a:rPr lang="en-US" dirty="0" smtClean="0"/>
              <a:t>Sum of final score + extra credit used for final grade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93D3DF-A0E3-B74D-8C23-10DE85A5CBE7}" type="datetime1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97C8B-449B-D547-B6F3-5CA6605200D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</a:rPr>
              <a:t>Next </a:t>
            </a:r>
            <a:r>
              <a:rPr lang="en-US" dirty="0">
                <a:latin typeface="Arial" charset="0"/>
              </a:rPr>
              <a:t>time: </a:t>
            </a:r>
          </a:p>
          <a:p>
            <a:pPr lvl="1"/>
            <a:r>
              <a:rPr lang="en-US" dirty="0" smtClean="0">
                <a:latin typeface="Arial" charset="0"/>
              </a:rPr>
              <a:t>More on pointers &amp; pointer arguments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due 3/6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P1-3 due today</a:t>
            </a:r>
          </a:p>
          <a:p>
            <a:pPr lvl="2"/>
            <a:r>
              <a:rPr lang="en-US" dirty="0">
                <a:latin typeface="Arial" charset="0"/>
              </a:rPr>
              <a:t>Fix file and upload to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If you do not have a grade file for Program 1, 2, or 3, contact Dr. </a:t>
            </a:r>
            <a:r>
              <a:rPr lang="en-US" b="1" u="sng">
                <a:solidFill>
                  <a:srgbClr val="FF0000"/>
                </a:solidFill>
                <a:latin typeface="Arial" charset="0"/>
              </a:rPr>
              <a:t>Geiger ASAP</a:t>
            </a:r>
            <a:endParaRPr lang="en-US" b="1" u="sng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B7ABB3-0587-3645-8C11-999090F8803C}" type="datetime1">
              <a:rPr lang="en-US" sz="1200" smtClean="0">
                <a:latin typeface="Garamond" charset="0"/>
              </a:rPr>
              <a:t>3/2/17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AF9EA9-0250-4842-8907-303600CBCCF0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8">
    <a:dk1>
      <a:srgbClr val="000000"/>
    </a:dk1>
    <a:lt1>
      <a:srgbClr val="FFFFFF"/>
    </a:lt1>
    <a:dk2>
      <a:srgbClr val="CC0000"/>
    </a:dk2>
    <a:lt2>
      <a:srgbClr val="666699"/>
    </a:lt2>
    <a:accent1>
      <a:srgbClr val="808080"/>
    </a:accent1>
    <a:accent2>
      <a:srgbClr val="999933"/>
    </a:accent2>
    <a:accent3>
      <a:srgbClr val="FFFFFF"/>
    </a:accent3>
    <a:accent4>
      <a:srgbClr val="000000"/>
    </a:accent4>
    <a:accent5>
      <a:srgbClr val="C0C0C0"/>
    </a:accent5>
    <a:accent6>
      <a:srgbClr val="8A8A2D"/>
    </a:accent6>
    <a:hlink>
      <a:srgbClr val="4C6D80"/>
    </a:hlink>
    <a:folHlink>
      <a:srgbClr val="B2B2B2"/>
    </a:folHlink>
  </a:clrScheme>
  <a:fontScheme name="Edge">
    <a:majorFont>
      <a:latin typeface="Garamond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8681</TotalTime>
  <Words>395</Words>
  <Application>Microsoft Macintosh PowerPoint</Application>
  <PresentationFormat>On-screen Show (4:3)</PresentationFormat>
  <Paragraphs>68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Edge</vt:lpstr>
      <vt:lpstr>EECE.2160 ECE Application Programming</vt:lpstr>
      <vt:lpstr>Lecture outline</vt:lpstr>
      <vt:lpstr>Exam stats &amp; grade distribution</vt:lpstr>
      <vt:lpstr>FAQ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1760</cp:revision>
  <dcterms:created xsi:type="dcterms:W3CDTF">2006-04-03T05:03:01Z</dcterms:created>
  <dcterms:modified xsi:type="dcterms:W3CDTF">2017-03-03T02:31:53Z</dcterms:modified>
</cp:coreProperties>
</file>