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8"/>
  </p:notesMasterIdLst>
  <p:handoutMasterIdLst>
    <p:handoutMasterId r:id="rId29"/>
  </p:handoutMasterIdLst>
  <p:sldIdLst>
    <p:sldId id="256" r:id="rId2"/>
    <p:sldId id="422" r:id="rId3"/>
    <p:sldId id="462" r:id="rId4"/>
    <p:sldId id="423" r:id="rId5"/>
    <p:sldId id="463" r:id="rId6"/>
    <p:sldId id="464" r:id="rId7"/>
    <p:sldId id="465" r:id="rId8"/>
    <p:sldId id="466" r:id="rId9"/>
    <p:sldId id="467" r:id="rId10"/>
    <p:sldId id="468" r:id="rId11"/>
    <p:sldId id="460" r:id="rId12"/>
    <p:sldId id="461" r:id="rId13"/>
    <p:sldId id="448" r:id="rId14"/>
    <p:sldId id="449" r:id="rId15"/>
    <p:sldId id="450" r:id="rId16"/>
    <p:sldId id="451" r:id="rId17"/>
    <p:sldId id="452" r:id="rId18"/>
    <p:sldId id="453" r:id="rId19"/>
    <p:sldId id="454" r:id="rId20"/>
    <p:sldId id="455" r:id="rId21"/>
    <p:sldId id="456" r:id="rId22"/>
    <p:sldId id="457" r:id="rId23"/>
    <p:sldId id="458" r:id="rId24"/>
    <p:sldId id="424" r:id="rId25"/>
    <p:sldId id="425" r:id="rId26"/>
    <p:sldId id="447" r:id="rId2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112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D33639-9A46-2744-A136-26A8919AD7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806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A7B2C3-65DE-B24E-A570-CE9BC73268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703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2B270B6-122A-5A48-8D39-26142400B977}" type="slidenum">
              <a:rPr lang="en-US"/>
              <a:pPr/>
              <a:t>2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23FA1EB-6D5D-0940-9943-4DB23B724A07}" type="slidenum">
              <a:rPr lang="en-US"/>
              <a:pPr/>
              <a:t>3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64178EF-77E7-0D47-AB7E-D850C083BD12}" type="slidenum">
              <a:rPr lang="en-US"/>
              <a:pPr/>
              <a:t>4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266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5E160D7-96C9-F44D-A975-D3BCEFFC6774}" type="slidenum">
              <a:rPr lang="en-US"/>
              <a:pPr/>
              <a:t>23</a:t>
            </a:fld>
            <a:endParaRPr lang="en-US"/>
          </a:p>
        </p:txBody>
      </p:sp>
      <p:sp>
        <p:nvSpPr>
          <p:cNvPr id="266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B5A4C3-0716-E043-B356-C3F780EE9740}" type="datetime1">
              <a:rPr lang="en-US" smtClean="0"/>
              <a:t>9/6/17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006CC-3913-AE46-99F9-7268DF1AB4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1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B31A78-18CC-6D4D-85CF-ED48D0092CFF}" type="datetime1">
              <a:rPr lang="en-US" smtClean="0"/>
              <a:t>9/6/17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2E7DA4-A7D1-B94F-AB21-D8A1FDD78C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6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6B91FD-9EE0-1445-BFEA-5E510B0B2230}" type="datetime1">
              <a:rPr lang="en-US" smtClean="0"/>
              <a:t>9/6/17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D6F2F7-CF39-4A43-B249-8C4E0B4FDD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72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B01B1-E0C7-8D49-BEA5-E9D301ECF0C2}" type="datetime1">
              <a:rPr lang="en-US" smtClean="0"/>
              <a:t>9/6/17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2B2589-0717-E147-B7E1-7274810357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96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C3E960-26A2-4C49-8BC7-16617EE96758}" type="datetime1">
              <a:rPr lang="en-US" smtClean="0"/>
              <a:t>9/6/17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381AA-3399-E544-9A17-94E2846C6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4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24264-CAA2-7E4D-90BE-59A0D65CA955}" type="datetime1">
              <a:rPr lang="en-US" smtClean="0"/>
              <a:t>9/6/17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9841-B1BC-3147-B142-04A0DB1AE1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5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14168B-0E83-E54C-A5DE-10E76FBF402C}" type="datetime1">
              <a:rPr lang="en-US" smtClean="0"/>
              <a:t>9/6/17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16F5ED-1B92-0740-BD88-311F164E8D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4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B6FE81-2D5D-D940-A29E-4A228E0A008E}" type="datetime1">
              <a:rPr lang="en-US" smtClean="0"/>
              <a:t>9/6/17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AE62A-C7D0-EE42-823C-B68D1630E3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C03348-E7C0-8F48-925D-1CBFB1106F56}" type="datetime1">
              <a:rPr lang="en-US" smtClean="0"/>
              <a:t>9/6/17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1F937-27BC-2443-85CC-B989FF3D12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4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9B3335-AB89-3443-B1D1-60D5B8F0C160}" type="datetime1">
              <a:rPr lang="en-US" smtClean="0"/>
              <a:t>9/6/17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0D6760-45A8-7141-A4ED-091BE47732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6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B21C4A-0210-544F-9315-89537ACD59BF}" type="datetime1">
              <a:rPr lang="en-US" smtClean="0"/>
              <a:t>9/6/17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5ACE5-E2A5-E94B-88F5-D90F09E785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7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0ACD6-6E94-2247-9A0F-59E49BC23CC8}" type="datetime1">
              <a:rPr lang="en-US" smtClean="0"/>
              <a:t>9/6/17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2FBAD3-42E6-7346-B492-2506963787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0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28E35C-9A49-6943-91E9-4039DD18B296}" type="datetime1">
              <a:rPr lang="en-US" smtClean="0"/>
              <a:t>9/6/17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4FDBBB-6D36-D641-98D9-84C1C02E6D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4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E73EA38-0E75-E545-913B-4F2C5E413CEB}" type="datetime1">
              <a:rPr lang="en-US" smtClean="0"/>
              <a:t>9/6/17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DE68E047-3776-584B-8B23-A8A8605EDF8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7" r:id="rId1"/>
    <p:sldLayoutId id="2147484395" r:id="rId2"/>
    <p:sldLayoutId id="2147484396" r:id="rId3"/>
    <p:sldLayoutId id="2147484397" r:id="rId4"/>
    <p:sldLayoutId id="2147484398" r:id="rId5"/>
    <p:sldLayoutId id="2147484399" r:id="rId6"/>
    <p:sldLayoutId id="2147484400" r:id="rId7"/>
    <p:sldLayoutId id="2147484401" r:id="rId8"/>
    <p:sldLayoutId id="2147484402" r:id="rId9"/>
    <p:sldLayoutId id="2147484403" r:id="rId10"/>
    <p:sldLayoutId id="2147484404" r:id="rId11"/>
    <p:sldLayoutId id="2147484405" r:id="rId12"/>
    <p:sldLayoutId id="2147484406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3: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Variables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float/double</a:t>
            </a:r>
            <a:r>
              <a:rPr lang="en-US">
                <a:latin typeface="Garamond" charset="0"/>
              </a:rPr>
              <a:t> Constants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Range of </a:t>
            </a:r>
            <a:r>
              <a:rPr lang="en-US">
                <a:latin typeface="Courier New" charset="0"/>
              </a:rPr>
              <a:t>float</a:t>
            </a:r>
            <a:r>
              <a:rPr lang="en-US">
                <a:latin typeface="Arial" charset="0"/>
              </a:rPr>
              <a:t> (</a:t>
            </a:r>
            <a:r>
              <a:rPr lang="en-US">
                <a:latin typeface="Arial" charset="0"/>
                <a:sym typeface="Wingdings" charset="0"/>
              </a:rPr>
              <a:t>32 bits</a:t>
            </a:r>
            <a:r>
              <a:rPr lang="en-US">
                <a:latin typeface="Arial" charset="0"/>
              </a:rPr>
              <a:t>)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	± 1.175494351 E – 38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	± 3.402823466 E + 38</a:t>
            </a:r>
          </a:p>
          <a:p>
            <a:r>
              <a:rPr lang="en-US">
                <a:latin typeface="Arial" charset="0"/>
              </a:rPr>
              <a:t>Range of </a:t>
            </a:r>
            <a:r>
              <a:rPr lang="en-US">
                <a:latin typeface="Courier New" charset="0"/>
              </a:rPr>
              <a:t>double</a:t>
            </a:r>
            <a:r>
              <a:rPr lang="en-US">
                <a:latin typeface="Arial" charset="0"/>
              </a:rPr>
              <a:t> (64 bits)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	</a:t>
            </a:r>
            <a:r>
              <a:rPr lang="en-US">
                <a:latin typeface="Symbol" charset="0"/>
              </a:rPr>
              <a:t>± </a:t>
            </a:r>
            <a:r>
              <a:rPr lang="en-US">
                <a:latin typeface="Arial" charset="0"/>
              </a:rPr>
              <a:t>2.2250738585072014 E – 308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	</a:t>
            </a:r>
            <a:r>
              <a:rPr lang="en-US">
                <a:latin typeface="Symbol" charset="0"/>
              </a:rPr>
              <a:t>± </a:t>
            </a:r>
            <a:r>
              <a:rPr lang="en-US">
                <a:latin typeface="Arial" charset="0"/>
              </a:rPr>
              <a:t>1.7976931348623158 E + 308</a:t>
            </a:r>
          </a:p>
          <a:p>
            <a:pPr>
              <a:buFontTx/>
              <a:buNone/>
            </a:pPr>
            <a:endParaRPr lang="en-US">
              <a:latin typeface="Arial" charset="0"/>
            </a:endParaRP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2FBE21-D89D-5F43-9D74-CA17D152A2B6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3994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842101C-6284-D849-9F3A-1587648D1B9B}" type="datetime1">
              <a:rPr lang="en-US" sz="1200">
                <a:latin typeface="Garamond" charset="0"/>
              </a:rPr>
              <a:pPr eaLnBrk="1" hangingPunct="1"/>
              <a:t>9/6/17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</p:spTree>
    <p:extLst>
      <p:ext uri="{BB962C8B-B14F-4D97-AF65-F5344CB8AC3E}">
        <p14:creationId xmlns:p14="http://schemas.microsoft.com/office/powerpoint/2010/main" val="2092217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Character Constants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Stored in ASCII or UNICODE</a:t>
            </a:r>
          </a:p>
          <a:p>
            <a:r>
              <a:rPr lang="en-US">
                <a:latin typeface="Arial" charset="0"/>
              </a:rPr>
              <a:t>Signified by single quotes (</a:t>
            </a:r>
            <a:r>
              <a:rPr lang="en-US">
                <a:latin typeface="Courier New" charset="0"/>
              </a:rPr>
              <a:t>’ ’</a:t>
            </a:r>
            <a:r>
              <a:rPr lang="en-US">
                <a:latin typeface="Arial" charset="0"/>
              </a:rPr>
              <a:t>)</a:t>
            </a:r>
          </a:p>
          <a:p>
            <a:r>
              <a:rPr lang="en-US">
                <a:latin typeface="Arial" charset="0"/>
              </a:rPr>
              <a:t>Valid character constants </a:t>
            </a:r>
            <a:r>
              <a:rPr lang="en-US">
                <a:latin typeface="Courier New" charset="0"/>
              </a:rPr>
              <a:t> 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’A’  ’B’  ’d’  ’z’  ’1’  ’2’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’!’  ’+’  ’&gt;’  ’?’  ’ ’  ’#’ </a:t>
            </a:r>
          </a:p>
          <a:p>
            <a:r>
              <a:rPr lang="en-US">
                <a:latin typeface="Arial" charset="0"/>
              </a:rPr>
              <a:t>Invalid character  constants</a:t>
            </a:r>
            <a:br>
              <a:rPr lang="en-US">
                <a:latin typeface="Arial" charset="0"/>
              </a:rPr>
            </a:br>
            <a:r>
              <a:rPr lang="en-US">
                <a:latin typeface="Courier New" charset="0"/>
              </a:rPr>
              <a:t>’GEIGER’  ’\’     ’CR’  ’LF’  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’’’       ’’’’    ’”’   ”Q”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536068-83E9-C844-95DE-4769D1E70F06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CAD5F90-E46D-2F46-B14E-CE0D2DC59910}" type="datetime1">
              <a:rPr lang="en-US" smtClean="0">
                <a:latin typeface="Garamond" charset="0"/>
              </a:rPr>
              <a:t>9/6/17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Character Escape Sequences</a:t>
            </a:r>
            <a:endParaRPr lang="en-US" dirty="0">
              <a:ea typeface="+mj-ea"/>
            </a:endParaRPr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FAB6DA-00D8-3A41-941C-84E2EFD4369A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graphicFrame>
        <p:nvGraphicFramePr>
          <p:cNvPr id="46083" name="Group 3"/>
          <p:cNvGraphicFramePr>
            <a:graphicFrameLocks noGrp="1"/>
          </p:cNvGraphicFramePr>
          <p:nvPr/>
        </p:nvGraphicFramePr>
        <p:xfrm>
          <a:off x="381000" y="990600"/>
          <a:ext cx="8382000" cy="4007470"/>
        </p:xfrm>
        <a:graphic>
          <a:graphicData uri="http://schemas.openxmlformats.org/drawingml/2006/table">
            <a:tbl>
              <a:tblPr/>
              <a:tblGrid>
                <a:gridCol w="1295400"/>
                <a:gridCol w="2790825"/>
                <a:gridCol w="314325"/>
                <a:gridCol w="1543050"/>
                <a:gridCol w="24384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Meaning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Meaning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2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\b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Backspace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Single quote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Newline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”’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Double quote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\t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Tab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\nnn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 with octal value nnn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\\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Backslash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\xnn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 with hex value nn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4A53779-04FE-144B-A1DF-09761FFA322D}" type="datetime1">
              <a:rPr lang="en-US" smtClean="0">
                <a:latin typeface="Garamond" charset="0"/>
              </a:rPr>
              <a:t>9/6/17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E80E960-0F52-3647-885F-AA0B2292D7E9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All variables have four characteristics:</a:t>
            </a:r>
          </a:p>
          <a:p>
            <a:pPr lvl="1"/>
            <a:r>
              <a:rPr lang="en-US">
                <a:latin typeface="Arial" charset="0"/>
              </a:rPr>
              <a:t>A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type</a:t>
            </a:r>
          </a:p>
          <a:p>
            <a:pPr lvl="1"/>
            <a:r>
              <a:rPr lang="en-US">
                <a:latin typeface="Arial" charset="0"/>
              </a:rPr>
              <a:t>An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address</a:t>
            </a:r>
            <a:r>
              <a:rPr lang="en-US">
                <a:latin typeface="Arial" charset="0"/>
              </a:rPr>
              <a:t> (in memory)</a:t>
            </a:r>
          </a:p>
          <a:p>
            <a:pPr lvl="1"/>
            <a:r>
              <a:rPr lang="en-US">
                <a:latin typeface="Arial" charset="0"/>
              </a:rPr>
              <a:t>A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value</a:t>
            </a:r>
          </a:p>
          <a:p>
            <a:pPr lvl="1"/>
            <a:r>
              <a:rPr lang="en-US">
                <a:latin typeface="Arial" charset="0"/>
              </a:rPr>
              <a:t>A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name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8725086-BA35-1E47-9F2E-9F9512DDF023}" type="datetime1">
              <a:rPr lang="en-US" smtClean="0">
                <a:latin typeface="Garamond" charset="0"/>
              </a:rPr>
              <a:t>9/6/17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name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must start with a-z, A-Z ( _  allowed, but not recommended)</a:t>
            </a:r>
            <a:endParaRPr lang="en-US" sz="2800" i="1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other characters may be a-z, A-Z, 0-9, _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upper case/lower case are not equal  (i.e. ECE, </a:t>
            </a:r>
            <a:r>
              <a:rPr lang="en-US" sz="2800" dirty="0" err="1" smtClean="0">
                <a:ea typeface="+mn-ea"/>
              </a:rPr>
              <a:t>ece</a:t>
            </a:r>
            <a:r>
              <a:rPr lang="en-US" sz="2800" dirty="0" smtClean="0">
                <a:ea typeface="+mn-ea"/>
              </a:rPr>
              <a:t>, </a:t>
            </a:r>
            <a:r>
              <a:rPr lang="en-US" sz="2800" dirty="0" err="1" smtClean="0">
                <a:ea typeface="+mn-ea"/>
              </a:rPr>
              <a:t>Ece</a:t>
            </a:r>
            <a:r>
              <a:rPr lang="en-US" sz="2800" dirty="0" smtClean="0">
                <a:ea typeface="+mn-ea"/>
              </a:rPr>
              <a:t>, </a:t>
            </a:r>
            <a:r>
              <a:rPr lang="en-US" sz="2800" dirty="0" err="1" smtClean="0">
                <a:ea typeface="+mn-ea"/>
              </a:rPr>
              <a:t>EcE</a:t>
            </a:r>
            <a:r>
              <a:rPr lang="en-US" sz="2800" dirty="0" smtClean="0">
                <a:ea typeface="+mn-ea"/>
              </a:rPr>
              <a:t>, </a:t>
            </a:r>
            <a:r>
              <a:rPr lang="en-US" sz="2800" dirty="0" err="1" smtClean="0">
                <a:ea typeface="+mn-ea"/>
              </a:rPr>
              <a:t>eCe</a:t>
            </a:r>
            <a:r>
              <a:rPr lang="en-US" sz="2800" dirty="0" smtClean="0">
                <a:ea typeface="+mn-ea"/>
              </a:rPr>
              <a:t> would be five different variables)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max length system dependent (usually at least 32)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By convention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smtClean="0"/>
              <a:t>Start with lowercase letter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smtClean="0"/>
              <a:t>Descriptive names improve code readability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8C0541F-D274-3941-87F6-9DDD5340E051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959E475-D988-1C45-A15D-947D73FB5A48}" type="datetime1">
              <a:rPr lang="en-US" smtClean="0">
                <a:latin typeface="Garamond" charset="0"/>
              </a:rPr>
              <a:t>9/6/17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legal names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grossPay</a:t>
            </a:r>
          </a:p>
          <a:p>
            <a:r>
              <a:rPr lang="en-US">
                <a:latin typeface="Courier New" charset="0"/>
                <a:cs typeface="Courier New" charset="0"/>
              </a:rPr>
              <a:t>carpet_Price</a:t>
            </a:r>
          </a:p>
          <a:p>
            <a:r>
              <a:rPr lang="en-US">
                <a:latin typeface="Courier New" charset="0"/>
                <a:cs typeface="Courier New" charset="0"/>
              </a:rPr>
              <a:t>cArPeT_price</a:t>
            </a:r>
          </a:p>
          <a:p>
            <a:r>
              <a:rPr lang="en-US">
                <a:latin typeface="Courier New" charset="0"/>
                <a:cs typeface="Courier New" charset="0"/>
              </a:rPr>
              <a:t>a_very_long_variable_name</a:t>
            </a:r>
          </a:p>
          <a:p>
            <a:r>
              <a:rPr lang="en-US">
                <a:latin typeface="Courier New" charset="0"/>
                <a:cs typeface="Courier New" charset="0"/>
              </a:rPr>
              <a:t>i</a:t>
            </a:r>
          </a:p>
          <a:p>
            <a:r>
              <a:rPr lang="en-US">
                <a:latin typeface="Courier New" charset="0"/>
                <a:cs typeface="Courier New" charset="0"/>
              </a:rPr>
              <a:t>______strange___one_____</a:t>
            </a:r>
          </a:p>
          <a:p>
            <a:r>
              <a:rPr lang="en-US">
                <a:latin typeface="Courier New" charset="0"/>
                <a:cs typeface="Courier New" charset="0"/>
              </a:rPr>
              <a:t>_   (not recommended)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F287DB-6D32-5642-AAC3-86D6F7148B5B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2F1DD6F-FFA5-C040-93F9-AE23CE57D3FF}" type="datetime1">
              <a:rPr lang="en-US" smtClean="0">
                <a:latin typeface="Garamond" charset="0"/>
              </a:rPr>
              <a:t>9/6/17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777005-B9E1-5D46-AA0D-F47D689B76FC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legal names</a:t>
            </a:r>
            <a:br>
              <a:rPr lang="en-US">
                <a:latin typeface="Garamond" charset="0"/>
              </a:rPr>
            </a:br>
            <a:r>
              <a:rPr lang="en-US">
                <a:latin typeface="Garamond" charset="0"/>
              </a:rPr>
              <a:t>(but not recommended)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14800"/>
          </a:xfrm>
        </p:spPr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l</a:t>
            </a:r>
            <a:r>
              <a:rPr lang="en-US">
                <a:latin typeface="Arial" charset="0"/>
              </a:rPr>
              <a:t>		(that's lower case L)</a:t>
            </a:r>
          </a:p>
          <a:p>
            <a:r>
              <a:rPr lang="en-US">
                <a:latin typeface="Courier New" charset="0"/>
                <a:cs typeface="Courier New" charset="0"/>
              </a:rPr>
              <a:t>O</a:t>
            </a:r>
            <a:r>
              <a:rPr lang="en-US">
                <a:latin typeface="Arial" charset="0"/>
              </a:rPr>
              <a:t>		(that's capital O)</a:t>
            </a:r>
          </a:p>
          <a:p>
            <a:r>
              <a:rPr lang="en-US">
                <a:latin typeface="Courier New" charset="0"/>
                <a:cs typeface="Courier New" charset="0"/>
              </a:rPr>
              <a:t>l1</a:t>
            </a:r>
            <a:r>
              <a:rPr lang="en-US">
                <a:latin typeface="Arial" charset="0"/>
              </a:rPr>
              <a:t>		(that's lower case L, and digit one)</a:t>
            </a:r>
          </a:p>
          <a:p>
            <a:r>
              <a:rPr lang="en-US">
                <a:latin typeface="Courier New" charset="0"/>
                <a:cs typeface="Courier New" charset="0"/>
              </a:rPr>
              <a:t>O0Oll11</a:t>
            </a:r>
            <a:r>
              <a:rPr lang="en-US">
                <a:latin typeface="Arial" charset="0"/>
              </a:rPr>
              <a:t>   (oh,zero,oh,el,el,one,one)</a:t>
            </a:r>
          </a:p>
          <a:p>
            <a:r>
              <a:rPr lang="en-US">
                <a:latin typeface="Courier New" charset="0"/>
                <a:cs typeface="Courier New" charset="0"/>
              </a:rPr>
              <a:t>_var</a:t>
            </a:r>
            <a:r>
              <a:rPr lang="en-US">
                <a:latin typeface="Arial" charset="0"/>
              </a:rPr>
              <a:t>	(many system variables begin w/ _ )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ADCEE8-52AB-E049-AFDF-6F4C6B531D18}" type="datetime1">
              <a:rPr lang="en-US" smtClean="0">
                <a:latin typeface="Garamond" charset="0"/>
              </a:rPr>
              <a:t>9/6/17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3B29B9-8A7E-CC40-900A-D4E601778B11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declaring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495800" cy="2209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3319" name="Text Box 11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3320" name="Text Box 12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3321" name="Text Box 13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3322" name="Text Box 14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3323" name="Text Box 15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3324" name="Text Box 16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3325" name="Text Box 17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3326" name="Text Box 18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3327" name="Text Box 19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3328" name="Rectangle 20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3329" name="Rectangle 21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3330" name="Rectangle 22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EDDA19-16C9-8946-B046-50932E414F56}" type="datetime1">
              <a:rPr lang="en-US" smtClean="0">
                <a:latin typeface="Garamond" charset="0"/>
              </a:rPr>
              <a:t>9/6/17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304800" y="4343400"/>
            <a:ext cx="81534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6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All variable declarations should be grouped together at the start of the function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0932E4-4ECD-D147-8CC6-6F070E4FBC63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assigning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76962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	varname = expression;</a:t>
            </a:r>
          </a:p>
        </p:txBody>
      </p:sp>
      <p:sp>
        <p:nvSpPr>
          <p:cNvPr id="14341" name="Text Box 18"/>
          <p:cNvSpPr txBox="1">
            <a:spLocks noChangeArrowheads="1"/>
          </p:cNvSpPr>
          <p:nvPr/>
        </p:nvSpPr>
        <p:spPr bwMode="auto">
          <a:xfrm>
            <a:off x="304800" y="2590800"/>
            <a:ext cx="40386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Declared variable</a:t>
            </a:r>
          </a:p>
          <a:p>
            <a:pPr>
              <a:spcBef>
                <a:spcPct val="50000"/>
              </a:spcBef>
            </a:pPr>
            <a:r>
              <a:rPr lang="en-US" sz="1800"/>
              <a:t>single variable on left side of =</a:t>
            </a:r>
          </a:p>
        </p:txBody>
      </p:sp>
      <p:sp>
        <p:nvSpPr>
          <p:cNvPr id="14342" name="Text Box 19"/>
          <p:cNvSpPr txBox="1">
            <a:spLocks noChangeArrowheads="1"/>
          </p:cNvSpPr>
          <p:nvPr/>
        </p:nvSpPr>
        <p:spPr bwMode="auto">
          <a:xfrm>
            <a:off x="4953000" y="2667000"/>
            <a:ext cx="31242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expression</a:t>
            </a:r>
          </a:p>
          <a:p>
            <a:pPr>
              <a:spcBef>
                <a:spcPct val="50000"/>
              </a:spcBef>
            </a:pPr>
            <a:r>
              <a:rPr lang="en-US" sz="1800"/>
              <a:t>any legal expression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304800" y="3581400"/>
            <a:ext cx="8153400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Expression can be constant, variable, function call, arithmetic operation, etc.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Variable type (</a:t>
            </a:r>
            <a:r>
              <a:rPr lang="en-US" sz="3000" kern="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, </a:t>
            </a:r>
            <a:r>
              <a:rPr lang="en-US" sz="3000" kern="0" dirty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float</a:t>
            </a: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, etc) and expression result type </a:t>
            </a:r>
            <a:r>
              <a:rPr lang="en-US" sz="3000" u="sng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should</a:t>
            </a: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match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6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If not, funny things can happen ...</a:t>
            </a:r>
          </a:p>
        </p:txBody>
      </p:sp>
      <p:sp>
        <p:nvSpPr>
          <p:cNvPr id="14344" name="Line 21"/>
          <p:cNvSpPr>
            <a:spLocks noChangeShapeType="1"/>
          </p:cNvSpPr>
          <p:nvPr/>
        </p:nvSpPr>
        <p:spPr bwMode="auto">
          <a:xfrm flipV="1">
            <a:off x="1905000" y="24384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22"/>
          <p:cNvSpPr>
            <a:spLocks noChangeShapeType="1"/>
          </p:cNvSpPr>
          <p:nvPr/>
        </p:nvSpPr>
        <p:spPr bwMode="auto">
          <a:xfrm flipH="1" flipV="1">
            <a:off x="4876800" y="2438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2F64C9-9ABB-E04B-AEED-031AC848A788}" type="datetime1">
              <a:rPr lang="en-US" smtClean="0">
                <a:latin typeface="Garamond" charset="0"/>
              </a:rPr>
              <a:t>9/6/17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9BDF5A-D7F3-AD40-96A3-AFF7DB6FFFB9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4958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5371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373BEB-C2AC-994C-8F15-DD9E8FDCF64F}" type="datetime1">
              <a:rPr lang="en-US" smtClean="0">
                <a:latin typeface="Garamond" charset="0"/>
              </a:rPr>
              <a:t>9/6/17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Sign up for the course discussion group</a:t>
            </a:r>
          </a:p>
          <a:p>
            <a:pPr lvl="1"/>
            <a:r>
              <a:rPr lang="en-US" dirty="0" smtClean="0"/>
              <a:t>Respond to poll re: TA office hours</a:t>
            </a:r>
          </a:p>
          <a:p>
            <a:pPr lvl="1"/>
            <a:r>
              <a:rPr lang="en-US" dirty="0" smtClean="0"/>
              <a:t>Program 1 due today</a:t>
            </a:r>
          </a:p>
          <a:p>
            <a:pPr lvl="2"/>
            <a:r>
              <a:rPr lang="en-US" dirty="0" smtClean="0"/>
              <a:t>10 points: e-mail Dr. Geiger for shared </a:t>
            </a:r>
            <a:r>
              <a:rPr lang="en-US" dirty="0" err="1" smtClean="0"/>
              <a:t>Dropbox</a:t>
            </a:r>
            <a:r>
              <a:rPr lang="en-US" dirty="0" smtClean="0"/>
              <a:t> folder</a:t>
            </a:r>
          </a:p>
          <a:p>
            <a:pPr lvl="3"/>
            <a:r>
              <a:rPr lang="en-US" dirty="0" smtClean="0"/>
              <a:t>Please specify e-mail address associated with </a:t>
            </a:r>
            <a:r>
              <a:rPr lang="en-US" dirty="0" err="1" smtClean="0"/>
              <a:t>Dropbox</a:t>
            </a:r>
            <a:r>
              <a:rPr lang="en-US" dirty="0" smtClean="0"/>
              <a:t> account</a:t>
            </a:r>
          </a:p>
          <a:p>
            <a:pPr lvl="3"/>
            <a:r>
              <a:rPr lang="en-US" dirty="0" smtClean="0"/>
              <a:t>You will receive invitation to join shared folder—</a:t>
            </a:r>
            <a:r>
              <a:rPr lang="en-US" b="1" u="sng" dirty="0" smtClean="0">
                <a:solidFill>
                  <a:srgbClr val="FF0000"/>
                </a:solidFill>
              </a:rPr>
              <a:t>must accept invitation</a:t>
            </a:r>
          </a:p>
          <a:p>
            <a:pPr lvl="2"/>
            <a:r>
              <a:rPr lang="en-US" dirty="0" smtClean="0"/>
              <a:t>10 points: introduce yourself to your instructor</a:t>
            </a:r>
          </a:p>
          <a:p>
            <a:pPr lvl="2"/>
            <a:r>
              <a:rPr lang="en-US" dirty="0" smtClean="0"/>
              <a:t>30 points: complete simple C program</a:t>
            </a:r>
          </a:p>
          <a:p>
            <a:pPr lvl="1"/>
            <a:r>
              <a:rPr lang="en-US" dirty="0" smtClean="0"/>
              <a:t>Program 2 to be posted, due 9/20</a:t>
            </a:r>
            <a:endParaRPr lang="en-US" dirty="0" smtClean="0"/>
          </a:p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Basic C program structure</a:t>
            </a:r>
          </a:p>
          <a:p>
            <a:pPr lvl="1"/>
            <a:r>
              <a:rPr lang="en-US" dirty="0" smtClean="0"/>
              <a:t>Comments</a:t>
            </a:r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Data types</a:t>
            </a:r>
          </a:p>
          <a:p>
            <a:pPr lvl="1"/>
            <a:r>
              <a:rPr lang="en-US" dirty="0" smtClean="0"/>
              <a:t>Variables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CA84427-FF32-BD43-AB29-1C7E84BC208A}" type="datetime1">
              <a:rPr lang="en-US" smtClean="0"/>
              <a:pPr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3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3786B6B-5F57-514E-8619-7CB4315A712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D5F319-5C2A-4F48-B73E-124367AE7C80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4958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payrate = 20.00;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6396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6397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6400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6401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6402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347AFD-FBEE-F348-BBF8-CEFEE73A5504}" type="datetime1">
              <a:rPr lang="en-US" smtClean="0">
                <a:latin typeface="Garamond" charset="0"/>
              </a:rPr>
              <a:t>9/6/17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3A6367-7AA8-1C45-8FC8-C200AF81BE2D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5626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payrate = 20.00;</a:t>
            </a: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grosspay = hours * payrate;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7420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7421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7422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7423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7424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7425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800.00</a:t>
            </a:r>
          </a:p>
        </p:txBody>
      </p:sp>
      <p:sp>
        <p:nvSpPr>
          <p:cNvPr id="17426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7427" name="Text Box 18"/>
          <p:cNvSpPr txBox="1">
            <a:spLocks noChangeArrowheads="1"/>
          </p:cNvSpPr>
          <p:nvPr/>
        </p:nvSpPr>
        <p:spPr bwMode="auto">
          <a:xfrm>
            <a:off x="5943600" y="3962400"/>
            <a:ext cx="2895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note: referencing a variable only "reads" it (non-destructive).  Assigning to a variable overwrites whatever was there (destructive).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7DB8FA-1856-A748-B899-1985F69D0371}" type="datetime1">
              <a:rPr lang="en-US" smtClean="0">
                <a:latin typeface="Garamond" charset="0"/>
              </a:rPr>
              <a:t>9/6/17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2B96AA-B477-2D42-BDE9-520777A786C9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562600" cy="41148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payrate = 20.00;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grosspay = hours * payrate;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j = 5;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>
              <a:latin typeface="Courier New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8442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8444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8445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8448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8449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800.00</a:t>
            </a:r>
          </a:p>
        </p:txBody>
      </p:sp>
      <p:sp>
        <p:nvSpPr>
          <p:cNvPr id="18450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8451" name="Text Box 18"/>
          <p:cNvSpPr txBox="1">
            <a:spLocks noChangeArrowheads="1"/>
          </p:cNvSpPr>
          <p:nvPr/>
        </p:nvSpPr>
        <p:spPr bwMode="auto">
          <a:xfrm>
            <a:off x="5943600" y="3962400"/>
            <a:ext cx="2895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note: referencing a variable only "reads" it (non-destructive).  Assigning to a variable overwrites whatever was there (destructive).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8E7440C-4437-A141-8F6E-F14A9A87C200}" type="datetime1">
              <a:rPr lang="en-US" smtClean="0">
                <a:latin typeface="Garamond" charset="0"/>
              </a:rPr>
              <a:t>9/6/17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FDD25A-FBA9-7343-ABF1-35B459096E81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5626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main()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{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float hours, payrate;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float grosspay;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0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hours = 40.0;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payrate = 20.00;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grosspay = hours * payrate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j = 5;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j = j + 1;</a:t>
            </a:r>
          </a:p>
          <a:p>
            <a:pPr marL="0" indent="0">
              <a:buFontTx/>
              <a:buNone/>
            </a:pPr>
            <a:endParaRPr lang="en-US" sz="2000">
              <a:latin typeface="Courier New" charset="0"/>
            </a:endParaRPr>
          </a:p>
          <a:p>
            <a:pPr marL="0" indent="0">
              <a:buFontTx/>
              <a:buNone/>
            </a:pPr>
            <a:endParaRPr lang="en-US" sz="2000">
              <a:latin typeface="Courier New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9470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9471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9472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9473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800.00</a:t>
            </a:r>
          </a:p>
        </p:txBody>
      </p:sp>
      <p:sp>
        <p:nvSpPr>
          <p:cNvPr id="19474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5  6</a:t>
            </a:r>
          </a:p>
        </p:txBody>
      </p:sp>
      <p:sp>
        <p:nvSpPr>
          <p:cNvPr id="19475" name="Text Box 18"/>
          <p:cNvSpPr txBox="1">
            <a:spLocks noChangeArrowheads="1"/>
          </p:cNvSpPr>
          <p:nvPr/>
        </p:nvSpPr>
        <p:spPr bwMode="auto">
          <a:xfrm>
            <a:off x="5943600" y="3962400"/>
            <a:ext cx="2895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note: referencing a variable only "reads" it (non-destructive).  Assigning to a variable overwrites whatever was there (destructive).</a:t>
            </a:r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>
            <a:off x="6400800" y="3581400"/>
            <a:ext cx="3048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235784-74FC-1E49-B439-91D2B6101EAB}" type="datetime1">
              <a:rPr lang="en-US" smtClean="0">
                <a:latin typeface="Garamond" charset="0"/>
              </a:rPr>
              <a:t>9/6/17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</a:rPr>
              <a:t>What values do w, x, y, and z have at the end of this program?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int w =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float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double y;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char z = </a:t>
            </a:r>
            <a:r>
              <a:rPr lang="ja-JP" altLang="en-US" sz="1900" b="1">
                <a:latin typeface="Courier New" charset="0"/>
                <a:cs typeface="Courier New" charset="0"/>
              </a:rPr>
              <a:t>‘</a:t>
            </a:r>
            <a:r>
              <a:rPr lang="en-US" sz="1900" b="1">
                <a:latin typeface="Courier New" charset="0"/>
                <a:cs typeface="Courier New" charset="0"/>
              </a:rPr>
              <a:t>a</a:t>
            </a:r>
            <a:r>
              <a:rPr lang="ja-JP" altLang="en-US" sz="1900" b="1"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x = 8.579;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y = -0.2;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w =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y = y + 3;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z = w –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  <a:cs typeface="Courier New" charset="0"/>
              </a:rPr>
              <a:t>	</a:t>
            </a:r>
            <a:endParaRPr lang="en-US" sz="19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2EEEB8-D26C-244E-9742-BC7FBE630E54}" type="datetime1">
              <a:rPr lang="en-US" smtClean="0">
                <a:latin typeface="Garamond" charset="0"/>
              </a:rPr>
              <a:t>9/6/17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C4D9B88-0677-704D-9275-B371477C8450}" type="slidenum">
              <a:rPr lang="en-US">
                <a:latin typeface="Garamond" charset="0"/>
              </a:rPr>
              <a:pPr eaLnBrk="1" hangingPunct="1"/>
              <a:t>24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int w =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float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double y;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char z = </a:t>
            </a:r>
            <a:r>
              <a:rPr lang="ja-JP" altLang="en-US" sz="2200" b="1">
                <a:latin typeface="Courier New" charset="0"/>
                <a:cs typeface="Courier New" charset="0"/>
              </a:rPr>
              <a:t>‘</a:t>
            </a:r>
            <a:r>
              <a:rPr lang="en-US" sz="2200" b="1">
                <a:latin typeface="Courier New" charset="0"/>
                <a:cs typeface="Courier New" charset="0"/>
              </a:rPr>
              <a:t>a</a:t>
            </a:r>
            <a:r>
              <a:rPr lang="ja-JP" altLang="en-US" sz="2200" b="1">
                <a:latin typeface="Courier New" charset="0"/>
                <a:cs typeface="Courier New" charset="0"/>
              </a:rPr>
              <a:t>’</a:t>
            </a:r>
            <a:r>
              <a:rPr lang="en-US" sz="2200" b="1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x = 8.579;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y = -0.2;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w =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y = y + 3;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z = w –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sz="22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CE2465-F7D4-2049-846C-5DB12E5C4B1A}" type="datetime1">
              <a:rPr lang="en-US" smtClean="0">
                <a:latin typeface="Garamond" charset="0"/>
              </a:rPr>
              <a:t>9/6/17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18A4A7-A0FA-2743-9B5C-B6B7C958F038}" type="slidenum">
              <a:rPr lang="en-US">
                <a:latin typeface="Garamond" charset="0"/>
              </a:rPr>
              <a:pPr eaLnBrk="1" hangingPunct="1"/>
              <a:t>25</a:t>
            </a:fld>
            <a:endParaRPr lang="en-US">
              <a:latin typeface="Garamond" charset="0"/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sz="half" idx="2"/>
          </p:nvPr>
        </p:nvSpPr>
        <p:spPr>
          <a:xfrm>
            <a:off x="3429000" y="1143000"/>
            <a:ext cx="5257800" cy="49879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w = 5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z = </a:t>
            </a:r>
            <a:r>
              <a:rPr lang="ja-JP" alt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‘</a:t>
            </a: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a</a:t>
            </a:r>
            <a:r>
              <a:rPr lang="ja-JP" alt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(ASCII value 97)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x = 8.579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y = -0.2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w = 8 (value is truncated)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y = (-0.2) + 3 = 2.8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z = 8 – 5 = </a:t>
            </a:r>
            <a:r>
              <a:rPr lang="en-US" sz="2200" b="1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3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(ASCII value 3 = "end of text" character)</a:t>
            </a: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2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Operators</a:t>
            </a:r>
          </a:p>
          <a:p>
            <a:pPr lvl="1"/>
            <a:r>
              <a:rPr lang="en-US" dirty="0">
                <a:latin typeface="Arial" charset="0"/>
              </a:rPr>
              <a:t>Output using </a:t>
            </a:r>
            <a:r>
              <a:rPr lang="en-US" dirty="0" err="1">
                <a:latin typeface="Arial" charset="0"/>
              </a:rPr>
              <a:t>printf</a:t>
            </a:r>
            <a:r>
              <a:rPr lang="en-US" dirty="0">
                <a:latin typeface="Arial" charset="0"/>
              </a:rPr>
              <a:t>()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Sign up for the course discussion group</a:t>
            </a:r>
          </a:p>
          <a:p>
            <a:pPr lvl="1"/>
            <a:r>
              <a:rPr lang="en-US" dirty="0"/>
              <a:t>Respond to poll re: TA office hours</a:t>
            </a:r>
          </a:p>
          <a:p>
            <a:pPr lvl="1"/>
            <a:r>
              <a:rPr lang="en-US" dirty="0"/>
              <a:t>Program 1 due today</a:t>
            </a:r>
          </a:p>
          <a:p>
            <a:pPr lvl="2"/>
            <a:r>
              <a:rPr lang="en-US" dirty="0"/>
              <a:t>10 points: e-mail Dr. Geiger for shared </a:t>
            </a:r>
            <a:r>
              <a:rPr lang="en-US" dirty="0" err="1"/>
              <a:t>Dropbox</a:t>
            </a:r>
            <a:r>
              <a:rPr lang="en-US" dirty="0"/>
              <a:t> folder</a:t>
            </a:r>
          </a:p>
          <a:p>
            <a:pPr lvl="3"/>
            <a:r>
              <a:rPr lang="en-US" dirty="0"/>
              <a:t>Please specify e-mail address associated with </a:t>
            </a:r>
            <a:r>
              <a:rPr lang="en-US" dirty="0" err="1"/>
              <a:t>Dropbox</a:t>
            </a:r>
            <a:r>
              <a:rPr lang="en-US" dirty="0"/>
              <a:t> account</a:t>
            </a:r>
          </a:p>
          <a:p>
            <a:pPr lvl="3"/>
            <a:r>
              <a:rPr lang="en-US" dirty="0"/>
              <a:t>You will receive invitation to join shared folder—</a:t>
            </a:r>
            <a:r>
              <a:rPr lang="en-US" b="1" u="sng" dirty="0">
                <a:solidFill>
                  <a:srgbClr val="FF0000"/>
                </a:solidFill>
              </a:rPr>
              <a:t>must accept invitation</a:t>
            </a:r>
          </a:p>
          <a:p>
            <a:pPr lvl="2"/>
            <a:r>
              <a:rPr lang="en-US" dirty="0"/>
              <a:t>10 points: introduce yourself to your instructor</a:t>
            </a:r>
          </a:p>
          <a:p>
            <a:pPr lvl="2"/>
            <a:r>
              <a:rPr lang="en-US" dirty="0"/>
              <a:t>30 points: complete simple C program</a:t>
            </a:r>
          </a:p>
          <a:p>
            <a:pPr lvl="1"/>
            <a:r>
              <a:rPr lang="en-US"/>
              <a:t>Program 2 to be posted, due 9/20</a:t>
            </a:r>
            <a:endParaRPr lang="en-US" sz="20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4FD510-387F-114A-A904-56F82F852BCD}" type="datetime1">
              <a:rPr lang="en-US" smtClean="0">
                <a:latin typeface="Garamond" charset="0"/>
              </a:rPr>
              <a:t>9/6/17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581768-ADEC-3241-99BF-FB361A2E813E}" type="slidenum">
              <a:rPr lang="en-US">
                <a:latin typeface="Garamond" charset="0"/>
              </a:rPr>
              <a:pPr eaLnBrk="1" hangingPunct="1"/>
              <a:t>26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39CFB1-86D4-2E49-9EEA-3E42B14F4E55}" type="datetime1">
              <a:rPr lang="en-US" smtClean="0">
                <a:latin typeface="Garamond" charset="0"/>
              </a:rPr>
              <a:t>9/6/17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C0F3EF-96A7-CA4A-B4BE-34B217A49051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Review: Basic C program structure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sz="2800" dirty="0">
                <a:latin typeface="Arial" charset="0"/>
              </a:rPr>
              <a:t>Preprocessor directives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#include</a:t>
            </a:r>
            <a:r>
              <a:rPr lang="en-US" sz="2400" dirty="0">
                <a:latin typeface="Arial" charset="0"/>
              </a:rPr>
              <a:t>: typically used to specify library files</a:t>
            </a:r>
          </a:p>
          <a:p>
            <a:pPr eaLnBrk="1" hangingPunct="1">
              <a:lnSpc>
                <a:spcPct val="70000"/>
              </a:lnSpc>
            </a:pPr>
            <a:r>
              <a:rPr lang="en-US" sz="2800" dirty="0" smtClean="0">
                <a:latin typeface="Arial" charset="0"/>
              </a:rPr>
              <a:t>Main </a:t>
            </a:r>
            <a:r>
              <a:rPr lang="en-US" sz="2800" dirty="0">
                <a:latin typeface="Arial" charset="0"/>
              </a:rPr>
              <a:t>program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Starts with: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main()</a:t>
            </a:r>
            <a:r>
              <a:rPr lang="en-US" sz="2400" dirty="0">
                <a:latin typeface="Arial" charset="0"/>
                <a:cs typeface="Courier New" charset="0"/>
              </a:rPr>
              <a:t> or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void main()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Enclosed in block: specified by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{ }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Ends with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return 0;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Indicates successful completion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Not used if </a:t>
            </a:r>
            <a:r>
              <a:rPr lang="en-US" sz="2000" dirty="0">
                <a:latin typeface="Courier New" charset="0"/>
                <a:cs typeface="Courier New" charset="0"/>
              </a:rPr>
              <a:t>main()</a:t>
            </a:r>
            <a:r>
              <a:rPr lang="en-US" sz="2000" dirty="0">
                <a:latin typeface="Arial" charset="0"/>
              </a:rPr>
              <a:t> is </a:t>
            </a:r>
            <a:r>
              <a:rPr lang="en-US" sz="2000" dirty="0">
                <a:latin typeface="Courier New" charset="0"/>
                <a:cs typeface="Courier New" charset="0"/>
              </a:rPr>
              <a:t>void</a:t>
            </a:r>
          </a:p>
          <a:p>
            <a:pPr eaLnBrk="1" hangingPunct="1">
              <a:lnSpc>
                <a:spcPct val="70000"/>
              </a:lnSpc>
            </a:pPr>
            <a:r>
              <a:rPr lang="en-US" sz="2800" dirty="0">
                <a:latin typeface="Arial" charset="0"/>
              </a:rPr>
              <a:t>Basic output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Call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  <a:cs typeface="Courier New" charset="0"/>
              </a:rPr>
              <a:t>&lt;string&gt;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&lt;string&gt; can be replaced by characters enclosed in double quotes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May include escape sequence, e.g.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\n</a:t>
            </a:r>
            <a:r>
              <a:rPr lang="en-US" sz="2000" dirty="0">
                <a:latin typeface="Arial" charset="0"/>
              </a:rPr>
              <a:t> (new line)</a:t>
            </a:r>
          </a:p>
        </p:txBody>
      </p:sp>
    </p:spTree>
    <p:extLst>
      <p:ext uri="{BB962C8B-B14F-4D97-AF65-F5344CB8AC3E}">
        <p14:creationId xmlns:p14="http://schemas.microsoft.com/office/powerpoint/2010/main" val="2459846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7DD73A1-0389-DE40-8781-7666FFB7077E}" type="datetime1">
              <a:rPr lang="en-US" smtClean="0">
                <a:latin typeface="Garamond" charset="0"/>
              </a:rPr>
              <a:t>9/6/17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2DA65EF-51FC-8E4D-BD42-7062144E1FB2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 charset="0"/>
              </a:rPr>
              <a:t>Review (cont.)</a:t>
            </a:r>
            <a:endParaRPr lang="en-US" dirty="0">
              <a:latin typeface="Garamond" charset="0"/>
            </a:endParaRP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Comments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Single-line: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 This is a comment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Multi-line:</a:t>
            </a:r>
          </a:p>
          <a:p>
            <a:pPr marL="344487" lvl="1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/* This is also</a:t>
            </a:r>
          </a:p>
          <a:p>
            <a:pPr marL="344487" lvl="1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a comment *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Representing data in C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 major questions (for now)</a:t>
            </a:r>
          </a:p>
          <a:p>
            <a:pPr lvl="1"/>
            <a:r>
              <a:rPr lang="en-US">
                <a:latin typeface="Arial" charset="0"/>
              </a:rPr>
              <a:t>What kind of data are we trying to represent?</a:t>
            </a:r>
          </a:p>
          <a:p>
            <a:pPr lvl="2"/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Data types</a:t>
            </a:r>
            <a:endParaRPr lang="en-US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>
                <a:latin typeface="Arial" charset="0"/>
              </a:rPr>
              <a:t>Can the program change the data?</a:t>
            </a:r>
          </a:p>
          <a:p>
            <a:pPr lvl="2"/>
            <a:r>
              <a:rPr lang="en-US">
                <a:solidFill>
                  <a:srgbClr val="FF0000"/>
                </a:solidFill>
                <a:latin typeface="Arial" charset="0"/>
              </a:rPr>
              <a:t>Constants vs. variables</a:t>
            </a: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5E7140-2F07-8048-8994-5A35FE5B75D4}" type="datetime1">
              <a:rPr lang="en-US" sz="1200">
                <a:latin typeface="Garamond" charset="0"/>
              </a:rPr>
              <a:pPr eaLnBrk="1" hangingPunct="1"/>
              <a:t>9/6/17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D9064A-7CB6-1B42-A383-1893B9BD2DA0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39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Four Types of Basic Data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Integer						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int</a:t>
            </a:r>
          </a:p>
          <a:p>
            <a:r>
              <a:rPr lang="en-US">
                <a:latin typeface="Arial" charset="0"/>
              </a:rPr>
              <a:t>Floating point (single precision)	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float</a:t>
            </a:r>
          </a:p>
          <a:p>
            <a:r>
              <a:rPr lang="en-US">
                <a:latin typeface="Arial" charset="0"/>
              </a:rPr>
              <a:t>Double Precision				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double</a:t>
            </a:r>
          </a:p>
          <a:p>
            <a:r>
              <a:rPr lang="en-US">
                <a:latin typeface="Arial" charset="0"/>
              </a:rPr>
              <a:t>Character					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char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7E902B-4327-F74C-8551-F43E82E12B98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  <p:sp>
        <p:nvSpPr>
          <p:cNvPr id="3584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25C7D5E-1EC1-8146-B565-28F506FEAAC0}" type="datetime1">
              <a:rPr lang="en-US" sz="1200">
                <a:latin typeface="Garamond" charset="0"/>
              </a:rPr>
              <a:pPr eaLnBrk="1" hangingPunct="1"/>
              <a:t>9/6/17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</p:spTree>
    <p:extLst>
      <p:ext uri="{BB962C8B-B14F-4D97-AF65-F5344CB8AC3E}">
        <p14:creationId xmlns:p14="http://schemas.microsoft.com/office/powerpoint/2010/main" val="1715835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Integer Constants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Any positive or negative number without a decimal point (or other illegal symbol).</a:t>
            </a:r>
          </a:p>
          <a:p>
            <a:r>
              <a:rPr lang="en-US">
                <a:latin typeface="Arial" charset="0"/>
              </a:rPr>
              <a:t>Legal values:</a:t>
            </a:r>
          </a:p>
          <a:p>
            <a:pPr>
              <a:buFont typeface="Wingdings" charset="0"/>
              <a:buNone/>
            </a:pPr>
            <a:r>
              <a:rPr lang="en-US">
                <a:latin typeface="Arial" charset="0"/>
              </a:rPr>
              <a:t>	</a:t>
            </a:r>
            <a:r>
              <a:rPr lang="en-US">
                <a:latin typeface="Courier New" charset="0"/>
                <a:cs typeface="Courier New" charset="0"/>
              </a:rPr>
              <a:t>5		-10		+25</a:t>
            </a:r>
            <a:br>
              <a:rPr lang="en-US">
                <a:latin typeface="Courier New" charset="0"/>
                <a:cs typeface="Courier New" charset="0"/>
              </a:rPr>
            </a:br>
            <a:r>
              <a:rPr lang="en-US">
                <a:latin typeface="Courier New" charset="0"/>
                <a:cs typeface="Courier New" charset="0"/>
              </a:rPr>
              <a:t>1000	253		-26351	+98</a:t>
            </a:r>
          </a:p>
          <a:p>
            <a:r>
              <a:rPr lang="en-US">
                <a:latin typeface="Arial" charset="0"/>
              </a:rPr>
              <a:t>Illegal values:</a:t>
            </a:r>
            <a:br>
              <a:rPr lang="en-US">
                <a:latin typeface="Arial" charset="0"/>
              </a:rPr>
            </a:br>
            <a:r>
              <a:rPr lang="en-US">
                <a:latin typeface="Courier New" charset="0"/>
                <a:cs typeface="Courier New" charset="0"/>
              </a:rPr>
              <a:t>2,523</a:t>
            </a:r>
            <a:r>
              <a:rPr lang="en-US">
                <a:latin typeface="Arial" charset="0"/>
              </a:rPr>
              <a:t> (comma)	</a:t>
            </a:r>
            <a:r>
              <a:rPr lang="en-US">
                <a:latin typeface="Courier New" charset="0"/>
                <a:cs typeface="Courier New" charset="0"/>
              </a:rPr>
              <a:t>6.5 </a:t>
            </a:r>
            <a:r>
              <a:rPr lang="en-US">
                <a:latin typeface="Arial" charset="0"/>
              </a:rPr>
              <a:t>(decimal point)</a:t>
            </a:r>
            <a:br>
              <a:rPr lang="en-US">
                <a:latin typeface="Arial" charset="0"/>
              </a:rPr>
            </a:br>
            <a:r>
              <a:rPr lang="en-US">
                <a:latin typeface="Courier New" charset="0"/>
                <a:cs typeface="Courier New" charset="0"/>
              </a:rPr>
              <a:t>$59 </a:t>
            </a:r>
            <a:r>
              <a:rPr lang="en-US">
                <a:latin typeface="Arial" charset="0"/>
              </a:rPr>
              <a:t>(dollar sign)	</a:t>
            </a:r>
            <a:r>
              <a:rPr lang="en-US">
                <a:latin typeface="Courier New" charset="0"/>
                <a:cs typeface="Courier New" charset="0"/>
              </a:rPr>
              <a:t>5.</a:t>
            </a:r>
            <a:r>
              <a:rPr lang="en-US">
                <a:latin typeface="Arial" charset="0"/>
              </a:rPr>
              <a:t> (decimal point)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3DAD17-D8BB-2E4F-AF11-38A09EA8B688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3686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29A058F-45C5-014C-A421-B382211E6004}" type="datetime1">
              <a:rPr lang="en-US" sz="1200">
                <a:latin typeface="Garamond" charset="0"/>
              </a:rPr>
              <a:pPr eaLnBrk="1" hangingPunct="1"/>
              <a:t>9/6/17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</p:spTree>
    <p:extLst>
      <p:ext uri="{BB962C8B-B14F-4D97-AF65-F5344CB8AC3E}">
        <p14:creationId xmlns:p14="http://schemas.microsoft.com/office/powerpoint/2010/main" val="27616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6016E0-FD91-8E41-A7E7-D637437E2699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Range of Integers </a:t>
            </a:r>
            <a:br>
              <a:rPr lang="en-US">
                <a:latin typeface="Garamond" charset="0"/>
              </a:rPr>
            </a:br>
            <a:r>
              <a:rPr lang="en-US">
                <a:latin typeface="Garamond" charset="0"/>
              </a:rPr>
              <a:t>(Machine Dependent)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4419600"/>
          </a:xfrm>
        </p:spPr>
        <p:txBody>
          <a:bodyPr/>
          <a:lstStyle/>
          <a:p>
            <a:pPr defTabSz="1139825">
              <a:buFontTx/>
              <a:buNone/>
              <a:tabLst>
                <a:tab pos="2336800" algn="l"/>
                <a:tab pos="4687888" algn="l"/>
              </a:tabLst>
            </a:pPr>
            <a:r>
              <a:rPr lang="en-US">
                <a:latin typeface="Arial" charset="0"/>
              </a:rPr>
              <a:t>		</a:t>
            </a:r>
            <a:r>
              <a:rPr lang="en-US" sz="2400">
                <a:latin typeface="Courier New" charset="0"/>
              </a:rPr>
              <a:t>unsigned	signed</a:t>
            </a:r>
          </a:p>
          <a:p>
            <a:pPr defTabSz="1139825"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</a:rPr>
              <a:t>char</a:t>
            </a:r>
            <a:r>
              <a:rPr lang="en-US" sz="2400">
                <a:latin typeface="Arial" charset="0"/>
              </a:rPr>
              <a:t>	0 </a:t>
            </a:r>
            <a:r>
              <a:rPr lang="en-US" sz="2400">
                <a:latin typeface="Arial" charset="0"/>
                <a:sym typeface="Wingdings" charset="0"/>
              </a:rPr>
              <a:t> </a:t>
            </a:r>
            <a:r>
              <a:rPr lang="en-US" sz="2400">
                <a:latin typeface="Arial" charset="0"/>
              </a:rPr>
              <a:t>255	-128 </a:t>
            </a:r>
            <a:r>
              <a:rPr lang="en-US" sz="2400">
                <a:latin typeface="Arial" charset="0"/>
                <a:sym typeface="Wingdings" charset="0"/>
              </a:rPr>
              <a:t> +127</a:t>
            </a:r>
          </a:p>
          <a:p>
            <a:pPr defTabSz="1139825">
              <a:buFont typeface="Wingdings" charset="0"/>
              <a:buNone/>
              <a:tabLst>
                <a:tab pos="2336800" algn="l"/>
                <a:tab pos="4687888" algn="l"/>
              </a:tabLst>
            </a:pPr>
            <a:r>
              <a:rPr lang="en-US" sz="2400">
                <a:latin typeface="Arial" charset="0"/>
                <a:sym typeface="Wingdings" charset="0"/>
              </a:rPr>
              <a:t>	(8 bits)</a:t>
            </a:r>
          </a:p>
          <a:p>
            <a:pPr defTabSz="1139825"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  <a:sym typeface="Wingdings" charset="0"/>
              </a:rPr>
              <a:t>short int	</a:t>
            </a:r>
            <a:r>
              <a:rPr lang="en-US" sz="2400">
                <a:latin typeface="Arial" charset="0"/>
                <a:sym typeface="Wingdings" charset="0"/>
              </a:rPr>
              <a:t>0  65535	-32768  + 32767</a:t>
            </a:r>
            <a:br>
              <a:rPr lang="en-US" sz="2400">
                <a:latin typeface="Arial" charset="0"/>
                <a:sym typeface="Wingdings" charset="0"/>
              </a:rPr>
            </a:br>
            <a:r>
              <a:rPr lang="en-US" sz="2400">
                <a:latin typeface="Courier New" charset="0"/>
                <a:sym typeface="Wingdings" charset="0"/>
              </a:rPr>
              <a:t>short</a:t>
            </a:r>
          </a:p>
          <a:p>
            <a:pPr defTabSz="1139825">
              <a:buFont typeface="Wingdings" charset="0"/>
              <a:buNone/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  <a:sym typeface="Wingdings" charset="0"/>
              </a:rPr>
              <a:t>	</a:t>
            </a:r>
            <a:r>
              <a:rPr lang="en-US" sz="2400">
                <a:latin typeface="Arial" charset="0"/>
                <a:sym typeface="Wingdings" charset="0"/>
              </a:rPr>
              <a:t>(16 bits)</a:t>
            </a:r>
          </a:p>
          <a:p>
            <a:pPr defTabSz="1139825"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  <a:sym typeface="Wingdings" charset="0"/>
              </a:rPr>
              <a:t>int</a:t>
            </a:r>
            <a:r>
              <a:rPr lang="en-US" sz="2400">
                <a:latin typeface="Arial" charset="0"/>
                <a:sym typeface="Wingdings" charset="0"/>
              </a:rPr>
              <a:t> 	0 to 4294967295	 -2147483648  2147483647 </a:t>
            </a:r>
            <a:br>
              <a:rPr lang="en-US" sz="2400">
                <a:latin typeface="Arial" charset="0"/>
                <a:sym typeface="Wingdings" charset="0"/>
              </a:rPr>
            </a:br>
            <a:r>
              <a:rPr lang="en-US" sz="2400">
                <a:latin typeface="Courier New" charset="0"/>
                <a:sym typeface="Wingdings" charset="0"/>
              </a:rPr>
              <a:t>long</a:t>
            </a:r>
            <a:br>
              <a:rPr lang="en-US" sz="2400">
                <a:latin typeface="Courier New" charset="0"/>
                <a:sym typeface="Wingdings" charset="0"/>
              </a:rPr>
            </a:br>
            <a:r>
              <a:rPr lang="en-US" sz="2400">
                <a:latin typeface="Courier New" charset="0"/>
                <a:sym typeface="Wingdings" charset="0"/>
              </a:rPr>
              <a:t>long int</a:t>
            </a:r>
          </a:p>
          <a:p>
            <a:pPr defTabSz="1139825">
              <a:buFont typeface="Wingdings" charset="0"/>
              <a:buNone/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  <a:sym typeface="Wingdings" charset="0"/>
              </a:rPr>
              <a:t>	</a:t>
            </a:r>
            <a:r>
              <a:rPr lang="en-US" sz="2400">
                <a:latin typeface="Arial" charset="0"/>
                <a:sym typeface="Wingdings" charset="0"/>
              </a:rPr>
              <a:t>(32 bits)</a:t>
            </a:r>
          </a:p>
          <a:p>
            <a:pPr defTabSz="1139825">
              <a:tabLst>
                <a:tab pos="2336800" algn="l"/>
                <a:tab pos="4687888" algn="l"/>
              </a:tabLst>
            </a:pPr>
            <a:endParaRPr lang="en-US" sz="2400">
              <a:latin typeface="Arial" charset="0"/>
              <a:sym typeface="Wingdings" charset="0"/>
            </a:endParaRPr>
          </a:p>
          <a:p>
            <a:pPr defTabSz="1139825">
              <a:tabLst>
                <a:tab pos="2336800" algn="l"/>
                <a:tab pos="4687888" algn="l"/>
              </a:tabLst>
            </a:pPr>
            <a:endParaRPr lang="en-US">
              <a:latin typeface="Arial" charset="0"/>
            </a:endParaRPr>
          </a:p>
        </p:txBody>
      </p:sp>
      <p:sp>
        <p:nvSpPr>
          <p:cNvPr id="3789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960395D-75A6-9C46-8CE1-39AC0010B8C6}" type="datetime1">
              <a:rPr lang="en-US" sz="1200">
                <a:latin typeface="Garamond" charset="0"/>
              </a:rPr>
              <a:pPr eaLnBrk="1" hangingPunct="1"/>
              <a:t>9/6/17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</p:spTree>
    <p:extLst>
      <p:ext uri="{BB962C8B-B14F-4D97-AF65-F5344CB8AC3E}">
        <p14:creationId xmlns:p14="http://schemas.microsoft.com/office/powerpoint/2010/main" val="3454301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Courier New" pitchFamily="49" charset="0"/>
                <a:ea typeface="+mj-ea"/>
                <a:cs typeface="Courier New" pitchFamily="49" charset="0"/>
              </a:rPr>
              <a:t>float/double</a:t>
            </a:r>
            <a:r>
              <a:rPr lang="en-US" dirty="0" smtClean="0">
                <a:ea typeface="+mj-ea"/>
                <a:cs typeface="+mj-cs"/>
              </a:rPr>
              <a:t> Constants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Any signed or unsigned number with a decimal point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Legal </a:t>
            </a:r>
            <a:r>
              <a:rPr lang="en-US" dirty="0" smtClean="0">
                <a:ea typeface="+mn-ea"/>
                <a:cs typeface="+mn-cs"/>
              </a:rPr>
              <a:t>values: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5.		.6		+2.7</a:t>
            </a:r>
            <a:b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0.0	-6.5		+8.		43.4	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Legal (exponential notation):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1.624e3  7.32e-2  6.02e23	1.0e2</a:t>
            </a:r>
            <a:b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-4.23e2  +4.0e2	  1.23e-4 +11.2e+7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Illegal:</a:t>
            </a:r>
            <a:r>
              <a:rPr lang="en-US" dirty="0">
                <a:ea typeface="+mn-ea"/>
                <a:cs typeface="+mn-cs"/>
              </a:rPr>
              <a:t>	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$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54.23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6,349.70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1.0E5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7E7563-D9C4-EF45-AC7D-A2180B5A582D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  <p:sp>
        <p:nvSpPr>
          <p:cNvPr id="3891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4912A3-1E39-6A4C-9728-4F20D042805B}" type="datetime1">
              <a:rPr lang="en-US" sz="1200">
                <a:latin typeface="Garamond" charset="0"/>
              </a:rPr>
              <a:pPr eaLnBrk="1" hangingPunct="1"/>
              <a:t>9/6/17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</p:spTree>
    <p:extLst>
      <p:ext uri="{BB962C8B-B14F-4D97-AF65-F5344CB8AC3E}">
        <p14:creationId xmlns:p14="http://schemas.microsoft.com/office/powerpoint/2010/main" val="3898955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6343</TotalTime>
  <Words>1214</Words>
  <Application>Microsoft Macintosh PowerPoint</Application>
  <PresentationFormat>On-screen Show (4:3)</PresentationFormat>
  <Paragraphs>402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Edge</vt:lpstr>
      <vt:lpstr>EECE.2160 ECE Application Programming</vt:lpstr>
      <vt:lpstr>Lecture outline</vt:lpstr>
      <vt:lpstr>Review: Basic C program structure</vt:lpstr>
      <vt:lpstr>Review (cont.)</vt:lpstr>
      <vt:lpstr>Representing data in C</vt:lpstr>
      <vt:lpstr>Four Types of Basic Data</vt:lpstr>
      <vt:lpstr>Integer Constants</vt:lpstr>
      <vt:lpstr>Range of Integers  (Machine Dependent)</vt:lpstr>
      <vt:lpstr>float/double Constants</vt:lpstr>
      <vt:lpstr>float/double Constants</vt:lpstr>
      <vt:lpstr>Character Constants</vt:lpstr>
      <vt:lpstr>Character Escape Sequences</vt:lpstr>
      <vt:lpstr>Variables</vt:lpstr>
      <vt:lpstr>Variables - name</vt:lpstr>
      <vt:lpstr>Variables - legal names</vt:lpstr>
      <vt:lpstr>Variables - legal names (but not recommended)</vt:lpstr>
      <vt:lpstr>Variables - declaring</vt:lpstr>
      <vt:lpstr>Variables - assigning</vt:lpstr>
      <vt:lpstr>Variables (cont.)</vt:lpstr>
      <vt:lpstr>Variables (cont.)</vt:lpstr>
      <vt:lpstr>Variables (cont.)</vt:lpstr>
      <vt:lpstr>Variables (cont.)</vt:lpstr>
      <vt:lpstr>Variables (cont.)</vt:lpstr>
      <vt:lpstr>Example: Variables</vt:lpstr>
      <vt:lpstr>Example 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1526</cp:revision>
  <dcterms:created xsi:type="dcterms:W3CDTF">2006-04-03T05:03:01Z</dcterms:created>
  <dcterms:modified xsi:type="dcterms:W3CDTF">2017-09-06T15:01:01Z</dcterms:modified>
</cp:coreProperties>
</file>