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565" r:id="rId4"/>
    <p:sldId id="566" r:id="rId5"/>
    <p:sldId id="567" r:id="rId6"/>
    <p:sldId id="568" r:id="rId7"/>
    <p:sldId id="569" r:id="rId8"/>
    <p:sldId id="559" r:id="rId9"/>
    <p:sldId id="560" r:id="rId10"/>
    <p:sldId id="561" r:id="rId11"/>
    <p:sldId id="562" r:id="rId12"/>
    <p:sldId id="563" r:id="rId13"/>
    <p:sldId id="564" r:id="rId14"/>
    <p:sldId id="410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88" y="-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206D4018-5A47-444E-B155-DA15C9BF7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143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6466543D-F38E-AE4C-9095-722C17C00C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696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12771D-0D9A-2242-A936-5EEB20A4BC13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E0E02-C11C-3B4D-A7A1-1710C9A49481}" type="datetime1">
              <a:rPr lang="en-US"/>
              <a:pPr>
                <a:defRPr/>
              </a:pPr>
              <a:t>3/22/17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25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69EC5-BEF8-654B-A376-36256F397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0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ACBD7-6BA3-C942-853D-AEEA86AE5A79}" type="datetime1">
              <a:rPr lang="en-US"/>
              <a:pPr>
                <a:defRPr/>
              </a:pPr>
              <a:t>3/22/17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6FE66-5069-8D40-BE97-B9697BA9C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3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B63D6-9FDD-024E-B397-A9A5DB8715F9}" type="datetime1">
              <a:rPr lang="en-US"/>
              <a:pPr>
                <a:defRPr/>
              </a:pPr>
              <a:t>3/22/17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4C963-4B57-9343-AD00-1C3FF1F8E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90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50030-C9DB-8F4F-B8D3-2ED7519346F1}" type="datetime1">
              <a:rPr lang="en-US"/>
              <a:pPr>
                <a:defRPr/>
              </a:pPr>
              <a:t>3/22/17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2D433-B23A-794C-8E07-852FF97E3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30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B24D-0357-504D-A132-8E312666EC0D}" type="datetime1">
              <a:rPr lang="en-US"/>
              <a:pPr>
                <a:defRPr/>
              </a:pPr>
              <a:t>3/22/17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F864C-31FE-C648-BEBB-34939D47A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0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5C320-FCCA-C140-900F-AA298A25C57E}" type="datetime1">
              <a:rPr lang="en-US"/>
              <a:pPr>
                <a:defRPr/>
              </a:pPr>
              <a:t>3/22/17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69AA1-A341-0946-9C0D-82F817DD1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0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E19FE-D91C-1D47-B6F0-0A294FEE9327}" type="datetime1">
              <a:rPr lang="en-US"/>
              <a:pPr>
                <a:defRPr/>
              </a:pPr>
              <a:t>3/22/17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3E5A4-534E-3F40-A873-7814F322F7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7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C80C-D2C5-144C-BCC8-3145CDE0D3D4}" type="datetime1">
              <a:rPr lang="en-US"/>
              <a:pPr>
                <a:defRPr/>
              </a:pPr>
              <a:t>3/22/17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8B5F0-0837-EE43-9882-0ACE51699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4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078A4-2EFB-3547-BDFA-08BE042BCFDB}" type="datetime1">
              <a:rPr lang="en-US"/>
              <a:pPr>
                <a:defRPr/>
              </a:pPr>
              <a:t>3/22/17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25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03867-88CE-864E-BC5E-EF6E527740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4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05AF5-A83A-D142-BA81-73901F323853}" type="datetime1">
              <a:rPr lang="en-US"/>
              <a:pPr>
                <a:defRPr/>
              </a:pPr>
              <a:t>3/22/17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83A44-B805-1F4B-BBCE-E3071A1C1D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1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96253-BC3B-DD41-9484-BABB8E6F23CE}" type="datetime1">
              <a:rPr lang="en-US"/>
              <a:pPr>
                <a:defRPr/>
              </a:pPr>
              <a:t>3/22/17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8F820-CD15-7149-AA09-E6125FB8A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7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CAF8F-939A-D847-BECE-B4FF3E5840F5}" type="datetime1">
              <a:rPr lang="en-US"/>
              <a:pPr>
                <a:defRPr/>
              </a:pPr>
              <a:t>3/22/17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5ABB2-07AF-D441-8A5B-F542C4194B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0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F0164-1AC5-CE4B-87FA-E3ED96B04CA5}" type="datetime1">
              <a:rPr lang="en-US"/>
              <a:pPr>
                <a:defRPr/>
              </a:pPr>
              <a:t>3/22/17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25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9D598-2591-F24F-83A1-807D973EF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8C11A118-D3A7-B148-BC62-E66B2D88860C}" type="datetime1">
              <a:rPr lang="en-US"/>
              <a:pPr>
                <a:defRPr/>
              </a:pPr>
              <a:t>3/22/17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 Lecture 25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B5CCBE17-DE29-2547-B575-C845226EE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55" r:id="rId1"/>
    <p:sldLayoutId id="2147485143" r:id="rId2"/>
    <p:sldLayoutId id="2147485144" r:id="rId3"/>
    <p:sldLayoutId id="2147485145" r:id="rId4"/>
    <p:sldLayoutId id="2147485146" r:id="rId5"/>
    <p:sldLayoutId id="2147485147" r:id="rId6"/>
    <p:sldLayoutId id="2147485148" r:id="rId7"/>
    <p:sldLayoutId id="2147485149" r:id="rId8"/>
    <p:sldLayoutId id="2147485150" r:id="rId9"/>
    <p:sldLayoutId id="2147485151" r:id="rId10"/>
    <p:sldLayoutId id="2147485152" r:id="rId11"/>
    <p:sldLayoutId id="2147485153" r:id="rId12"/>
    <p:sldLayoutId id="214748515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EECE.2160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Instructors: 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Dr. Michael </a:t>
            </a:r>
            <a:r>
              <a:rPr lang="en-US" dirty="0" smtClean="0">
                <a:latin typeface="Arial" charset="0"/>
              </a:rPr>
              <a:t>Geiger &amp; Dr.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Fall </a:t>
            </a:r>
            <a:r>
              <a:rPr lang="en-US" dirty="0" smtClean="0">
                <a:latin typeface="Arial" charset="0"/>
              </a:rPr>
              <a:t>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23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More on strings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Structures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Using structure types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Once defined, can declare variables using that type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Scalar: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>
                <a:latin typeface="Courier New" charset="0"/>
                <a:cs typeface="Courier New" charset="0"/>
              </a:rPr>
              <a:t> student1;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Array: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>
                <a:latin typeface="Courier New" charset="0"/>
                <a:cs typeface="Courier New" charset="0"/>
              </a:rPr>
              <a:t> classList[10];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Pointer: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>
                <a:latin typeface="Courier New" charset="0"/>
                <a:cs typeface="Courier New" charset="0"/>
              </a:rPr>
              <a:t> *sPtr;</a:t>
            </a:r>
            <a:r>
              <a:rPr lang="en-US">
                <a:latin typeface="Arial" charset="0"/>
                <a:cs typeface="Courier New" charset="0"/>
              </a:rPr>
              <a:t> 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E792A4-0146-6E4A-ABA9-77DE76ECF826}" type="datetime1">
              <a:rPr lang="en-US" sz="1200">
                <a:latin typeface="Garamond" charset="0"/>
                <a:cs typeface="Arial" charset="0"/>
              </a:rPr>
              <a:pPr eaLnBrk="1" hangingPunct="1"/>
              <a:t>3/22/17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25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AB407E-20DE-E048-94C0-42AEB73DEEF0}" type="slidenum">
              <a:rPr lang="en-US" sz="12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Using structure variables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Initialization very similar to array initialization: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StudentInfo student1 = 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{ “John”, ‘Q’, “Smith”, 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 12345678, 3.75 };</a:t>
            </a:r>
          </a:p>
          <a:p>
            <a:r>
              <a:rPr lang="en-US">
                <a:latin typeface="Arial" charset="0"/>
                <a:cs typeface="Courier New" charset="0"/>
              </a:rPr>
              <a:t>Accessing structure elements: . operator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Syntax: </a:t>
            </a:r>
            <a:r>
              <a:rPr lang="en-US">
                <a:latin typeface="Courier New" charset="0"/>
                <a:cs typeface="Courier New" charset="0"/>
              </a:rPr>
              <a:t>&lt;var name&gt;.&lt;element name&gt;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Examples: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printf(“%s %c %s”,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student1.first, student1.middle, student1.last</a:t>
            </a:r>
            <a:r>
              <a:rPr lang="en-US">
                <a:latin typeface="Courier New" charset="0"/>
                <a:cs typeface="Courier New" charset="0"/>
              </a:rPr>
              <a:t>);</a:t>
            </a:r>
          </a:p>
          <a:p>
            <a:pPr lvl="2"/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student1.GPA</a:t>
            </a:r>
            <a:r>
              <a:rPr lang="en-US">
                <a:latin typeface="Courier New" charset="0"/>
                <a:cs typeface="Courier New" charset="0"/>
              </a:rPr>
              <a:t> = 3.5;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412E06-A76F-954C-AA55-2398C6D4224A}" type="datetime1">
              <a:rPr lang="en-US" sz="1200">
                <a:latin typeface="Garamond" charset="0"/>
                <a:cs typeface="Arial" charset="0"/>
              </a:rPr>
              <a:pPr eaLnBrk="1" hangingPunct="1"/>
              <a:t>3/22/17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25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7B53C1-4551-394A-93A9-3B39A806D4F1}" type="slidenum">
              <a:rPr lang="en-US" sz="1200"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nsolas"/>
                <a:ea typeface="+mn-ea"/>
              </a:rPr>
              <a:t>typedef</a:t>
            </a:r>
            <a:r>
              <a:rPr lang="en-US" dirty="0" smtClean="0">
                <a:latin typeface="Consolas"/>
                <a:ea typeface="+mn-ea"/>
              </a:rPr>
              <a:t> </a:t>
            </a:r>
            <a:r>
              <a:rPr lang="en-US" dirty="0" err="1" smtClean="0">
                <a:latin typeface="Consolas"/>
                <a:ea typeface="+mn-ea"/>
              </a:rPr>
              <a:t>struct</a:t>
            </a:r>
            <a:r>
              <a:rPr lang="en-US" dirty="0" smtClean="0">
                <a:latin typeface="Consolas"/>
                <a:ea typeface="+mn-ea"/>
              </a:rPr>
              <a:t>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double real;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double </a:t>
            </a:r>
            <a:r>
              <a:rPr lang="en-US" dirty="0" err="1" smtClean="0">
                <a:latin typeface="Consolas"/>
                <a:ea typeface="+mn-ea"/>
              </a:rPr>
              <a:t>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} Complex;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nsolas"/>
                <a:ea typeface="+mn-ea"/>
              </a:rPr>
              <a:t>int</a:t>
            </a:r>
            <a:r>
              <a:rPr lang="en-US" dirty="0" smtClean="0">
                <a:latin typeface="Consolas"/>
                <a:ea typeface="+mn-ea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a = {1, 2};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b = {3.4, 5.6};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c, d, e;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printf("A = %.2lf+%.2lfi\n", 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	a.real, a.imag);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("B = %.2lf+%.2lfi\n", 	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solidFill>
                <a:srgbClr val="A31515"/>
              </a:solidFill>
              <a:latin typeface="Consolas"/>
              <a:ea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 = a;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d.real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a.real</a:t>
            </a:r>
            <a:r>
              <a:rPr lang="en-US" dirty="0" smtClean="0">
                <a:latin typeface="Consolas"/>
                <a:ea typeface="+mn-ea"/>
              </a:rPr>
              <a:t> + 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d.imag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a.imag</a:t>
            </a:r>
            <a:r>
              <a:rPr lang="en-US" dirty="0" smtClean="0">
                <a:latin typeface="Consolas"/>
                <a:ea typeface="+mn-ea"/>
              </a:rPr>
              <a:t> +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e.real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a.real</a:t>
            </a:r>
            <a:r>
              <a:rPr lang="en-US" dirty="0" smtClean="0">
                <a:latin typeface="Consolas"/>
                <a:ea typeface="+mn-ea"/>
              </a:rPr>
              <a:t> - 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e.imag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a.imag</a:t>
            </a:r>
            <a:r>
              <a:rPr lang="en-US" dirty="0" smtClean="0">
                <a:latin typeface="Consolas"/>
                <a:ea typeface="+mn-ea"/>
              </a:rPr>
              <a:t> -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("C = %.2lf+%.2lfi\n", 	</a:t>
            </a:r>
            <a:r>
              <a:rPr lang="en-US" dirty="0" err="1" smtClean="0">
                <a:latin typeface="Consolas"/>
                <a:ea typeface="+mn-ea"/>
              </a:rPr>
              <a:t>c.real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c.imag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("D = %.2lf+%.2lfi\n", 	</a:t>
            </a:r>
            <a:r>
              <a:rPr lang="en-US" dirty="0" err="1" smtClean="0">
                <a:latin typeface="Consolas"/>
                <a:ea typeface="+mn-ea"/>
              </a:rPr>
              <a:t>d.real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d.imag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printf("E = %.2lf+%.2lfi\n", 	e.real, e.imag);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}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56CC80-83AC-7343-943E-88FEFD0D6035}" type="datetime1">
              <a:rPr lang="en-US" sz="1200">
                <a:latin typeface="Garamond" charset="0"/>
                <a:cs typeface="Arial" charset="0"/>
              </a:rPr>
              <a:pPr eaLnBrk="1" hangingPunct="1"/>
              <a:t>3/22/17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25</a:t>
            </a: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9DE430-9E1F-F646-BF94-190F7DB571AC}" type="slidenum">
              <a:rPr lang="en-US" sz="1200"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0722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A = 1.00 + 2.00i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B = 3.40 + 5.60i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C = 1.00 + 2.00i		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D = 4.40 + 7.60i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E = -2.40 + -3.60i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u="sng">
                <a:latin typeface="Arial" charset="0"/>
                <a:cs typeface="Courier New" charset="0"/>
              </a:rPr>
              <a:t>Note:</a:t>
            </a:r>
            <a:r>
              <a:rPr lang="en-US">
                <a:latin typeface="Arial" charset="0"/>
                <a:cs typeface="Courier New" charset="0"/>
              </a:rPr>
              <a:t> code in handout has spaces before and after ‘+’ for readability; code on previous slide doesn’t because it wouldn’t fit!</a:t>
            </a:r>
          </a:p>
        </p:txBody>
      </p:sp>
      <p:sp>
        <p:nvSpPr>
          <p:cNvPr id="3072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DD6D05-B255-D041-946C-0E5CF11BD7F1}" type="datetime1">
              <a:rPr lang="en-US" sz="1200">
                <a:latin typeface="Garamond" charset="0"/>
                <a:cs typeface="Arial" charset="0"/>
              </a:rPr>
              <a:pPr eaLnBrk="1" hangingPunct="1"/>
              <a:t>3/22/17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25</a:t>
            </a:r>
          </a:p>
        </p:txBody>
      </p:sp>
      <p:sp>
        <p:nvSpPr>
          <p:cNvPr id="3072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6BABF3-72AE-0242-B439-617BEE0588B1}" type="slidenum">
              <a:rPr lang="en-US" sz="1200">
                <a:latin typeface="Garamond" charset="0"/>
                <a:cs typeface="Arial" charset="0"/>
              </a:rPr>
              <a:pPr eaLnBrk="1" hangingPunct="1"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Next time 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More on structures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Reminders: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6 due 3/24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Exam 2 in class 3/29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Covers material starting after Exam 1, through end of week (lectures 13-17, 19-24</a:t>
            </a:r>
            <a:r>
              <a:rPr lang="en-US" dirty="0" smtClean="0">
                <a:latin typeface="Arial" charset="0"/>
              </a:rPr>
              <a:t>)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Change for late/</a:t>
            </a:r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submissions &amp; other grading issues: please directly contact TAs and CC your instructor</a:t>
            </a:r>
          </a:p>
          <a:p>
            <a:pPr lvl="2">
              <a:defRPr/>
            </a:pPr>
            <a:r>
              <a:rPr lang="en-US" dirty="0" err="1">
                <a:latin typeface="Arial" charset="0"/>
              </a:rPr>
              <a:t>Li_Zhou@student.uml.edu</a:t>
            </a:r>
            <a:endParaRPr lang="en-US" dirty="0">
              <a:latin typeface="Arial" charset="0"/>
            </a:endParaRPr>
          </a:p>
          <a:p>
            <a:pPr lvl="2">
              <a:defRPr/>
            </a:pPr>
            <a:r>
              <a:rPr lang="en-US" dirty="0" err="1">
                <a:latin typeface="Arial" charset="0"/>
              </a:rPr>
              <a:t>Zhendong_Wang@student.uml.edu</a:t>
            </a:r>
            <a:endParaRPr lang="en-US">
              <a:latin typeface="Arial" charset="0"/>
            </a:endParaRPr>
          </a:p>
          <a:p>
            <a:pPr lvl="1">
              <a:defRPr/>
            </a:pPr>
            <a:endParaRPr lang="en-US" dirty="0">
              <a:latin typeface="Arial" charset="0"/>
            </a:endParaRPr>
          </a:p>
          <a:p>
            <a:pPr lvl="2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78BD08-1254-214C-810A-08E617EB1170}" type="datetime1">
              <a:rPr lang="en-US" sz="1200">
                <a:latin typeface="Garamond" charset="0"/>
                <a:cs typeface="Arial" charset="0"/>
              </a:rPr>
              <a:pPr eaLnBrk="1" hangingPunct="1"/>
              <a:t>3/22/17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25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F396FC5-3B35-BE45-B621-7FAF6F926E22}" type="slidenum">
              <a:rPr lang="en-US" sz="1200">
                <a:latin typeface="Garamond" charset="0"/>
                <a:cs typeface="Arial" charset="0"/>
              </a:rPr>
              <a:pPr eaLnBrk="1" hangingPunct="1"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6 due 3/24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Exam 2 in class 3/29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Covers material starting after Exam 1, through end of week (lectures 13-17, 19-24</a:t>
            </a:r>
            <a:r>
              <a:rPr lang="en-US" dirty="0" smtClean="0">
                <a:latin typeface="Arial" charset="0"/>
              </a:rPr>
              <a:t>)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Change for late/</a:t>
            </a:r>
            <a:r>
              <a:rPr lang="en-US" dirty="0" err="1" smtClean="0">
                <a:latin typeface="Arial" charset="0"/>
              </a:rPr>
              <a:t>regrade</a:t>
            </a:r>
            <a:r>
              <a:rPr lang="en-US" dirty="0" smtClean="0">
                <a:latin typeface="Arial" charset="0"/>
              </a:rPr>
              <a:t> submissions &amp; other grading issues: please directly contact TAs and CC your instructor</a:t>
            </a:r>
          </a:p>
          <a:p>
            <a:pPr lvl="2">
              <a:defRPr/>
            </a:pPr>
            <a:r>
              <a:rPr lang="en-US" dirty="0" err="1" smtClean="0">
                <a:latin typeface="Arial" charset="0"/>
              </a:rPr>
              <a:t>Li_Zhou</a:t>
            </a:r>
            <a:r>
              <a:rPr lang="en-US" dirty="0" err="1">
                <a:latin typeface="Arial" charset="0"/>
              </a:rPr>
              <a:t>@student.uml.edu</a:t>
            </a:r>
            <a:endParaRPr lang="en-US" dirty="0">
              <a:latin typeface="Arial" charset="0"/>
            </a:endParaRPr>
          </a:p>
          <a:p>
            <a:pPr lvl="2">
              <a:defRPr/>
            </a:pPr>
            <a:r>
              <a:rPr lang="en-US" dirty="0" err="1" smtClean="0">
                <a:latin typeface="Arial" charset="0"/>
              </a:rPr>
              <a:t>Zhendong_Wang@student.uml.edu</a:t>
            </a:r>
            <a:endParaRPr lang="en-US" dirty="0" smtClean="0">
              <a:latin typeface="Arial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Arial" charset="0"/>
              </a:rPr>
              <a:t>Finish discussion of strings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Arial" charset="0"/>
              </a:rPr>
              <a:t>Structures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5EE3BC-A067-5941-974E-7F96907017ED}" type="datetime1">
              <a:rPr lang="en-US" sz="1200">
                <a:latin typeface="Garamond" charset="0"/>
                <a:cs typeface="Arial" charset="0"/>
              </a:rPr>
              <a:pPr eaLnBrk="1" hangingPunct="1"/>
              <a:t>3/22/17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25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252D84-2C42-4D48-BDBC-798A1EA6F90A}" type="slidenum">
              <a:rPr lang="en-US" sz="1200">
                <a:latin typeface="Garamond" charset="0"/>
                <a:cs typeface="Arial" charset="0"/>
              </a:rPr>
              <a:pPr eaLnBrk="1" hangingPunct="1"/>
              <a:t>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800" dirty="0">
                <a:latin typeface="Arial" charset="0"/>
              </a:rPr>
              <a:t>Represented as character arrays</a:t>
            </a:r>
          </a:p>
          <a:p>
            <a:pPr>
              <a:defRPr/>
            </a:pPr>
            <a:r>
              <a:rPr lang="en-US" sz="2800" dirty="0">
                <a:latin typeface="Arial" charset="0"/>
              </a:rPr>
              <a:t>Can be initialized using string constants</a:t>
            </a:r>
          </a:p>
          <a:p>
            <a:pPr lvl="1">
              <a:defRPr/>
            </a:pPr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>
              <a:defRPr/>
            </a:pPr>
            <a:r>
              <a:rPr lang="en-US" sz="2800" dirty="0">
                <a:latin typeface="Arial" charset="0"/>
              </a:rPr>
              <a:t>Can access individual elements</a:t>
            </a:r>
          </a:p>
          <a:p>
            <a:pPr lvl="1">
              <a:defRPr/>
            </a:pPr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hello[3]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400" dirty="0">
              <a:latin typeface="Arial" charset="0"/>
            </a:endParaRPr>
          </a:p>
          <a:p>
            <a:pPr>
              <a:defRPr/>
            </a:pPr>
            <a:r>
              <a:rPr lang="en-US" sz="2800" dirty="0">
                <a:latin typeface="Arial" charset="0"/>
              </a:rPr>
              <a:t>Can print directly or with formatting</a:t>
            </a:r>
          </a:p>
          <a:p>
            <a:pPr lvl="1">
              <a:defRPr/>
            </a:pPr>
            <a:r>
              <a:rPr lang="en-US" sz="2400" dirty="0">
                <a:latin typeface="Arial" charset="0"/>
              </a:rPr>
              <a:t>Print directly: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(hello);</a:t>
            </a:r>
          </a:p>
          <a:p>
            <a:pPr lvl="1">
              <a:defRPr/>
            </a:pPr>
            <a:r>
              <a:rPr lang="en-US" sz="2400" dirty="0">
                <a:latin typeface="Arial" charset="0"/>
                <a:cs typeface="Courier New" charset="0"/>
              </a:rPr>
              <a:t>Print w/formatting using %s: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</a:rPr>
              <a:t>%s\n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</a:rPr>
              <a:t>, 						 	hello</a:t>
            </a:r>
            <a:r>
              <a:rPr lang="en-US" altLang="ja-JP" sz="2400" dirty="0" smtClean="0">
                <a:latin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altLang="ja-JP" sz="2800" dirty="0" smtClean="0">
                <a:latin typeface="Arial"/>
                <a:cs typeface="Arial"/>
              </a:rPr>
              <a:t>Reading strings: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scanf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(“%s”,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str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);</a:t>
            </a:r>
          </a:p>
          <a:p>
            <a:pPr lvl="1">
              <a:defRPr/>
            </a:pPr>
            <a:r>
              <a:rPr lang="en-US" altLang="ja-JP" sz="2400" dirty="0" smtClean="0">
                <a:latin typeface="Arial"/>
                <a:cs typeface="Arial"/>
              </a:rPr>
              <a:t>Reads all characters up to (but not including) first space, tab, or newline</a:t>
            </a:r>
            <a:endParaRPr lang="en-US" altLang="ja-JP" sz="2400" dirty="0">
              <a:latin typeface="Arial"/>
              <a:cs typeface="Arial"/>
            </a:endParaRPr>
          </a:p>
          <a:p>
            <a:pPr>
              <a:defRPr/>
            </a:pPr>
            <a:r>
              <a:rPr lang="en-US" sz="2800" dirty="0">
                <a:latin typeface="Arial" charset="0"/>
              </a:rPr>
              <a:t>Must leave enough room for terminating 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‘</a:t>
            </a:r>
            <a:r>
              <a:rPr lang="en-US" altLang="ja-JP" sz="2800" dirty="0">
                <a:latin typeface="Courier New" charset="0"/>
                <a:cs typeface="Courier New" charset="0"/>
              </a:rPr>
              <a:t>\0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’</a:t>
            </a:r>
            <a:endParaRPr lang="en-US" sz="2800" dirty="0">
              <a:latin typeface="Courier New" charset="0"/>
              <a:cs typeface="Courier New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732358-0CB8-E948-AA65-932CC65E2D83}" type="datetime1">
              <a:rPr lang="en-US" sz="1200">
                <a:latin typeface="Garamond" charset="0"/>
              </a:rPr>
              <a:pPr eaLnBrk="1" hangingPunct="1"/>
              <a:t>3/22/17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332388-A547-C94B-BF0E-AAA1A7BEB2CC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In </a:t>
            </a:r>
            <a:r>
              <a:rPr lang="en-US" sz="2800">
                <a:latin typeface="Courier New" charset="0"/>
                <a:cs typeface="Courier New" charset="0"/>
              </a:rPr>
              <a:t>&lt;string.h&gt;</a:t>
            </a:r>
            <a:r>
              <a:rPr lang="en-US" sz="2800">
                <a:latin typeface="Arial" charset="0"/>
              </a:rPr>
              <a:t> library: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Copying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const char *source);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*strncpy(char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const char *source,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Return </a:t>
            </a:r>
            <a:r>
              <a:rPr lang="en-US" sz="2000">
                <a:latin typeface="Courier New" charset="0"/>
                <a:cs typeface="Courier New" charset="0"/>
              </a:rPr>
              <a:t>dest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Does not append </a:t>
            </a:r>
            <a:r>
              <a:rPr lang="ja-JP" altLang="en-US" sz="2000">
                <a:latin typeface="Arial" charset="0"/>
                <a:cs typeface="Courier New" charset="0"/>
              </a:rPr>
              <a:t>‘</a:t>
            </a:r>
            <a:r>
              <a:rPr lang="en-US" altLang="ja-JP" sz="2000">
                <a:latin typeface="Arial" charset="0"/>
                <a:cs typeface="Courier New" charset="0"/>
              </a:rPr>
              <a:t>\0</a:t>
            </a:r>
            <a:r>
              <a:rPr lang="ja-JP" altLang="en-US" sz="2000">
                <a:latin typeface="Arial" charset="0"/>
                <a:cs typeface="Courier New" charset="0"/>
              </a:rPr>
              <a:t>’</a:t>
            </a:r>
            <a:r>
              <a:rPr lang="en-US" altLang="ja-JP" sz="2000">
                <a:latin typeface="Arial" charset="0"/>
                <a:cs typeface="Courier New" charset="0"/>
              </a:rPr>
              <a:t> unless length of </a:t>
            </a:r>
            <a:r>
              <a:rPr lang="en-US" altLang="ja-JP" sz="2000">
                <a:latin typeface="Courier New" charset="0"/>
                <a:cs typeface="Courier New" charset="0"/>
              </a:rPr>
              <a:t>source</a:t>
            </a:r>
            <a:r>
              <a:rPr lang="en-US" altLang="ja-JP" sz="2000">
                <a:latin typeface="Arial" charset="0"/>
                <a:cs typeface="Courier New" charset="0"/>
              </a:rPr>
              <a:t> &lt; </a:t>
            </a:r>
            <a:r>
              <a:rPr lang="en-US" altLang="ja-JP" sz="2000">
                <a:latin typeface="Courier New" charset="0"/>
                <a:cs typeface="Courier New" charset="0"/>
              </a:rPr>
              <a:t>num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Comparing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strcmp(const char *s1, const char *s2);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strncmp(const char *s1, const char *s2, 		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Character-by-character comparison of character values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Returns 0 if s1 == s2, &gt;0 if s1 &gt; s2, &lt;0 if s1 &lt; s2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A3EFEA-0FD7-8549-BDF8-1D1899DDD68F}" type="datetime1">
              <a:rPr lang="en-US" sz="1200">
                <a:latin typeface="Garamond" charset="0"/>
                <a:cs typeface="Arial" charset="0"/>
              </a:rPr>
              <a:pPr eaLnBrk="1" hangingPunct="1"/>
              <a:t>3/22/17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50D2BA-4675-8040-A62D-2FAC10F6745D}" type="slidenum">
              <a:rPr lang="en-US" sz="1200"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Returns # characters before </a:t>
            </a:r>
            <a:r>
              <a:rPr lang="ja-JP" altLang="en-US">
                <a:latin typeface="Courier New" charset="0"/>
                <a:cs typeface="Courier New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\0</a:t>
            </a:r>
            <a:r>
              <a:rPr lang="ja-JP" altLang="en-US">
                <a:latin typeface="Courier New" charset="0"/>
                <a:cs typeface="Courier New" charset="0"/>
              </a:rPr>
              <a:t>’</a:t>
            </a:r>
            <a:endParaRPr lang="en-US" altLang="ja-JP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>
                <a:latin typeface="Arial" charset="0"/>
                <a:cs typeface="Courier New" charset="0"/>
              </a:rPr>
              <a:t>“</a:t>
            </a:r>
            <a:r>
              <a:rPr lang="en-US" altLang="ja-JP">
                <a:latin typeface="Arial" charset="0"/>
                <a:cs typeface="Courier New" charset="0"/>
              </a:rPr>
              <a:t>Add</a:t>
            </a:r>
            <a:r>
              <a:rPr lang="ja-JP" altLang="en-US">
                <a:latin typeface="Arial" charset="0"/>
                <a:cs typeface="Courier New" charset="0"/>
              </a:rPr>
              <a:t>”</a:t>
            </a:r>
            <a:r>
              <a:rPr lang="en-US" altLang="ja-JP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Returns </a:t>
            </a:r>
            <a:r>
              <a:rPr lang="en-US">
                <a:latin typeface="Courier New" charset="0"/>
                <a:cs typeface="Courier New" charset="0"/>
              </a:rPr>
              <a:t>dest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614F27-D264-C74C-AA59-5194B1BA816C}" type="datetime1">
              <a:rPr lang="en-US" sz="1200">
                <a:latin typeface="Garamond" charset="0"/>
                <a:cs typeface="Arial" charset="0"/>
              </a:rPr>
              <a:pPr eaLnBrk="1" hangingPunct="1"/>
              <a:t>3/22/17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509E8A-0C86-A947-B6A4-088F277A5BB4}" type="slidenum">
              <a:rPr lang="en-US" sz="1200"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Strings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5720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What does the following program print?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char s1[15];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n1;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char s2[10] =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.216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strncpy(s1,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%c\n\n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s1[1]);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</p:txBody>
      </p:sp>
      <p:sp>
        <p:nvSpPr>
          <p:cNvPr id="23555" name="Content Placeholder 6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4958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strncat(s1,s2,10);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// Assume user inputs: ABC ABD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Enter two strings: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scanf(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%s%s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 = strncmp(s1, s2,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if (n &gt;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&gt;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 if (n &lt;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&lt;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==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return 0;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A85CEB-32DC-D244-B512-AD8DA8AB0062}" type="datetime1">
              <a:rPr lang="en-US" sz="1200">
                <a:latin typeface="Garamond" charset="0"/>
                <a:cs typeface="Arial" charset="0"/>
              </a:rPr>
              <a:pPr eaLnBrk="1" hangingPunct="1"/>
              <a:t>3/22/17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2E3A52-73FE-F74F-8CF3-043C7F550AF2}" type="slidenum">
              <a:rPr lang="en-US" sz="1200"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Initial value of s1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2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6		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s1[1]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16.216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 after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strncat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6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two strings: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ABC ABD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ABC &lt; ABD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Result of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strncmp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457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581527-DA48-0841-95A5-933F96CD10E4}" type="datetime1">
              <a:rPr lang="en-US" sz="1200">
                <a:latin typeface="Garamond" charset="0"/>
                <a:cs typeface="Arial" charset="0"/>
              </a:rPr>
              <a:pPr eaLnBrk="1" hangingPunct="1"/>
              <a:t>3/22/17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458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7CCF19-7202-7747-973C-61372BD4442C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Structures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Arrays: groups of data with same type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Structures: groups of data with (potentially) different types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Example: record to store information about student: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First name (</a:t>
            </a:r>
            <a:r>
              <a:rPr lang="en-US" sz="2400">
                <a:latin typeface="Courier New" charset="0"/>
                <a:cs typeface="Courier New" charset="0"/>
              </a:rPr>
              <a:t>char []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Middle initial (</a:t>
            </a:r>
            <a:r>
              <a:rPr lang="en-US" sz="2400">
                <a:latin typeface="Courier New" charset="0"/>
                <a:cs typeface="Courier New" charset="0"/>
              </a:rPr>
              <a:t>char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Last name (</a:t>
            </a:r>
            <a:r>
              <a:rPr lang="en-US" sz="2400">
                <a:latin typeface="Courier New" charset="0"/>
                <a:cs typeface="Courier New" charset="0"/>
              </a:rPr>
              <a:t>char []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ID # (</a:t>
            </a:r>
            <a:r>
              <a:rPr lang="en-US" sz="2400">
                <a:latin typeface="Courier New" charset="0"/>
                <a:cs typeface="Courier New" charset="0"/>
              </a:rPr>
              <a:t>unsigned int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GPA (</a:t>
            </a:r>
            <a:r>
              <a:rPr lang="en-US" sz="2400">
                <a:latin typeface="Courier New" charset="0"/>
                <a:cs typeface="Courier New" charset="0"/>
              </a:rPr>
              <a:t>double</a:t>
            </a:r>
            <a:r>
              <a:rPr lang="en-US" sz="2400">
                <a:latin typeface="Arial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Any data type—scalar, array, pointer (even other structures) allowed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3C6053-287C-CA4C-8ACC-8A40CA7B1CFD}" type="datetime1">
              <a:rPr lang="en-US" sz="1200">
                <a:latin typeface="Garamond" charset="0"/>
                <a:cs typeface="Arial" charset="0"/>
              </a:rPr>
              <a:pPr eaLnBrk="1" hangingPunct="1"/>
              <a:t>3/22/17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25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ADCA1A-6330-4949-B4D2-22161DDE8AC5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Declaring structure types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Can define structure as a type using </a:t>
            </a:r>
            <a:r>
              <a:rPr lang="en-US" sz="2100">
                <a:latin typeface="Courier New" charset="0"/>
                <a:cs typeface="Courier New" charset="0"/>
              </a:rPr>
              <a:t>typedef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Could omit </a:t>
            </a:r>
            <a:r>
              <a:rPr lang="en-US" sz="1800">
                <a:latin typeface="Courier New" charset="0"/>
                <a:cs typeface="Courier New" charset="0"/>
              </a:rPr>
              <a:t>typedef</a:t>
            </a:r>
            <a:r>
              <a:rPr lang="en-US" sz="1800">
                <a:latin typeface="Arial" charset="0"/>
                <a:cs typeface="Courier New" charset="0"/>
              </a:rPr>
              <a:t>, but would need </a:t>
            </a:r>
            <a:r>
              <a:rPr lang="ja-JP" altLang="en-US" sz="1800">
                <a:latin typeface="Arial" charset="0"/>
                <a:cs typeface="Courier New" charset="0"/>
              </a:rPr>
              <a:t>“</a:t>
            </a:r>
            <a:r>
              <a:rPr lang="en-US" altLang="ja-JP" sz="1800">
                <a:latin typeface="Courier New" charset="0"/>
                <a:cs typeface="Courier New" charset="0"/>
              </a:rPr>
              <a:t>struct</a:t>
            </a:r>
            <a:r>
              <a:rPr lang="ja-JP" altLang="en-US" sz="1800">
                <a:latin typeface="Arial" charset="0"/>
                <a:cs typeface="Courier New" charset="0"/>
              </a:rPr>
              <a:t>”</a:t>
            </a:r>
            <a:r>
              <a:rPr lang="en-US" altLang="ja-JP" sz="1800">
                <a:latin typeface="Arial" charset="0"/>
                <a:cs typeface="Courier New" charset="0"/>
              </a:rPr>
              <a:t> before type name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Syntax:  	</a:t>
            </a:r>
            <a:r>
              <a:rPr lang="en-US" sz="2100">
                <a:latin typeface="Courier New" charset="0"/>
                <a:cs typeface="Courier New" charset="0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  &lt;list of variables&gt;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} &lt;typeName&gt;;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  <a:cs typeface="Courier New" charset="0"/>
              </a:rPr>
              <a:t>		</a:t>
            </a:r>
            <a:r>
              <a:rPr lang="en-US" sz="2100">
                <a:latin typeface="Courier New" charset="0"/>
                <a:cs typeface="Courier New" charset="0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unsigned int ID;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} StudentInfo;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Courier New" charset="0"/>
                <a:cs typeface="Courier New" charset="0"/>
              </a:rPr>
              <a:t>typedef</a:t>
            </a:r>
            <a:r>
              <a:rPr lang="en-US" sz="2100">
                <a:latin typeface="Arial" charset="0"/>
                <a:cs typeface="Courier New" charset="0"/>
              </a:rPr>
              <a:t> usually at program start (with #include, #define)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Courier New" charset="0"/>
                <a:cs typeface="Courier New" charset="0"/>
              </a:rPr>
              <a:t>&lt;typeName&gt; </a:t>
            </a:r>
            <a:r>
              <a:rPr lang="en-US" sz="2100">
                <a:latin typeface="Arial" charset="0"/>
                <a:cs typeface="Courier New" charset="0"/>
              </a:rPr>
              <a:t>usually starts with capital letter</a:t>
            </a:r>
            <a:r>
              <a:rPr lang="en-US" sz="2100">
                <a:latin typeface="Courier New" charset="0"/>
                <a:cs typeface="Courier New" charset="0"/>
              </a:rPr>
              <a:t>		</a:t>
            </a:r>
            <a:endParaRPr lang="en-US" sz="2100">
              <a:latin typeface="Arial" charset="0"/>
              <a:cs typeface="Courier New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607BAA-1C45-154C-B974-2B08C7E69105}" type="datetime1">
              <a:rPr lang="en-US" sz="1200">
                <a:latin typeface="Garamond" charset="0"/>
                <a:cs typeface="Arial" charset="0"/>
              </a:rPr>
              <a:pPr eaLnBrk="1" hangingPunct="1"/>
              <a:t>3/22/17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25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F99712-6033-8147-B63E-C6B704B9A63E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14083</TotalTime>
  <Words>719</Words>
  <Application>Microsoft Macintosh PowerPoint</Application>
  <PresentationFormat>On-screen Show (4:3)</PresentationFormat>
  <Paragraphs>229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ＭＳ Ｐゴシック</vt:lpstr>
      <vt:lpstr>Garamond</vt:lpstr>
      <vt:lpstr>Wingdings</vt:lpstr>
      <vt:lpstr>Times New Roman</vt:lpstr>
      <vt:lpstr>Courier New</vt:lpstr>
      <vt:lpstr>Consolas</vt:lpstr>
      <vt:lpstr>Edge</vt:lpstr>
      <vt:lpstr>EECE.2160 ECE Application Programming</vt:lpstr>
      <vt:lpstr>Lecture outline</vt:lpstr>
      <vt:lpstr>Review: strings</vt:lpstr>
      <vt:lpstr>String functions</vt:lpstr>
      <vt:lpstr>String functions (cont.)</vt:lpstr>
      <vt:lpstr>Example: Strings</vt:lpstr>
      <vt:lpstr>Example solution</vt:lpstr>
      <vt:lpstr>Structures</vt:lpstr>
      <vt:lpstr>Declaring structure types</vt:lpstr>
      <vt:lpstr>Using structure types</vt:lpstr>
      <vt:lpstr>Using structure variables</vt:lpstr>
      <vt:lpstr>Example: Using structures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1748</cp:revision>
  <dcterms:created xsi:type="dcterms:W3CDTF">2006-04-03T05:03:01Z</dcterms:created>
  <dcterms:modified xsi:type="dcterms:W3CDTF">2017-03-22T14:11:46Z</dcterms:modified>
</cp:coreProperties>
</file>