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476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2" r:id="rId13"/>
    <p:sldId id="473" r:id="rId14"/>
    <p:sldId id="474" r:id="rId15"/>
    <p:sldId id="475" r:id="rId16"/>
    <p:sldId id="458" r:id="rId17"/>
    <p:sldId id="459" r:id="rId18"/>
    <p:sldId id="460" r:id="rId19"/>
    <p:sldId id="461" r:id="rId20"/>
    <p:sldId id="379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9.xml"/><Relationship Id="rId3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8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9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12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13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D11D4-4F7D-1F4B-AA8D-B03C9E37044B}" type="datetime1">
              <a:rPr lang="en-US" smtClean="0"/>
              <a:t>9/7/16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97AFA-3690-D345-A779-3C03664975AE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64BE0-FFBF-2C43-A9EA-D29F4F159939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2E494-5A61-714B-A143-32BC8B1F49D1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89D23-8781-CF42-909E-FF56B2810519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121B-2D64-C345-BB01-7013B6E5BC0B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0A4D6-0E49-8242-A8CE-63059DF7E7C9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B393B-C192-ED4A-B8B9-C7066B2036DC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83DB9-22F5-014D-8A4E-190D33403895}" type="datetime1">
              <a:rPr lang="en-US" smtClean="0"/>
              <a:t>9/7/16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2D555-873F-EC4A-A36A-9B2132ACDC72}" type="datetime1">
              <a:rPr lang="en-US" smtClean="0"/>
              <a:t>9/7/16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CCED2-2D44-0A4E-BE61-D5552D6DB3B8}" type="datetime1">
              <a:rPr lang="en-US" smtClean="0"/>
              <a:t>9/7/16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1133D-43A6-0A45-B4DD-7E39859DD4F4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38802-0C25-CA4C-81D8-F1F39DBC78AD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E50162-596C-B644-89EC-BDD2DD66EC74}" type="datetime1">
              <a:rPr lang="en-US" smtClean="0"/>
              <a:t>9/7/16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x86 intro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4AC1F7-EA22-6245-B460-F8E530E9E63A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775" b="48360"/>
          <a:stretch/>
        </p:blipFill>
        <p:spPr>
          <a:xfrm>
            <a:off x="4987753" y="1981200"/>
            <a:ext cx="4156247" cy="18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Pointer/Index </a:t>
            </a:r>
            <a:r>
              <a:rPr lang="en-US" dirty="0">
                <a:latin typeface="Garamond" charset="0"/>
              </a:rPr>
              <a:t>Registers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Two pointer </a:t>
            </a:r>
            <a:r>
              <a:rPr lang="en-US" dirty="0" smtClean="0">
                <a:latin typeface="Arial" charset="0"/>
              </a:rPr>
              <a:t>registers (32-/16-bit versions)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Stack pointer </a:t>
            </a:r>
            <a:r>
              <a:rPr lang="en-US" dirty="0" smtClean="0">
                <a:latin typeface="Arial" charset="0"/>
              </a:rPr>
              <a:t>register (ESP/SP) 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top of stack</a:t>
            </a:r>
          </a:p>
          <a:p>
            <a:pPr lvl="1"/>
            <a:r>
              <a:rPr lang="en-US" dirty="0">
                <a:latin typeface="Arial" charset="0"/>
              </a:rPr>
              <a:t> Base pointer </a:t>
            </a:r>
            <a:r>
              <a:rPr lang="en-US" dirty="0" smtClean="0">
                <a:latin typeface="Arial" charset="0"/>
              </a:rPr>
              <a:t>register (EBP/BP)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fixed location within current stack </a:t>
            </a:r>
            <a:r>
              <a:rPr lang="en-US" dirty="0" smtClean="0">
                <a:latin typeface="Arial" charset="0"/>
              </a:rPr>
              <a:t>frame</a:t>
            </a:r>
          </a:p>
          <a:p>
            <a:r>
              <a:rPr lang="en-US" dirty="0" smtClean="0">
                <a:latin typeface="Arial" charset="0"/>
              </a:rPr>
              <a:t>Two index registers</a:t>
            </a:r>
          </a:p>
          <a:p>
            <a:pPr lvl="1"/>
            <a:r>
              <a:rPr lang="en-US" dirty="0" smtClean="0">
                <a:latin typeface="Arial" charset="0"/>
              </a:rPr>
              <a:t>Source index (ESI/SI)</a:t>
            </a:r>
          </a:p>
          <a:p>
            <a:pPr lvl="1"/>
            <a:r>
              <a:rPr lang="en-US" dirty="0" smtClean="0">
                <a:latin typeface="Arial" charset="0"/>
              </a:rPr>
              <a:t>Destination index (EDI/DI)</a:t>
            </a:r>
          </a:p>
          <a:p>
            <a:pPr lvl="1"/>
            <a:r>
              <a:rPr lang="en-US" dirty="0" smtClean="0">
                <a:latin typeface="Arial" charset="0"/>
              </a:rPr>
              <a:t>Typically used in memory addressing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75234C-93FA-DF4C-B286-14E13D34A7EA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ADBDD0-0DBB-3A47-9FBC-0D3AB6873CD3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FE54F9-BA0C-6240-A23F-BC5FF79E4499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2078CF-6329-BD40-A48F-42709062FCF3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260818-361B-5D46-81A5-06EA5129F46A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08CAB7-B9B8-804F-8920-2338E3B75C33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10H[ESI][EBX]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AX, [10H+SI+BX]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8B53BE-0236-D44D-B805-80AC0B7FA2FA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</a:t>
            </a:r>
            <a:r>
              <a:rPr lang="en-US" smtClean="0">
                <a:latin typeface="Arial" charset="0"/>
              </a:rPr>
              <a:t>is transferred </a:t>
            </a:r>
            <a:endParaRPr lang="en-US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00000100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00000200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00000300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[EBX+0400h],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[EBX+EDI+0400h],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B3E296-7F27-6841-9F90-DFAA2F3A705F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[EBX+0400h],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+ 0400h 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00000300h + 0400h = 00000700h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00000200h + 2 * 00000300h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00000200h + 00000600h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+ 0400h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00000300H + 00000200H + 0400h = 00000900h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FDD00D-2A46-C241-870D-24EB11C5EC89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posted; due Wednesday, 9/14, 2:00 PM</a:t>
            </a:r>
          </a:p>
          <a:p>
            <a:pPr lvl="2"/>
            <a:r>
              <a:rPr lang="en-US" dirty="0">
                <a:latin typeface="Arial" charset="0"/>
              </a:rPr>
              <a:t>Bring hard copies to class or leave in envelope on office door (Perry 118A)</a:t>
            </a:r>
          </a:p>
          <a:p>
            <a:pPr lvl="2"/>
            <a:r>
              <a:rPr lang="en-US" dirty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 dirty="0">
                <a:latin typeface="Arial" charset="0"/>
              </a:rPr>
              <a:t>Please attach only a single file (archives not accepted)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Alignment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Addressing modes</a:t>
            </a:r>
          </a:p>
          <a:p>
            <a:pPr lvl="1"/>
            <a:r>
              <a:rPr lang="en-US" dirty="0" smtClean="0">
                <a:latin typeface="Arial" charset="0"/>
              </a:rPr>
              <a:t>x86 introduction</a:t>
            </a: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memory </a:t>
            </a:r>
            <a:r>
              <a:rPr lang="en-US" dirty="0" smtClean="0">
                <a:latin typeface="Arial" charset="0"/>
              </a:rPr>
              <a:t>accesses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1AED56-512B-C849-9EA3-8879017BC373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Assembly basics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posted; due Wednesday, 9/14, 2:00 PM</a:t>
            </a:r>
          </a:p>
          <a:p>
            <a:pPr lvl="2"/>
            <a:r>
              <a:rPr lang="en-US" dirty="0">
                <a:latin typeface="Arial" charset="0"/>
              </a:rPr>
              <a:t>Bring hard copies to class or leave in envelope on office door (Perry 118A)</a:t>
            </a:r>
          </a:p>
          <a:p>
            <a:pPr lvl="2"/>
            <a:r>
              <a:rPr lang="en-US" dirty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>
                <a:latin typeface="Arial" charset="0"/>
              </a:rPr>
              <a:t>Please attach only a single file (archives not accepted)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CB9B4-D0E3-A343-9A80-1D739BFC8FBE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data </a:t>
            </a:r>
            <a:r>
              <a:rPr lang="en-US" dirty="0">
                <a:latin typeface="Garamond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Registers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Small, fast set of on-chip storage (primarily for speed)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Referenced by name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Larger, slower set of storage (primarily for capacity)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Organized as hierarchy …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… but programmer references single range of </a:t>
            </a:r>
            <a:r>
              <a:rPr lang="en-US" sz="23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Memory issues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900" dirty="0">
                <a:latin typeface="Arial" charset="0"/>
              </a:rPr>
              <a:t> data: address divisible by number of bytes</a:t>
            </a:r>
          </a:p>
          <a:p>
            <a:pPr lvl="2">
              <a:lnSpc>
                <a:spcPct val="90000"/>
              </a:lnSpc>
            </a:pPr>
            <a:r>
              <a:rPr lang="en-US" sz="1900" dirty="0" err="1">
                <a:latin typeface="Arial" charset="0"/>
              </a:rPr>
              <a:t>Endianness</a:t>
            </a:r>
            <a:r>
              <a:rPr lang="en-US" sz="1900" dirty="0">
                <a:latin typeface="Arial" charset="0"/>
              </a:rPr>
              <a:t>: 80x86 data is</a:t>
            </a:r>
            <a:r>
              <a:rPr lang="en-US" sz="19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90000"/>
              </a:lnSpc>
            </a:pPr>
            <a:endParaRPr lang="en-US" sz="19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BE036A-6B63-B44D-85D6-DDD403F5D18D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1F5FC-BAD9-E347-95A8-6A48EB3E8483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71C0F7-24F9-A148-9EF1-4FA687099A5F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2F3FD4-AADA-AE41-9344-7F5AE09F65D8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67A26-C432-6947-A04C-4BBAEA857206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“x86” </a:t>
            </a:r>
            <a:r>
              <a:rPr lang="en-US" dirty="0">
                <a:latin typeface="Arial" charset="0"/>
                <a:sym typeface="Wingdings" charset="0"/>
              </a:rPr>
              <a:t> family of </a:t>
            </a:r>
            <a:r>
              <a:rPr lang="en-US" dirty="0" smtClean="0">
                <a:latin typeface="Arial" charset="0"/>
                <a:sym typeface="Wingdings" charset="0"/>
              </a:rPr>
              <a:t>general purpose Intel </a:t>
            </a:r>
            <a:r>
              <a:rPr lang="en-US" dirty="0">
                <a:latin typeface="Arial" charset="0"/>
                <a:sym typeface="Wingdings" charset="0"/>
              </a:rPr>
              <a:t>processors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Used (w/extensions) in current </a:t>
            </a:r>
            <a:r>
              <a:rPr lang="en-US" dirty="0" smtClean="0">
                <a:latin typeface="Arial" charset="0"/>
                <a:sym typeface="Wingdings" charset="0"/>
              </a:rPr>
              <a:t>processors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Supports </a:t>
            </a:r>
            <a:r>
              <a:rPr lang="en-US" dirty="0">
                <a:latin typeface="Arial" charset="0"/>
              </a:rPr>
              <a:t>use of 8, 16, 32, or 64 bit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/>
            <a:r>
              <a:rPr lang="en-US" dirty="0" smtClean="0">
                <a:latin typeface="Arial" charset="0"/>
              </a:rPr>
              <a:t>“IA-32”: x86 for 32-bit processors (80386 and later)</a:t>
            </a:r>
          </a:p>
          <a:p>
            <a:pPr lvl="1"/>
            <a:r>
              <a:rPr lang="en-US" dirty="0" smtClean="0">
                <a:latin typeface="Arial" charset="0"/>
              </a:rPr>
              <a:t>“x86-64”: x86 with 64-bit extensions (AMD, Intel, VIA)</a:t>
            </a:r>
          </a:p>
          <a:p>
            <a:pPr lvl="1"/>
            <a:r>
              <a:rPr lang="en-US" dirty="0" smtClean="0">
                <a:latin typeface="Arial" charset="0"/>
              </a:rPr>
              <a:t>“IA-64”: old name for Itanium server architecture (not extension of x86)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Allows both register and memory operands</a:t>
            </a:r>
          </a:p>
          <a:p>
            <a:r>
              <a:rPr lang="en-US" dirty="0">
                <a:latin typeface="Arial" charset="0"/>
              </a:rPr>
              <a:t>Segmented or flat memory architecture</a:t>
            </a:r>
          </a:p>
          <a:p>
            <a:r>
              <a:rPr lang="en-US" dirty="0">
                <a:latin typeface="Arial" charset="0"/>
              </a:rPr>
              <a:t>Real and protected mode operation</a:t>
            </a:r>
          </a:p>
          <a:p>
            <a:pPr lvl="1"/>
            <a:r>
              <a:rPr lang="en-US" dirty="0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FE1A36-67E9-3F46-B419-A86C04CE402F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038600" cy="49879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Instruction </a:t>
            </a:r>
            <a:r>
              <a:rPr lang="en-US" dirty="0"/>
              <a:t>pointer- </a:t>
            </a:r>
            <a:r>
              <a:rPr lang="en-US" dirty="0" smtClean="0"/>
              <a:t>EIP </a:t>
            </a:r>
            <a:r>
              <a:rPr lang="en-US" i="1" dirty="0" smtClean="0"/>
              <a:t>(not shown)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(status) register-EFLAGS </a:t>
            </a:r>
            <a:r>
              <a:rPr lang="en-US" i="1" dirty="0" smtClean="0">
                <a:ea typeface="+mn-ea"/>
              </a:rPr>
              <a:t>(not shown)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DE540-8BED-5745-A8FC-A7BCBB7025EE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87680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8846" y="5105400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www.cs.virginia.edu</a:t>
            </a:r>
            <a:r>
              <a:rPr lang="en-US" dirty="0"/>
              <a:t>/~</a:t>
            </a:r>
            <a:r>
              <a:rPr lang="en-US" err="1"/>
              <a:t>evans</a:t>
            </a:r>
            <a:r>
              <a:rPr lang="en-US" smtClean="0"/>
              <a:t>/</a:t>
            </a:r>
            <a:endParaRPr lang="en-US" dirty="0" smtClean="0"/>
          </a:p>
          <a:p>
            <a:r>
              <a:rPr lang="en-US" dirty="0" smtClean="0"/>
              <a:t>cs216</a:t>
            </a:r>
            <a:r>
              <a:rPr lang="en-US" dirty="0"/>
              <a:t>/guides/x86.html</a:t>
            </a:r>
          </a:p>
        </p:txBody>
      </p:sp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64-bit </a:t>
            </a:r>
            <a:r>
              <a:rPr lang="en-US" dirty="0" smtClean="0">
                <a:latin typeface="Arial" charset="0"/>
              </a:rPr>
              <a:t>extensions added with Pentium 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</a:t>
            </a:r>
            <a:r>
              <a:rPr lang="en-US" dirty="0">
                <a:latin typeface="Arial" charset="0"/>
              </a:rPr>
              <a:t>/pointer/index/IP/ flag register extended to 64 bits</a:t>
            </a:r>
          </a:p>
          <a:p>
            <a:pPr lvl="1"/>
            <a:r>
              <a:rPr lang="en-US" dirty="0">
                <a:latin typeface="Arial" charset="0"/>
              </a:rPr>
              <a:t>For example:</a:t>
            </a:r>
          </a:p>
          <a:p>
            <a:pPr lvl="2"/>
            <a:r>
              <a:rPr lang="en-US" dirty="0">
                <a:latin typeface="Arial" charset="0"/>
              </a:rPr>
              <a:t>RAX = 64-bit register A</a:t>
            </a:r>
          </a:p>
          <a:p>
            <a:pPr lvl="2"/>
            <a:r>
              <a:rPr lang="en-US" dirty="0">
                <a:latin typeface="Arial" charset="0"/>
              </a:rPr>
              <a:t>RSP = 64-bit stack pointer</a:t>
            </a:r>
          </a:p>
          <a:p>
            <a:pPr lvl="1"/>
            <a:r>
              <a:rPr lang="en-US" dirty="0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43FF6C-ECAE-DA41-8ED1-2F2F0E07DF90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8855</TotalTime>
  <Words>1381</Words>
  <Application>Microsoft Macintosh PowerPoint</Application>
  <PresentationFormat>On-screen Show (4:3)</PresentationFormat>
  <Paragraphs>281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EECE.3170 Microprocessor Systems Design I</vt:lpstr>
      <vt:lpstr>Lecture outline</vt:lpstr>
      <vt:lpstr>Review: data storage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Pointer/Index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Example</vt:lpstr>
      <vt:lpstr>Example solutions 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1698</cp:revision>
  <dcterms:created xsi:type="dcterms:W3CDTF">2006-04-03T05:03:01Z</dcterms:created>
  <dcterms:modified xsi:type="dcterms:W3CDTF">2016-09-07T18:06:42Z</dcterms:modified>
</cp:coreProperties>
</file>