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2" r:id="rId4"/>
    <p:sldId id="390" r:id="rId5"/>
    <p:sldId id="263" r:id="rId6"/>
    <p:sldId id="328" r:id="rId7"/>
    <p:sldId id="264" r:id="rId8"/>
    <p:sldId id="346" r:id="rId9"/>
    <p:sldId id="347" r:id="rId10"/>
    <p:sldId id="290" r:id="rId11"/>
    <p:sldId id="267" r:id="rId12"/>
    <p:sldId id="329" r:id="rId13"/>
    <p:sldId id="388" r:id="rId14"/>
    <p:sldId id="389" r:id="rId15"/>
    <p:sldId id="386" r:id="rId16"/>
    <p:sldId id="38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85" r:id="rId2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080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68295D-9FBD-FF45-8A4F-4DAFB69C9914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3E121-5EEF-3F4D-89D8-D6DFC04878ED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C344-4901-A44B-BF7E-D1AAA56DF3B9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0781A-73DB-A346-881E-FD8EA983A412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6565BC-C44B-A947-B035-7D0B5748E9DD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83EE8-C0E3-8942-8BD3-F14FDA50ABFA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7A4ACA-03AE-0549-ABA8-3E496F67309B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CAE26-4DA9-3B42-928C-464375F42591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F2341-30C0-2741-B54B-B34E34388D83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C6E2B6-F3D4-D144-ACE7-6D6459DD3AC5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A0E746-CEC3-6F4A-9C0F-4D2A6AC8D98E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2367B-46B7-7B48-857C-DEDDBA9181A6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28333-BAE6-4544-98C8-CBC3F3F8E9A1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9C4AE64-BB97-5749-998F-C17E7581A6B4}" type="datetime1">
              <a:rPr lang="en-US"/>
              <a:pPr/>
              <a:t>1/19/16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C program structure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CEBD20-CCE3-7142-B31A-08F5368FB88F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assignments</a:t>
            </a:r>
            <a:r>
              <a:rPr lang="en-US" dirty="0">
                <a:latin typeface="Arial" charset="0"/>
              </a:rPr>
              <a:t>: 60%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Wednesday, </a:t>
            </a:r>
            <a:r>
              <a:rPr lang="en-US" dirty="0" smtClean="0">
                <a:latin typeface="Arial" charset="0"/>
              </a:rPr>
              <a:t>February 17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Wednesday, </a:t>
            </a:r>
            <a:r>
              <a:rPr lang="en-US" dirty="0" smtClean="0">
                <a:latin typeface="Arial" charset="0"/>
              </a:rPr>
              <a:t>March 30 </a:t>
            </a:r>
            <a:r>
              <a:rPr lang="en-US" dirty="0">
                <a:latin typeface="Arial" charset="0"/>
              </a:rPr>
              <a:t>in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TBD (during </a:t>
            </a:r>
            <a:r>
              <a:rPr lang="en-US" dirty="0" smtClean="0">
                <a:latin typeface="Arial" charset="0"/>
              </a:rPr>
              <a:t>finals; likely common to all sections)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0F3533A-F615-EF4C-BA99-E52A038AB381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 program structure and development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Working with data: data types, variables, operators, expressions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console input/output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Control flow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Functions: basic modular programming, argument passing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Pointers, arrays, and strings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File </a:t>
            </a:r>
            <a:r>
              <a:rPr lang="en-US" dirty="0" smtClean="0">
                <a:ea typeface="+mn-ea"/>
              </a:rPr>
              <a:t>&amp; general input/output</a:t>
            </a: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Bitwise operators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Creating new data types: structures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Dynamic memory allocation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exercises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Note on course schedule: several days marked as “PE#”</a:t>
            </a:r>
          </a:p>
          <a:p>
            <a:pPr lvl="1"/>
            <a:r>
              <a:rPr lang="en-US" dirty="0">
                <a:latin typeface="Arial" charset="0"/>
              </a:rPr>
              <a:t>Those classes will contain supervised, in-class programming exercises</a:t>
            </a:r>
          </a:p>
          <a:p>
            <a:pPr lvl="2"/>
            <a:r>
              <a:rPr lang="en-US" dirty="0">
                <a:latin typeface="Arial" charset="0"/>
              </a:rPr>
              <a:t>We’ll write/complete short programs to illustrate previously covered concepts</a:t>
            </a:r>
          </a:p>
          <a:p>
            <a:pPr lvl="1"/>
            <a:r>
              <a:rPr lang="en-US" dirty="0">
                <a:latin typeface="Arial" charset="0"/>
              </a:rPr>
              <a:t>If you have a laptop, </a:t>
            </a:r>
            <a:r>
              <a:rPr lang="en-US" dirty="0" smtClean="0">
                <a:latin typeface="Arial" charset="0"/>
              </a:rPr>
              <a:t>feel free to bring it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DF77FB-A84E-E942-9FD0-D6389D357C51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446EE8-670F-7F4E-9BA9-CAFBC51B126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General notes/questions about the course:</a:t>
            </a:r>
          </a:p>
          <a:p>
            <a:pPr marL="461963" indent="-461963">
              <a:buFont typeface="Garamond" charset="0"/>
              <a:buAutoNum type="arabicPeriod"/>
            </a:pPr>
            <a:r>
              <a:rPr lang="en-US" dirty="0">
                <a:latin typeface="Arial" charset="0"/>
              </a:rPr>
              <a:t>How many of you have prior programming experience?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do, can improve programming style, efficiency, potentially learn new items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</a:t>
            </a:r>
            <a:r>
              <a:rPr lang="en-US" dirty="0" smtClean="0">
                <a:latin typeface="Arial" charset="0"/>
              </a:rPr>
              <a:t>don’t</a:t>
            </a:r>
            <a:r>
              <a:rPr lang="en-US" dirty="0">
                <a:latin typeface="Arial" charset="0"/>
              </a:rPr>
              <a:t>, course assumes no prior programming experience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Fair warning for all of you: material builds on itself throughout course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Difficulty increases as course goes on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If (when) you get stuck, 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ask for help!!!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0173A0-3A99-354A-A9B2-898E2F3286F0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CFC4A-C46D-9448-8746-0F41D22BBB47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225" indent="-514350">
              <a:buFont typeface="Garamond" charset="0"/>
              <a:buAutoNum type="arabicPeriod" startAt="2"/>
            </a:pPr>
            <a:r>
              <a:rPr lang="en-US" dirty="0">
                <a:latin typeface="Arial" charset="0"/>
              </a:rPr>
              <a:t>How many of you are taking this course only because </a:t>
            </a:r>
            <a:r>
              <a:rPr lang="en-US" dirty="0" smtClean="0">
                <a:latin typeface="Arial" charset="0"/>
              </a:rPr>
              <a:t>it’s </a:t>
            </a:r>
            <a:r>
              <a:rPr lang="en-US" dirty="0">
                <a:latin typeface="Arial" charset="0"/>
              </a:rPr>
              <a:t>required?</a:t>
            </a:r>
          </a:p>
          <a:p>
            <a:pPr lvl="1"/>
            <a:r>
              <a:rPr lang="en-US" dirty="0">
                <a:latin typeface="Arial" charset="0"/>
              </a:rPr>
              <a:t>Follow-up: how many of you hope </a:t>
            </a:r>
            <a:r>
              <a:rPr lang="en-US" dirty="0" smtClean="0">
                <a:latin typeface="Arial" charset="0"/>
              </a:rPr>
              <a:t>you’ll </a:t>
            </a:r>
            <a:r>
              <a:rPr lang="en-US" dirty="0">
                <a:latin typeface="Arial" charset="0"/>
              </a:rPr>
              <a:t>never have to program again once </a:t>
            </a:r>
            <a:r>
              <a:rPr lang="en-US" dirty="0" smtClean="0">
                <a:latin typeface="Arial" charset="0"/>
              </a:rPr>
              <a:t>you’re </a:t>
            </a:r>
            <a:r>
              <a:rPr lang="en-US" dirty="0">
                <a:latin typeface="Arial" charset="0"/>
              </a:rPr>
              <a:t>done with the course?</a:t>
            </a:r>
          </a:p>
          <a:p>
            <a:pPr lvl="1"/>
            <a:r>
              <a:rPr lang="en-US" dirty="0">
                <a:latin typeface="Arial" charset="0"/>
              </a:rPr>
              <a:t>Both computer </a:t>
            </a:r>
            <a:r>
              <a:rPr lang="en-US" u="sng" dirty="0">
                <a:latin typeface="Arial" charset="0"/>
              </a:rPr>
              <a:t>and</a:t>
            </a:r>
            <a:r>
              <a:rPr lang="en-US" dirty="0">
                <a:latin typeface="Arial" charset="0"/>
              </a:rPr>
              <a:t> electrical engineers commonly program in industry—some examples:</a:t>
            </a:r>
          </a:p>
          <a:p>
            <a:pPr lvl="2"/>
            <a:r>
              <a:rPr lang="en-US" dirty="0">
                <a:latin typeface="Arial" charset="0"/>
              </a:rPr>
              <a:t>Automation of tasks</a:t>
            </a:r>
          </a:p>
          <a:p>
            <a:pPr lvl="2"/>
            <a:r>
              <a:rPr lang="en-US" dirty="0">
                <a:latin typeface="Arial" charset="0"/>
              </a:rPr>
              <a:t>Circuit simulation</a:t>
            </a:r>
          </a:p>
          <a:p>
            <a:pPr lvl="2"/>
            <a:r>
              <a:rPr lang="en-US" dirty="0">
                <a:latin typeface="Arial" charset="0"/>
              </a:rPr>
              <a:t>Test procedures</a:t>
            </a:r>
          </a:p>
          <a:p>
            <a:pPr lvl="1"/>
            <a:r>
              <a:rPr lang="en-US" dirty="0">
                <a:latin typeface="Arial" charset="0"/>
              </a:rPr>
              <a:t>Programming skills highly sought by employers</a:t>
            </a:r>
          </a:p>
          <a:p>
            <a:pPr marL="530225" indent="-514350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31FB07-589C-4046-A502-F42207F4558D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095114-AA98-4944-84C3-DB02AACB507E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... which is a good approach for your assignments, too!</a:t>
            </a:r>
          </a:p>
          <a:p>
            <a:r>
              <a:rPr lang="en-US">
                <a:latin typeface="Arial" charset="0"/>
              </a:rPr>
              <a:t>Average student’s approach to programming</a:t>
            </a:r>
          </a:p>
          <a:p>
            <a:pPr lvl="1"/>
            <a:r>
              <a:rPr lang="en-US">
                <a:latin typeface="Arial" charset="0"/>
              </a:rPr>
              <a:t>Read specification (assignment)</a:t>
            </a:r>
          </a:p>
          <a:p>
            <a:pPr lvl="2"/>
            <a:r>
              <a:rPr lang="en-US">
                <a:latin typeface="Arial" charset="0"/>
              </a:rPr>
              <a:t>... at least some of it, anyway ...</a:t>
            </a:r>
          </a:p>
          <a:p>
            <a:pPr lvl="1"/>
            <a:r>
              <a:rPr lang="en-US">
                <a:latin typeface="Arial" charset="0"/>
              </a:rPr>
              <a:t>Attempt to write complete program</a:t>
            </a:r>
          </a:p>
          <a:p>
            <a:pPr lvl="1"/>
            <a:r>
              <a:rPr lang="en-US">
                <a:latin typeface="Arial" charset="0"/>
              </a:rPr>
              <a:t>Find output error and fix related code</a:t>
            </a:r>
          </a:p>
          <a:p>
            <a:pPr lvl="1"/>
            <a:r>
              <a:rPr lang="en-US">
                <a:latin typeface="Arial" charset="0"/>
              </a:rPr>
              <a:t>Repeat previous step until either</a:t>
            </a:r>
          </a:p>
          <a:p>
            <a:pPr lvl="2"/>
            <a:r>
              <a:rPr lang="en-US">
                <a:latin typeface="Arial" charset="0"/>
              </a:rPr>
              <a:t>Code completely works ...</a:t>
            </a:r>
          </a:p>
          <a:p>
            <a:pPr lvl="2"/>
            <a:r>
              <a:rPr lang="en-US">
                <a:latin typeface="Arial" charset="0"/>
              </a:rPr>
              <a:t>... or code is such a mess that problem(s) can’t be fixed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241BDF-5CCE-D54C-854C-3618ACAF862A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E17867-F22D-4C4E-A375-99A47EE0EA91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more structured approach to program development</a:t>
            </a:r>
          </a:p>
          <a:p>
            <a:pPr lvl="1"/>
            <a:r>
              <a:rPr lang="en-US">
                <a:latin typeface="Arial" charset="0"/>
              </a:rPr>
              <a:t>Read specification</a:t>
            </a:r>
          </a:p>
          <a:p>
            <a:pPr lvl="1"/>
            <a:r>
              <a:rPr lang="en-US">
                <a:latin typeface="Arial" charset="0"/>
              </a:rPr>
              <a:t>Identify requirements</a:t>
            </a:r>
          </a:p>
          <a:p>
            <a:pPr lvl="2"/>
            <a:r>
              <a:rPr lang="en-US">
                <a:latin typeface="Arial" charset="0"/>
              </a:rPr>
              <a:t>What results should program produce?</a:t>
            </a:r>
          </a:p>
          <a:p>
            <a:pPr lvl="2"/>
            <a:r>
              <a:rPr lang="en-US">
                <a:latin typeface="Arial" charset="0"/>
              </a:rPr>
              <a:t>How can I test correctness of those results?</a:t>
            </a:r>
          </a:p>
          <a:p>
            <a:pPr lvl="1"/>
            <a:r>
              <a:rPr lang="en-US">
                <a:latin typeface="Arial" charset="0"/>
              </a:rPr>
              <a:t>Plan design that implements requirements</a:t>
            </a:r>
          </a:p>
          <a:p>
            <a:pPr lvl="2"/>
            <a:r>
              <a:rPr lang="en-US">
                <a:latin typeface="Arial" charset="0"/>
              </a:rPr>
              <a:t>Using flowchart, pseudocode, etc.</a:t>
            </a:r>
          </a:p>
          <a:p>
            <a:pPr lvl="2"/>
            <a:r>
              <a:rPr lang="en-US">
                <a:latin typeface="Arial" charset="0"/>
              </a:rPr>
              <a:t>Plan for tests as well</a:t>
            </a:r>
          </a:p>
          <a:p>
            <a:pPr lvl="1"/>
            <a:r>
              <a:rPr lang="en-US">
                <a:latin typeface="Arial" charset="0"/>
              </a:rPr>
              <a:t>Translate design into actual code</a:t>
            </a:r>
          </a:p>
          <a:p>
            <a:pPr lvl="1"/>
            <a:r>
              <a:rPr lang="en-US">
                <a:latin typeface="Arial" charset="0"/>
              </a:rPr>
              <a:t>Test program and fix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7051AC-E37F-9F43-8A03-DB122557BB28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8505C3-5A27-104A-B9B7-8B17562BFA96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19F275-6748-5A45-946A-0A1CD8F1DE35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848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22ED98-5CEE-1744-AA2C-AE23CC77363B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BDAC-616F-BD49-9BDA-9F5D548EF33C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685800" y="4114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9461" name="AutoShape 4"/>
          <p:cNvSpPr>
            <a:spLocks/>
          </p:cNvSpPr>
          <p:nvPr/>
        </p:nvSpPr>
        <p:spPr bwMode="auto">
          <a:xfrm>
            <a:off x="1304925" y="1354138"/>
            <a:ext cx="4867275" cy="398462"/>
          </a:xfrm>
          <a:prstGeom prst="borderCallout1">
            <a:avLst>
              <a:gd name="adj1" fmla="val 28685"/>
              <a:gd name="adj2" fmla="val -1565"/>
              <a:gd name="adj3" fmla="val 713148"/>
              <a:gd name="adj4" fmla="val -86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# indicates pre-processor directive</a:t>
            </a:r>
          </a:p>
        </p:txBody>
      </p:sp>
      <p:sp>
        <p:nvSpPr>
          <p:cNvPr id="19462" name="AutoShape 5"/>
          <p:cNvSpPr>
            <a:spLocks/>
          </p:cNvSpPr>
          <p:nvPr/>
        </p:nvSpPr>
        <p:spPr bwMode="auto">
          <a:xfrm>
            <a:off x="2057400" y="1905000"/>
            <a:ext cx="4867275" cy="381000"/>
          </a:xfrm>
          <a:prstGeom prst="borderCallout1">
            <a:avLst>
              <a:gd name="adj1" fmla="val 30000"/>
              <a:gd name="adj2" fmla="val -1565"/>
              <a:gd name="adj3" fmla="val 587917"/>
              <a:gd name="adj4" fmla="val -111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include</a:t>
            </a:r>
            <a:r>
              <a:rPr lang="en-US"/>
              <a:t> is the directive</a:t>
            </a:r>
          </a:p>
        </p:txBody>
      </p:sp>
      <p:sp>
        <p:nvSpPr>
          <p:cNvPr id="19463" name="AutoShape 6"/>
          <p:cNvSpPr>
            <a:spLocks/>
          </p:cNvSpPr>
          <p:nvPr/>
        </p:nvSpPr>
        <p:spPr bwMode="auto">
          <a:xfrm>
            <a:off x="3709988" y="2514600"/>
            <a:ext cx="5129212" cy="1447800"/>
          </a:xfrm>
          <a:prstGeom prst="borderCallout1">
            <a:avLst>
              <a:gd name="adj1" fmla="val 7894"/>
              <a:gd name="adj2" fmla="val -1486"/>
              <a:gd name="adj3" fmla="val 111731"/>
              <a:gd name="adj4" fmla="val -1469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stdio.h </a:t>
            </a:r>
            <a:r>
              <a:rPr lang="en-US"/>
              <a:t>is the name of the file to "insert" into our program.  The &lt;&gt; means it is part of the C development system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5C2B9-2C9C-6F42-9EA9-73679F25C5EB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3199018-4114-1F46-B972-6692C047B535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0485" name="AutoShape 7"/>
          <p:cNvSpPr>
            <a:spLocks/>
          </p:cNvSpPr>
          <p:nvPr/>
        </p:nvSpPr>
        <p:spPr bwMode="auto">
          <a:xfrm>
            <a:off x="2362200" y="1219200"/>
            <a:ext cx="6172200" cy="1371600"/>
          </a:xfrm>
          <a:prstGeom prst="borderCallout1">
            <a:avLst>
              <a:gd name="adj1" fmla="val 9407"/>
              <a:gd name="adj2" fmla="val -42"/>
              <a:gd name="adj3" fmla="val 209259"/>
              <a:gd name="adj4" fmla="val -1152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main</a:t>
            </a:r>
            <a:r>
              <a:rPr lang="en-US"/>
              <a:t> is the name of the primary (or main) procedure.  All ANSI C programs must have a main routine named </a:t>
            </a:r>
            <a:r>
              <a:rPr lang="en-US">
                <a:latin typeface="Courier New" charset="0"/>
              </a:rPr>
              <a:t>main</a:t>
            </a:r>
          </a:p>
        </p:txBody>
      </p:sp>
      <p:sp>
        <p:nvSpPr>
          <p:cNvPr id="20486" name="AutoShape 8"/>
          <p:cNvSpPr>
            <a:spLocks/>
          </p:cNvSpPr>
          <p:nvPr/>
        </p:nvSpPr>
        <p:spPr bwMode="auto">
          <a:xfrm>
            <a:off x="2971800" y="2678113"/>
            <a:ext cx="5810250" cy="1131887"/>
          </a:xfrm>
          <a:prstGeom prst="borderCallout1">
            <a:avLst>
              <a:gd name="adj1" fmla="val 10097"/>
              <a:gd name="adj2" fmla="val -296"/>
              <a:gd name="adj3" fmla="val 131120"/>
              <a:gd name="adj4" fmla="val -1267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The () indicates that </a:t>
            </a:r>
            <a:r>
              <a:rPr lang="en-US">
                <a:latin typeface="Courier New" charset="0"/>
                <a:cs typeface="Courier New" charset="0"/>
              </a:rPr>
              <a:t>main</a:t>
            </a:r>
            <a:r>
              <a:rPr lang="en-US"/>
              <a:t> is the name of a procedure.  All procedure references must be followed with ()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3929533-C185-F74B-AAF0-EE6C473290B6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Announcements/notes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</a:t>
            </a:r>
            <a:r>
              <a:rPr lang="en-US" sz="2400" dirty="0" smtClean="0">
                <a:latin typeface="Arial" charset="0"/>
              </a:rPr>
              <a:t>Wednesday, </a:t>
            </a:r>
            <a:r>
              <a:rPr lang="en-US" sz="2400" dirty="0" smtClean="0">
                <a:latin typeface="Arial" charset="0"/>
              </a:rPr>
              <a:t>1/27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10 points: e-mail Dr. Geiger for shared </a:t>
            </a:r>
            <a:r>
              <a:rPr lang="en-US" sz="2000" dirty="0" err="1" smtClean="0">
                <a:latin typeface="Arial" charset="0"/>
              </a:rPr>
              <a:t>Dropbox</a:t>
            </a:r>
            <a:r>
              <a:rPr lang="en-US" sz="2000" dirty="0" smtClean="0">
                <a:latin typeface="Arial" charset="0"/>
              </a:rPr>
              <a:t> folder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10 </a:t>
            </a:r>
            <a:r>
              <a:rPr lang="en-US" sz="2000" dirty="0">
                <a:latin typeface="Arial" charset="0"/>
              </a:rPr>
              <a:t>points: introduce yourself </a:t>
            </a:r>
            <a:r>
              <a:rPr lang="en-US" sz="2000" dirty="0" smtClean="0">
                <a:latin typeface="Arial" charset="0"/>
              </a:rPr>
              <a:t>to your </a:t>
            </a:r>
            <a:r>
              <a:rPr lang="en-US" sz="2000" dirty="0" smtClean="0">
                <a:latin typeface="Arial" charset="0"/>
              </a:rPr>
              <a:t>instructor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30 points: complete simple C </a:t>
            </a:r>
            <a:r>
              <a:rPr lang="en-US" sz="2000" dirty="0" smtClean="0">
                <a:latin typeface="Arial" charset="0"/>
              </a:rPr>
              <a:t>program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Course overview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Instructor information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materials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policies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Resources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outline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Introduction to C programming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Program development cycle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Basic program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9F7026-7C2A-C248-84BE-633ADF1D0184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91EB9D-3B5C-DA46-9506-34921D1ECA70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1509" name="AutoShape 4"/>
          <p:cNvSpPr>
            <a:spLocks/>
          </p:cNvSpPr>
          <p:nvPr/>
        </p:nvSpPr>
        <p:spPr bwMode="auto">
          <a:xfrm>
            <a:off x="1828800" y="1524000"/>
            <a:ext cx="6477000" cy="1524000"/>
          </a:xfrm>
          <a:prstGeom prst="borderCallout1">
            <a:avLst>
              <a:gd name="adj1" fmla="val 10000"/>
              <a:gd name="adj2" fmla="val -1176"/>
              <a:gd name="adj3" fmla="val 219722"/>
              <a:gd name="adj4" fmla="val -133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{ } </a:t>
            </a:r>
            <a:r>
              <a:rPr lang="en-US"/>
              <a:t>enclose a "block".  A block is zero or more C statements. Note that code inside a block is typically indented for readability—knowing what code is inside the current block is quite useful.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4F4783-CDC9-2446-84DE-943BC8AC4DC6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2B2A2C-DDA5-6E48-B781-B701FCAE3948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2533" name="AutoShape 4"/>
          <p:cNvSpPr>
            <a:spLocks/>
          </p:cNvSpPr>
          <p:nvPr/>
        </p:nvSpPr>
        <p:spPr bwMode="auto">
          <a:xfrm>
            <a:off x="2413000" y="1219200"/>
            <a:ext cx="6477000" cy="1143000"/>
          </a:xfrm>
          <a:prstGeom prst="borderCallout1">
            <a:avLst>
              <a:gd name="adj1" fmla="val 10000"/>
              <a:gd name="adj2" fmla="val -1176"/>
              <a:gd name="adj3" fmla="val 294028"/>
              <a:gd name="adj4" fmla="val -738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latin typeface="Courier New" charset="0"/>
              </a:rPr>
              <a:t>printf() </a:t>
            </a:r>
            <a:r>
              <a:rPr lang="en-US"/>
              <a:t>is a "built-in" function (which is actually defined in</a:t>
            </a:r>
            <a:r>
              <a:rPr lang="en-US">
                <a:latin typeface="Courier New" charset="0"/>
              </a:rPr>
              <a:t> stdio.h</a:t>
            </a:r>
            <a:r>
              <a:rPr lang="en-US"/>
              <a:t>).</a:t>
            </a:r>
            <a:r>
              <a:rPr lang="en-US">
                <a:latin typeface="Courier New" charset="0"/>
              </a:rPr>
              <a:t>  </a:t>
            </a:r>
            <a:endParaRPr lang="en-US"/>
          </a:p>
        </p:txBody>
      </p:sp>
      <p:sp>
        <p:nvSpPr>
          <p:cNvPr id="22534" name="AutoShape 5"/>
          <p:cNvSpPr>
            <a:spLocks/>
          </p:cNvSpPr>
          <p:nvPr/>
        </p:nvSpPr>
        <p:spPr bwMode="auto">
          <a:xfrm>
            <a:off x="4903788" y="2590800"/>
            <a:ext cx="3478212" cy="1916113"/>
          </a:xfrm>
          <a:prstGeom prst="borderCallout1">
            <a:avLst>
              <a:gd name="adj1" fmla="val 5963"/>
              <a:gd name="adj2" fmla="val -2190"/>
              <a:gd name="adj3" fmla="val 103727"/>
              <a:gd name="adj4" fmla="val -233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"</a:t>
            </a:r>
            <a:r>
              <a:rPr lang="en-US">
                <a:latin typeface="Courier New" charset="0"/>
              </a:rPr>
              <a:t>Hello World!</a:t>
            </a:r>
            <a:r>
              <a:rPr lang="en-US"/>
              <a:t>" is the string to print.</a:t>
            </a:r>
            <a:br>
              <a:rPr lang="en-US"/>
            </a:br>
            <a:r>
              <a:rPr lang="en-US"/>
              <a:t> More formally, this is called the control string or control specifier.</a:t>
            </a:r>
          </a:p>
        </p:txBody>
      </p:sp>
      <p:sp>
        <p:nvSpPr>
          <p:cNvPr id="22535" name="AutoShape 7"/>
          <p:cNvSpPr>
            <a:spLocks/>
          </p:cNvSpPr>
          <p:nvPr/>
        </p:nvSpPr>
        <p:spPr bwMode="auto">
          <a:xfrm>
            <a:off x="1524000" y="5181600"/>
            <a:ext cx="6324600" cy="838200"/>
          </a:xfrm>
          <a:prstGeom prst="borderCallout3">
            <a:avLst>
              <a:gd name="adj1" fmla="val 10000"/>
              <a:gd name="adj2" fmla="val 101204"/>
              <a:gd name="adj3" fmla="val 10000"/>
              <a:gd name="adj4" fmla="val 106880"/>
              <a:gd name="adj5" fmla="val -11389"/>
              <a:gd name="adj6" fmla="val 106880"/>
              <a:gd name="adj7" fmla="val -51824"/>
              <a:gd name="adj8" fmla="val 5791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Every statement must end with a ";". Preprocessing directives do not end with a ";" (but must end with a return).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517C83-35D6-BD4E-AB1F-EAA3BC0707AE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BEE150-BC3F-AC40-AD2D-879DA72FE603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3557" name="AutoShape 6"/>
          <p:cNvSpPr>
            <a:spLocks/>
          </p:cNvSpPr>
          <p:nvPr/>
        </p:nvSpPr>
        <p:spPr bwMode="auto">
          <a:xfrm>
            <a:off x="762000" y="1295400"/>
            <a:ext cx="6324600" cy="1143000"/>
          </a:xfrm>
          <a:prstGeom prst="borderCallout3">
            <a:avLst>
              <a:gd name="adj1" fmla="val 10000"/>
              <a:gd name="adj2" fmla="val 101204"/>
              <a:gd name="adj3" fmla="val 10000"/>
              <a:gd name="adj4" fmla="val 112903"/>
              <a:gd name="adj5" fmla="val 130556"/>
              <a:gd name="adj6" fmla="val 112903"/>
              <a:gd name="adj7" fmla="val 292542"/>
              <a:gd name="adj8" fmla="val 622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The </a:t>
            </a:r>
            <a:r>
              <a:rPr lang="en-US">
                <a:latin typeface="Courier New" charset="0"/>
              </a:rPr>
              <a:t>\n</a:t>
            </a:r>
            <a:r>
              <a:rPr lang="en-US"/>
              <a:t> is an escape character used by the </a:t>
            </a:r>
            <a:r>
              <a:rPr lang="en-US">
                <a:latin typeface="Courier New" charset="0"/>
                <a:cs typeface="Courier New" charset="0"/>
              </a:rPr>
              <a:t>printf</a:t>
            </a:r>
            <a:r>
              <a:rPr lang="en-US"/>
              <a:t> function; inserting this character in the control string causes a “newline” to be printed—it’s as if you hit the “Enter” key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541264-85E8-7540-910F-ACF75B071363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E609C-C86C-D749-82C4-80CE83126C90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Our first C program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762000" y="373380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int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printf("Hello World!\n");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4581" name="AutoShape 6"/>
          <p:cNvSpPr>
            <a:spLocks/>
          </p:cNvSpPr>
          <p:nvPr/>
        </p:nvSpPr>
        <p:spPr bwMode="auto">
          <a:xfrm>
            <a:off x="762000" y="1219200"/>
            <a:ext cx="6324600" cy="1143000"/>
          </a:xfrm>
          <a:prstGeom prst="borderCallout3">
            <a:avLst>
              <a:gd name="adj1" fmla="val 10000"/>
              <a:gd name="adj2" fmla="val 101204"/>
              <a:gd name="adj3" fmla="val 10000"/>
              <a:gd name="adj4" fmla="val 112903"/>
              <a:gd name="adj5" fmla="val 130556"/>
              <a:gd name="adj6" fmla="val 112903"/>
              <a:gd name="adj7" fmla="val 251250"/>
              <a:gd name="adj8" fmla="val 55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/>
              <a:t>The </a:t>
            </a:r>
            <a:r>
              <a:rPr lang="en-US">
                <a:latin typeface="Courier New" charset="0"/>
              </a:rPr>
              <a:t>int</a:t>
            </a:r>
            <a:r>
              <a:rPr lang="en-US"/>
              <a:t> tells the compiler our </a:t>
            </a:r>
            <a:r>
              <a:rPr lang="en-US">
                <a:latin typeface="Courier New" charset="0"/>
              </a:rPr>
              <a:t>main()</a:t>
            </a:r>
            <a:r>
              <a:rPr lang="en-US"/>
              <a:t> program will return an integer to the operating system; the </a:t>
            </a:r>
            <a:r>
              <a:rPr lang="en-US">
                <a:latin typeface="Courier New" charset="0"/>
              </a:rPr>
              <a:t>return</a:t>
            </a:r>
            <a:r>
              <a:rPr lang="en-US"/>
              <a:t> tells what integer value to return. This keyword could be void, indicating that the program returns nothing to the OS.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9FEB54-5773-F44B-BB55-69F0787E1BD8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Finish basic C program structure</a:t>
            </a:r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in C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Constants</a:t>
            </a:r>
          </a:p>
          <a:p>
            <a:pPr lvl="2"/>
            <a:r>
              <a:rPr lang="en-US" dirty="0" smtClean="0"/>
              <a:t>Variables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/>
            <a:r>
              <a:rPr lang="en-US" dirty="0" smtClean="0"/>
              <a:t>Program 1 due Wednesday</a:t>
            </a:r>
            <a:r>
              <a:rPr lang="en-US" smtClean="0"/>
              <a:t>, </a:t>
            </a:r>
            <a:r>
              <a:rPr lang="en-US" smtClean="0"/>
              <a:t>1/27s</a:t>
            </a:r>
            <a:endParaRPr lang="en-US" dirty="0" smtClean="0"/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10 points: e-mail Dr. Geiger for shared </a:t>
            </a:r>
            <a:r>
              <a:rPr lang="en-US" sz="2400" dirty="0" err="1">
                <a:latin typeface="Arial" charset="0"/>
              </a:rPr>
              <a:t>Dropbox</a:t>
            </a:r>
            <a:r>
              <a:rPr lang="en-US" sz="2400" dirty="0">
                <a:latin typeface="Arial" charset="0"/>
              </a:rPr>
              <a:t> folder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10 points: introduce yourself to your instructor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30 points: complete simple C program</a:t>
            </a:r>
            <a:endParaRPr lang="en-US" sz="24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C55047A-6447-C64E-9AF3-AFC6F57DAADB}" type="datetime1">
              <a:rPr lang="en-US" smtClean="0"/>
              <a:pPr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E213FA-782A-D741-965A-12299779D67E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</a:t>
            </a:r>
            <a:r>
              <a:rPr lang="en-US" dirty="0">
                <a:latin typeface="Garamond" charset="0"/>
              </a:rPr>
              <a:t>times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Lectures: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201: MWF </a:t>
            </a:r>
            <a:r>
              <a:rPr lang="en-US" dirty="0" smtClean="0">
                <a:latin typeface="Arial" charset="0"/>
              </a:rPr>
              <a:t>8-8:</a:t>
            </a:r>
            <a:r>
              <a:rPr lang="en-US" dirty="0">
                <a:latin typeface="Arial" charset="0"/>
              </a:rPr>
              <a:t>50, </a:t>
            </a:r>
            <a:r>
              <a:rPr lang="en-US" dirty="0" err="1" smtClean="0">
                <a:latin typeface="Arial" charset="0"/>
              </a:rPr>
              <a:t>Kitson</a:t>
            </a:r>
            <a:r>
              <a:rPr lang="en-US" dirty="0" smtClean="0">
                <a:latin typeface="Arial" charset="0"/>
              </a:rPr>
              <a:t> 305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202: MWF </a:t>
            </a:r>
            <a:r>
              <a:rPr lang="en-US" dirty="0" smtClean="0">
                <a:latin typeface="Arial" charset="0"/>
              </a:rPr>
              <a:t>12-12:</a:t>
            </a:r>
            <a:r>
              <a:rPr lang="en-US" dirty="0" smtClean="0">
                <a:latin typeface="Arial" charset="0"/>
              </a:rPr>
              <a:t>50, </a:t>
            </a:r>
            <a:r>
              <a:rPr lang="en-US" dirty="0" err="1" smtClean="0">
                <a:latin typeface="Arial" charset="0"/>
              </a:rPr>
              <a:t>Kitson</a:t>
            </a:r>
            <a:r>
              <a:rPr lang="en-US" dirty="0" smtClean="0">
                <a:latin typeface="Arial" charset="0"/>
              </a:rPr>
              <a:t> 305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are welcome to attend </a:t>
            </a:r>
            <a:r>
              <a:rPr lang="en-US" dirty="0" smtClean="0">
                <a:latin typeface="Arial" charset="0"/>
              </a:rPr>
              <a:t>either lecture</a:t>
            </a: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Please go to your assigned section for </a:t>
            </a:r>
            <a:r>
              <a:rPr lang="en-US" dirty="0" smtClean="0">
                <a:latin typeface="Arial" charset="0"/>
              </a:rPr>
              <a:t>exams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E213FA-782A-D741-965A-12299779D67E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instructors</a:t>
            </a:r>
            <a:endParaRPr lang="en-US" dirty="0">
              <a:latin typeface="Garamond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  <a:r>
              <a:rPr lang="en-US" i="1" dirty="0" smtClean="0">
                <a:latin typeface="Arial" charset="0"/>
              </a:rPr>
              <a:t>(Section </a:t>
            </a:r>
            <a:r>
              <a:rPr lang="en-US" i="1" dirty="0" smtClean="0">
                <a:latin typeface="Arial" charset="0"/>
              </a:rPr>
              <a:t>202</a:t>
            </a:r>
            <a:r>
              <a:rPr lang="en-US" i="1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 </a:t>
            </a:r>
            <a:r>
              <a:rPr lang="en-US" dirty="0" err="1">
                <a:latin typeface="Arial" charset="0"/>
              </a:rPr>
              <a:t>Michael_Geiger@uml.edu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Phone: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Office:</a:t>
            </a:r>
            <a:r>
              <a:rPr lang="en-US" dirty="0">
                <a:latin typeface="Arial" charset="0"/>
              </a:rPr>
              <a:t>  118A Perry Hall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M </a:t>
            </a:r>
            <a:r>
              <a:rPr lang="en-US" dirty="0" smtClean="0">
                <a:latin typeface="Arial" charset="0"/>
              </a:rPr>
              <a:t>1-2:</a:t>
            </a:r>
            <a:r>
              <a:rPr lang="en-US" dirty="0" smtClean="0">
                <a:latin typeface="Arial" charset="0"/>
              </a:rPr>
              <a:t>30, </a:t>
            </a:r>
            <a:r>
              <a:rPr lang="en-US" dirty="0">
                <a:latin typeface="Arial" charset="0"/>
              </a:rPr>
              <a:t>W </a:t>
            </a:r>
            <a:r>
              <a:rPr lang="en-US" dirty="0" smtClean="0">
                <a:latin typeface="Arial" charset="0"/>
              </a:rPr>
              <a:t>1-2:</a:t>
            </a:r>
            <a:r>
              <a:rPr lang="en-US" dirty="0">
                <a:latin typeface="Arial" charset="0"/>
              </a:rPr>
              <a:t>30, </a:t>
            </a:r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1:30-3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Student questions are top priority during these hours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Will be in office at other times TBD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Available by appointment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 </a:t>
            </a:r>
            <a:r>
              <a:rPr lang="en-US" i="1" dirty="0" smtClean="0">
                <a:latin typeface="Arial" charset="0"/>
              </a:rPr>
              <a:t>(Section </a:t>
            </a:r>
            <a:r>
              <a:rPr lang="en-US" i="1" dirty="0" smtClean="0">
                <a:latin typeface="Arial" charset="0"/>
              </a:rPr>
              <a:t>201)</a:t>
            </a:r>
            <a:endParaRPr lang="en-US" i="1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E-mail: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Peilong_Li@</a:t>
            </a:r>
            <a:r>
              <a:rPr lang="en-US" dirty="0" err="1" smtClean="0">
                <a:latin typeface="Arial" charset="0"/>
              </a:rPr>
              <a:t>student.uml.edu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Office hours:</a:t>
            </a:r>
            <a:r>
              <a:rPr lang="en-US" dirty="0" smtClean="0">
                <a:latin typeface="Arial" charset="0"/>
              </a:rPr>
              <a:t> MWF 3-4, </a:t>
            </a:r>
            <a:r>
              <a:rPr lang="en-US" dirty="0" smtClean="0">
                <a:latin typeface="Arial" charset="0"/>
              </a:rPr>
              <a:t>Ball 402</a:t>
            </a:r>
            <a:endParaRPr lang="en-US" u="sng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7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959ED6-D230-D946-9172-DF9B87D57542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7EDDFA-8E76-1F47-8ECE-12CB66C7840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Textbook:</a:t>
            </a:r>
            <a:r>
              <a:rPr lang="en-US" dirty="0" smtClean="0">
                <a:ea typeface="+mn-ea"/>
              </a:rPr>
              <a:t>  K.N. King, </a:t>
            </a:r>
            <a:r>
              <a:rPr lang="en-US" i="1" dirty="0" smtClean="0">
                <a:ea typeface="+mn-ea"/>
              </a:rPr>
              <a:t>C Programming: A Modern Approach</a:t>
            </a:r>
            <a:r>
              <a:rPr lang="en-US" dirty="0" smtClean="0">
                <a:ea typeface="+mn-ea"/>
              </a:rPr>
              <a:t>, 2nd edition, 2008, W.W. Norton.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  <a:cs typeface="+mn-cs"/>
              </a:rPr>
              <a:t>ISBN: 978-0-393-97950-3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Course tools:</a:t>
            </a:r>
            <a:r>
              <a:rPr lang="en-US" b="1" dirty="0" smtClean="0">
                <a:solidFill>
                  <a:srgbClr val="0000FF"/>
                </a:solidFill>
                <a:ea typeface="+mn-ea"/>
              </a:rPr>
              <a:t> </a:t>
            </a:r>
            <a:r>
              <a:rPr lang="en-US" dirty="0" smtClean="0">
                <a:ea typeface="+mn-ea"/>
              </a:rPr>
              <a:t>Need integrated development environment (IDE) that compiles/runs C code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Recommended IDEs (all free; links on web)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Windows: Microsoft Visual Studio Express (MS website)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Mac: </a:t>
            </a:r>
            <a:r>
              <a:rPr lang="en-US" dirty="0" err="1" smtClean="0"/>
              <a:t>Xcode</a:t>
            </a:r>
            <a:r>
              <a:rPr lang="en-US" dirty="0" smtClean="0"/>
              <a:t> (Mac App Store)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Linux: </a:t>
            </a:r>
            <a:r>
              <a:rPr lang="en-US" dirty="0" err="1" smtClean="0"/>
              <a:t>gcc</a:t>
            </a:r>
            <a:r>
              <a:rPr lang="en-US" dirty="0" smtClean="0"/>
              <a:t>/</a:t>
            </a:r>
            <a:r>
              <a:rPr lang="en-US" dirty="0" err="1" smtClean="0"/>
              <a:t>gdb</a:t>
            </a:r>
            <a:r>
              <a:rPr lang="en-US" dirty="0" smtClean="0"/>
              <a:t> (text-based; can run through terminal on Mac as well)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Course websites: 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/eece2160/sp16/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/eece2160/sp16/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schedule.htm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Discussion group through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piazza.com</a:t>
            </a:r>
            <a:r>
              <a:rPr lang="en-US" dirty="0">
                <a:latin typeface="Arial" charset="0"/>
              </a:rPr>
              <a:t>: </a:t>
            </a:r>
          </a:p>
          <a:p>
            <a:pPr lvl="1"/>
            <a:r>
              <a:rPr lang="en-US" dirty="0">
                <a:latin typeface="Arial" charset="0"/>
              </a:rPr>
              <a:t>Allow common questions to be answered for </a:t>
            </a:r>
            <a:r>
              <a:rPr lang="en-US" dirty="0" smtClean="0">
                <a:latin typeface="Arial" charset="0"/>
              </a:rPr>
              <a:t>everyone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Do not post code to the discussion group</a:t>
            </a:r>
            <a:endParaRPr lang="en-US" b="1" u="sng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Will use as class mailing list—please enroll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ASAP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B95737-DBBF-954C-B8E0-934169EE56A8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assignments are to be done </a:t>
            </a:r>
            <a:r>
              <a:rPr lang="en-US" b="1" dirty="0" smtClean="0">
                <a:solidFill>
                  <a:srgbClr val="FF0000"/>
                </a:solidFill>
              </a:rPr>
              <a:t>individually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unless explicitly specified otherwise by the instructor</a:t>
            </a:r>
          </a:p>
          <a:p>
            <a:r>
              <a:rPr lang="en-US" dirty="0" smtClean="0"/>
              <a:t>Any copied solutions, whether from another student or an outside source, are subject to penalty</a:t>
            </a:r>
          </a:p>
          <a:p>
            <a:r>
              <a:rPr lang="en-US" dirty="0" smtClean="0"/>
              <a:t>You may discuss general topics or help one another with specific errors, but </a:t>
            </a:r>
            <a:r>
              <a:rPr lang="en-US" b="1" dirty="0" smtClean="0">
                <a:solidFill>
                  <a:srgbClr val="FF0000"/>
                </a:solidFill>
              </a:rPr>
              <a:t>do not share assignment solutions</a:t>
            </a:r>
          </a:p>
          <a:p>
            <a:pPr lvl="1"/>
            <a:r>
              <a:rPr lang="en-US" dirty="0" smtClean="0"/>
              <a:t>Must acknowledge assistance from classmate in submission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27AFA42-4F3B-924A-A285-1D0B1D50B52E}" type="datetime1">
              <a:rPr lang="en-US" smtClean="0"/>
              <a:pPr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</a:rPr>
              <a:t>Will submit all code </a:t>
            </a:r>
            <a:r>
              <a:rPr lang="en-US" sz="2800" dirty="0" smtClean="0">
                <a:latin typeface="Arial" charset="0"/>
              </a:rPr>
              <a:t>via shared </a:t>
            </a:r>
            <a:r>
              <a:rPr lang="en-US" sz="2800" dirty="0" err="1" smtClean="0">
                <a:latin typeface="Arial" charset="0"/>
              </a:rPr>
              <a:t>Dropbox</a:t>
            </a:r>
            <a:r>
              <a:rPr lang="en-US" sz="2800" dirty="0" smtClean="0">
                <a:latin typeface="Arial" charset="0"/>
              </a:rPr>
              <a:t> folder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Will not get confirmation unless you explicitly </a:t>
            </a:r>
            <a:r>
              <a:rPr lang="en-US" sz="2400" dirty="0" smtClean="0">
                <a:latin typeface="Arial" charset="0"/>
              </a:rPr>
              <a:t>ask</a:t>
            </a:r>
          </a:p>
          <a:p>
            <a:pPr lvl="1"/>
            <a:r>
              <a:rPr lang="en-US" sz="2400" dirty="0" smtClean="0">
                <a:latin typeface="Arial" charset="0"/>
              </a:rPr>
              <a:t>Must e-mail Dr. Geiger if submitting late</a:t>
            </a:r>
            <a:endParaRPr lang="en-US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Penalty after due date: -(2</a:t>
            </a:r>
            <a:r>
              <a:rPr lang="en-US" sz="2800" baseline="30000" dirty="0">
                <a:latin typeface="Arial" charset="0"/>
              </a:rPr>
              <a:t>n-1</a:t>
            </a:r>
            <a:r>
              <a:rPr lang="en-US" sz="2800" dirty="0">
                <a:latin typeface="Arial" charset="0"/>
              </a:rPr>
              <a:t>) points per day</a:t>
            </a:r>
          </a:p>
          <a:p>
            <a:pPr lvl="1"/>
            <a:r>
              <a:rPr lang="en-US" sz="2400" dirty="0">
                <a:latin typeface="Arial" charset="0"/>
              </a:rPr>
              <a:t>i.e., -1 after 1 day, -2 after 2 days, -4 after 3 days …</a:t>
            </a:r>
          </a:p>
          <a:p>
            <a:pPr lvl="1"/>
            <a:r>
              <a:rPr lang="en-US" sz="2400" dirty="0">
                <a:latin typeface="Arial" charset="0"/>
              </a:rPr>
              <a:t>Assignments that are 8+ days late receive 0</a:t>
            </a:r>
          </a:p>
          <a:p>
            <a:r>
              <a:rPr lang="en-US" sz="2800" dirty="0">
                <a:latin typeface="Arial" charset="0"/>
              </a:rPr>
              <a:t>See grading policies (last three pages of today</a:t>
            </a:r>
            <a:r>
              <a:rPr lang="ja-JP" altLang="en-US" sz="2800" dirty="0">
                <a:latin typeface="Arial" charset="0"/>
              </a:rPr>
              <a:t>’</a:t>
            </a:r>
            <a:r>
              <a:rPr lang="en-US" sz="2800" dirty="0">
                <a:latin typeface="Arial" charset="0"/>
              </a:rPr>
              <a:t>s handout) for more details on:</a:t>
            </a:r>
          </a:p>
          <a:p>
            <a:pPr lvl="1"/>
            <a:r>
              <a:rPr lang="en-US" sz="2400" dirty="0">
                <a:latin typeface="Arial" charset="0"/>
              </a:rPr>
              <a:t>Grading rubric</a:t>
            </a:r>
          </a:p>
          <a:p>
            <a:pPr lvl="1"/>
            <a:r>
              <a:rPr lang="en-US" sz="2400" dirty="0">
                <a:latin typeface="Arial" charset="0"/>
              </a:rPr>
              <a:t>Common deductions</a:t>
            </a:r>
          </a:p>
          <a:p>
            <a:pPr lvl="1"/>
            <a:r>
              <a:rPr lang="en-US" sz="2400" dirty="0" err="1">
                <a:latin typeface="Arial" charset="0"/>
              </a:rPr>
              <a:t>Regrade</a:t>
            </a:r>
            <a:r>
              <a:rPr lang="en-US" sz="2400" dirty="0">
                <a:latin typeface="Arial" charset="0"/>
              </a:rPr>
              <a:t> policy</a:t>
            </a:r>
          </a:p>
          <a:p>
            <a:pPr lvl="1"/>
            <a:r>
              <a:rPr lang="en-US" sz="2400" dirty="0">
                <a:latin typeface="Arial" charset="0"/>
              </a:rPr>
              <a:t>Example grading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5DDD7C-BFDD-334C-8D17-9CE4CA0CDC6F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BE69F6-1B06-E546-AE60-A237199B946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assignments: regrades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</a:rPr>
              <a:t>You are allowed one penalty-free resubmission per assignment</a:t>
            </a:r>
          </a:p>
          <a:p>
            <a:r>
              <a:rPr lang="en-US" sz="2800">
                <a:latin typeface="Arial" charset="0"/>
              </a:rPr>
              <a:t>Each regrade after the first: 1 day late penalty</a:t>
            </a:r>
          </a:p>
          <a:p>
            <a:r>
              <a:rPr lang="en-US" sz="2800">
                <a:latin typeface="Arial" charset="0"/>
              </a:rPr>
              <a:t>Must resubmit by regrade deadline, or late penalties will apply</a:t>
            </a:r>
          </a:p>
          <a:p>
            <a:r>
              <a:rPr lang="en-US" sz="2800">
                <a:latin typeface="Arial" charset="0"/>
              </a:rPr>
              <a:t>Late penalty still applies if original submission late</a:t>
            </a:r>
          </a:p>
          <a:p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Original submission</a:t>
            </a:r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Arial" charset="0"/>
                <a:sym typeface="Wingdings" charset="0"/>
              </a:rPr>
              <a:t> first file submitted containing significant amount of relevant code</a:t>
            </a:r>
            <a:endParaRPr lang="en-US" sz="2800" b="1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sz="2400" b="1">
                <a:solidFill>
                  <a:srgbClr val="FF0000"/>
                </a:solidFill>
                <a:latin typeface="Arial" charset="0"/>
              </a:rPr>
              <a:t>In other words, don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turn in a virtually empty file just to avoid late penalties—it won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count</a:t>
            </a:r>
          </a:p>
          <a:p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A8728D-36E3-114B-8D47-392788A181BC}" type="datetime1">
              <a:rPr lang="en-US">
                <a:latin typeface="Garamond" charset="0"/>
              </a:rPr>
              <a:pPr eaLnBrk="1" hangingPunct="1"/>
              <a:t>1/19/16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A205D4-1A47-9F4B-B673-C7539C6512A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5887</TotalTime>
  <Words>1668</Words>
  <Application>Microsoft Macintosh PowerPoint</Application>
  <PresentationFormat>On-screen Show (4:3)</PresentationFormat>
  <Paragraphs>262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Edge</vt:lpstr>
      <vt:lpstr>EECE.2160 ECE Application Programming</vt:lpstr>
      <vt:lpstr>Lecture outline</vt:lpstr>
      <vt:lpstr>Course meeting times</vt:lpstr>
      <vt:lpstr>Course instructors</vt:lpstr>
      <vt:lpstr>Course materials</vt:lpstr>
      <vt:lpstr>Additional course materials</vt:lpstr>
      <vt:lpstr>Academic honesty</vt:lpstr>
      <vt:lpstr>Programming assignments</vt:lpstr>
      <vt:lpstr>Programming assignments: regrades</vt:lpstr>
      <vt:lpstr>Grading and exam dates</vt:lpstr>
      <vt:lpstr>Tentative course outline</vt:lpstr>
      <vt:lpstr>Programming exercises</vt:lpstr>
      <vt:lpstr>Course questions</vt:lpstr>
      <vt:lpstr>Course questions (continued)</vt:lpstr>
      <vt:lpstr>Program development</vt:lpstr>
      <vt:lpstr>Program development (cont.)</vt:lpstr>
      <vt:lpstr>Our first C program</vt:lpstr>
      <vt:lpstr>Our first C program</vt:lpstr>
      <vt:lpstr>Our first C program</vt:lpstr>
      <vt:lpstr>Our first C program</vt:lpstr>
      <vt:lpstr>Our first C program</vt:lpstr>
      <vt:lpstr>Our first C program</vt:lpstr>
      <vt:lpstr>Our first C program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1563</cp:revision>
  <dcterms:created xsi:type="dcterms:W3CDTF">2006-04-03T05:03:01Z</dcterms:created>
  <dcterms:modified xsi:type="dcterms:W3CDTF">2016-01-20T04:30:38Z</dcterms:modified>
</cp:coreProperties>
</file>