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522" r:id="rId4"/>
    <p:sldId id="509" r:id="rId5"/>
    <p:sldId id="514" r:id="rId6"/>
    <p:sldId id="515" r:id="rId7"/>
    <p:sldId id="516" r:id="rId8"/>
    <p:sldId id="517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518" r:id="rId17"/>
    <p:sldId id="519" r:id="rId18"/>
    <p:sldId id="520" r:id="rId19"/>
    <p:sldId id="521" r:id="rId20"/>
    <p:sldId id="410" r:id="rId2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4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7BC0B-7799-2141-A4F0-1D1C6528FA0F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7A370-11EA-874D-902A-0EC8C119D8E4}" type="datetime1">
              <a:rPr lang="en-US" smtClean="0"/>
              <a:t>6/8/2016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64B0A-32C5-FD49-9675-7B160F63F39F}" type="datetime1">
              <a:rPr lang="en-US" smtClean="0"/>
              <a:t>6/8/2016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123A4-A677-AB4C-AD04-AF75E2247EF9}" type="datetime1">
              <a:rPr lang="en-US" smtClean="0"/>
              <a:t>6/8/2016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75B88-AC16-DB4C-8CCA-AAF239FCD363}" type="datetime1">
              <a:rPr lang="en-US" smtClean="0"/>
              <a:t>6/8/2016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61A1F-C69F-074C-9C0F-D4EE3E906CE8}" type="datetime1">
              <a:rPr lang="en-US" smtClean="0"/>
              <a:t>6/8/2016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C49C0-B6F8-964A-95DE-B75503CE0DD2}" type="datetime1">
              <a:rPr lang="en-US" smtClean="0"/>
              <a:t>6/8/2016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F08C7-14CD-384A-AF06-9240DFFE0E0D}" type="datetime1">
              <a:rPr lang="en-US" smtClean="0"/>
              <a:t>6/8/2016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F59D6-CCF5-D94D-ABF6-AEA2C6C5C225}" type="datetime1">
              <a:rPr lang="en-US" smtClean="0"/>
              <a:t>6/8/2016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AB8C8-BD32-D941-B56B-B96E851B17C1}" type="datetime1">
              <a:rPr lang="en-US" smtClean="0"/>
              <a:t>6/8/2016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EB709-D58F-CE42-AD08-D5229D101251}" type="datetime1">
              <a:rPr lang="en-US" smtClean="0"/>
              <a:t>6/8/2016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5BB8A-7D5D-8744-9C53-8B4F9902E92D}" type="datetime1">
              <a:rPr lang="en-US" smtClean="0"/>
              <a:t>6/8/2016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D2EFE-CD9C-3A43-997C-53D8D44E9FDC}" type="datetime1">
              <a:rPr lang="en-US" smtClean="0"/>
              <a:t>6/8/2016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20CA5-871B-D140-8C47-ABD9ACA7592A}" type="datetime1">
              <a:rPr lang="en-US" smtClean="0"/>
              <a:t>6/8/2016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13212818-FA0C-B24F-99F6-462F7A804036}" type="datetime1">
              <a:rPr lang="en-US" smtClean="0"/>
              <a:t>6/8/2016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Summer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10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More on 2-D arrays and functions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Strings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Strings, output, and functions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Can pass string as array or pointer: </a:t>
            </a:r>
            <a:r>
              <a:rPr lang="en-US">
                <a:latin typeface="Courier New" charset="0"/>
                <a:cs typeface="Courier New" charset="0"/>
              </a:rPr>
              <a:t>char *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</a:rPr>
              <a:t> take </a:t>
            </a:r>
            <a:r>
              <a:rPr lang="en-US">
                <a:latin typeface="Courier New" charset="0"/>
                <a:cs typeface="Courier New" charset="0"/>
              </a:rPr>
              <a:t>char *</a:t>
            </a:r>
            <a:r>
              <a:rPr lang="en-US">
                <a:latin typeface="Arial" charset="0"/>
              </a:rPr>
              <a:t> as first argument</a:t>
            </a:r>
          </a:p>
          <a:p>
            <a:pPr lvl="1"/>
            <a:r>
              <a:rPr lang="en-US">
                <a:latin typeface="Arial" charset="0"/>
              </a:rPr>
              <a:t>Given string </a:t>
            </a:r>
            <a:r>
              <a:rPr lang="en-US">
                <a:latin typeface="Courier New" charset="0"/>
                <a:cs typeface="Courier New" charset="0"/>
              </a:rPr>
              <a:t>char hello[]</a:t>
            </a:r>
            <a:r>
              <a:rPr lang="en-US">
                <a:latin typeface="Arial" charset="0"/>
              </a:rPr>
              <a:t> from previous slide:</a:t>
            </a:r>
          </a:p>
          <a:p>
            <a:pPr lvl="2"/>
            <a:r>
              <a:rPr lang="en-US">
                <a:latin typeface="Arial" charset="0"/>
              </a:rPr>
              <a:t>Print directly: </a:t>
            </a:r>
            <a:r>
              <a:rPr lang="en-US">
                <a:latin typeface="Courier New" charset="0"/>
                <a:cs typeface="Courier New" charset="0"/>
              </a:rPr>
              <a:t>printf(hello);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Print w/formatting using %s: </a:t>
            </a:r>
            <a:r>
              <a:rPr lang="en-US">
                <a:latin typeface="Courier New" charset="0"/>
                <a:cs typeface="Courier New" charset="0"/>
              </a:rPr>
              <a:t>printf(“%s\n”, 						 hello);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Print individual character:  </a:t>
            </a:r>
            <a:r>
              <a:rPr lang="en-US">
                <a:latin typeface="Courier New" charset="0"/>
                <a:cs typeface="Courier New" charset="0"/>
              </a:rPr>
              <a:t>printf(“%c\n”, 						hello[1]);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9BD3C0-2F6A-014C-A03E-8AEA40CDE609}" type="datetime1">
              <a:rPr lang="en-US" sz="1200" smtClean="0">
                <a:latin typeface="Garamond" charset="0"/>
                <a:cs typeface="Arial" charset="0"/>
              </a:rPr>
              <a:t>6/8/2016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AC0AE3-EF86-5341-A8BC-D36450E83481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Things we’d like to do with strings:</a:t>
            </a:r>
          </a:p>
          <a:p>
            <a:pPr lvl="1"/>
            <a:r>
              <a:rPr lang="en-US">
                <a:latin typeface="Arial" charset="0"/>
              </a:rPr>
              <a:t>Set one equal to another</a:t>
            </a:r>
          </a:p>
          <a:p>
            <a:pPr lvl="1"/>
            <a:r>
              <a:rPr lang="en-US">
                <a:latin typeface="Arial" charset="0"/>
              </a:rPr>
              <a:t>Compare two strings</a:t>
            </a:r>
          </a:p>
          <a:p>
            <a:pPr lvl="1"/>
            <a:r>
              <a:rPr lang="en-US">
                <a:latin typeface="Arial" charset="0"/>
              </a:rPr>
              <a:t>Find # characters in string</a:t>
            </a:r>
          </a:p>
          <a:p>
            <a:pPr lvl="2"/>
            <a:r>
              <a:rPr lang="en-US">
                <a:latin typeface="Arial" charset="0"/>
              </a:rPr>
              <a:t>String may not fill array (“buffer”) allocated for it</a:t>
            </a:r>
          </a:p>
          <a:p>
            <a:pPr lvl="1"/>
            <a:r>
              <a:rPr lang="en-US">
                <a:latin typeface="Arial" charset="0"/>
              </a:rPr>
              <a:t>“Add” two strings together</a:t>
            </a:r>
          </a:p>
          <a:p>
            <a:pPr lvl="2"/>
            <a:r>
              <a:rPr lang="en-US">
                <a:latin typeface="Arial" charset="0"/>
              </a:rPr>
              <a:t>“abc” + “def” = “abcdef”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C7C02A-6C53-7742-B6CB-23B902AB2C7D}" type="datetime1">
              <a:rPr lang="en-US" sz="1200" smtClean="0">
                <a:latin typeface="Garamond" charset="0"/>
                <a:cs typeface="Arial" charset="0"/>
              </a:rPr>
              <a:t>6/8/2016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01CE6-3F17-A846-BA25-0D6463054381}" type="slidenum">
              <a:rPr lang="en-US" sz="12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4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In </a:t>
            </a:r>
            <a:r>
              <a:rPr lang="en-US" sz="2800">
                <a:latin typeface="Courier New" charset="0"/>
                <a:cs typeface="Courier New" charset="0"/>
              </a:rPr>
              <a:t>&lt;string.h&gt;</a:t>
            </a:r>
            <a:r>
              <a:rPr lang="en-US" sz="2800">
                <a:latin typeface="Arial" charset="0"/>
              </a:rPr>
              <a:t> library: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Copying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const char *source);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*strncpy(char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const char *source,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Return </a:t>
            </a:r>
            <a:r>
              <a:rPr lang="en-US" sz="2000">
                <a:latin typeface="Courier New" charset="0"/>
                <a:cs typeface="Courier New" charset="0"/>
              </a:rPr>
              <a:t>dest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Does not append </a:t>
            </a:r>
            <a:r>
              <a:rPr lang="ja-JP" altLang="en-US" sz="2000">
                <a:latin typeface="Arial" charset="0"/>
                <a:cs typeface="Courier New" charset="0"/>
              </a:rPr>
              <a:t>‘</a:t>
            </a:r>
            <a:r>
              <a:rPr lang="en-US" altLang="ja-JP" sz="2000">
                <a:latin typeface="Arial" charset="0"/>
                <a:cs typeface="Courier New" charset="0"/>
              </a:rPr>
              <a:t>\0</a:t>
            </a:r>
            <a:r>
              <a:rPr lang="ja-JP" altLang="en-US" sz="2000">
                <a:latin typeface="Arial" charset="0"/>
                <a:cs typeface="Courier New" charset="0"/>
              </a:rPr>
              <a:t>’</a:t>
            </a:r>
            <a:r>
              <a:rPr lang="en-US" altLang="ja-JP" sz="2000">
                <a:latin typeface="Arial" charset="0"/>
                <a:cs typeface="Courier New" charset="0"/>
              </a:rPr>
              <a:t> unless length of </a:t>
            </a:r>
            <a:r>
              <a:rPr lang="en-US" altLang="ja-JP" sz="2000">
                <a:latin typeface="Courier New" charset="0"/>
                <a:cs typeface="Courier New" charset="0"/>
              </a:rPr>
              <a:t>source</a:t>
            </a:r>
            <a:r>
              <a:rPr lang="en-US" altLang="ja-JP" sz="2000">
                <a:latin typeface="Arial" charset="0"/>
                <a:cs typeface="Courier New" charset="0"/>
              </a:rPr>
              <a:t> &lt; </a:t>
            </a:r>
            <a:r>
              <a:rPr lang="en-US" altLang="ja-JP" sz="2000">
                <a:latin typeface="Courier New" charset="0"/>
                <a:cs typeface="Courier New" charset="0"/>
              </a:rPr>
              <a:t>num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Comparing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strcmp(const char *s1, const char *s2);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strncmp(const char *s1, const char *s2, 		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Character-by-character comparison of character values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Returns 0 if s1 == s2, &gt;0 if s1 &gt; s2, &lt;0 if s1 &lt; s2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89375D-F3BD-E84E-B3DA-521B443AB1EC}" type="datetime1">
              <a:rPr lang="en-US" sz="1200" smtClean="0">
                <a:latin typeface="Garamond" charset="0"/>
                <a:cs typeface="Arial" charset="0"/>
              </a:rPr>
              <a:t>6/8/2016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D81D62-82F2-7344-B049-4ED08255A5DC}" type="slidenum">
              <a:rPr lang="en-US" sz="12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Returns # characters before </a:t>
            </a:r>
            <a:r>
              <a:rPr lang="ja-JP" altLang="en-US">
                <a:latin typeface="Courier New" charset="0"/>
                <a:cs typeface="Courier New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\0</a:t>
            </a:r>
            <a:r>
              <a:rPr lang="ja-JP" altLang="en-US">
                <a:latin typeface="Courier New" charset="0"/>
                <a:cs typeface="Courier New" charset="0"/>
              </a:rPr>
              <a:t>’</a:t>
            </a:r>
            <a:endParaRPr lang="en-US" altLang="ja-JP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>
                <a:latin typeface="Arial" charset="0"/>
                <a:cs typeface="Courier New" charset="0"/>
              </a:rPr>
              <a:t>“</a:t>
            </a:r>
            <a:r>
              <a:rPr lang="en-US" altLang="ja-JP">
                <a:latin typeface="Arial" charset="0"/>
                <a:cs typeface="Courier New" charset="0"/>
              </a:rPr>
              <a:t>Add</a:t>
            </a:r>
            <a:r>
              <a:rPr lang="ja-JP" altLang="en-US">
                <a:latin typeface="Arial" charset="0"/>
                <a:cs typeface="Courier New" charset="0"/>
              </a:rPr>
              <a:t>”</a:t>
            </a:r>
            <a:r>
              <a:rPr lang="en-US" altLang="ja-JP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Returns </a:t>
            </a:r>
            <a:r>
              <a:rPr lang="en-US">
                <a:latin typeface="Courier New" charset="0"/>
                <a:cs typeface="Courier New" charset="0"/>
              </a:rPr>
              <a:t>dest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F81FFF-D086-B24C-A112-5236BB9A98A0}" type="datetime1">
              <a:rPr lang="en-US" sz="1200" smtClean="0">
                <a:latin typeface="Garamond" charset="0"/>
                <a:cs typeface="Arial" charset="0"/>
              </a:rPr>
              <a:t>6/8/2016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4E562-9E91-1D48-8FB4-F5CF7960CF23}" type="slidenum">
              <a:rPr lang="en-US" sz="1200"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5720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What does the following program print?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char s1[15];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n1;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char s2[10] =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.216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strncpy(s1,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%c\n\n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s1[1]);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</p:txBody>
      </p:sp>
      <p:sp>
        <p:nvSpPr>
          <p:cNvPr id="25603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strncat(s1,s2,10);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// Assume user inputs: ABC ABD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Enter two strings: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scanf(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%s%s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 = strncmp(s1, s2,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if (n &gt;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&gt;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 if (n &lt;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&lt;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==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return 0;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69D535-C532-5744-9C71-839BD23B1934}" type="datetime1">
              <a:rPr lang="en-US" sz="1200" smtClean="0">
                <a:latin typeface="Garamond" charset="0"/>
                <a:cs typeface="Arial" charset="0"/>
              </a:rPr>
              <a:t>6/8/2016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CC0434-5536-4F45-8975-FAE2D3EC70DD}" type="slidenum">
              <a:rPr lang="en-US" sz="1200">
                <a:latin typeface="Garamond" charset="0"/>
                <a:cs typeface="Arial" charset="0"/>
              </a:rPr>
              <a:pPr eaLnBrk="1" hangingPunct="1"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Initial value of s1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2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6		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s1[1]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16.216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 after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strncat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6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two strings: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ABC ABD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ABC &lt; ABD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Result of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strncmp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3B7FAA-FDFD-3A46-998A-7DF6D54307C5}" type="datetime1">
              <a:rPr lang="en-US" sz="1200" smtClean="0">
                <a:latin typeface="Garamond" charset="0"/>
                <a:cs typeface="Arial" charset="0"/>
              </a:rPr>
              <a:t>6/8/2016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A00BFF-6F30-D348-9DEE-A61DE5213C31}" type="slidenum">
              <a:rPr lang="en-US" sz="1200">
                <a:latin typeface="Garamond" charset="0"/>
                <a:cs typeface="Arial" charset="0"/>
              </a:rPr>
              <a:pPr eaLnBrk="1" hangingPunct="1"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Using string functions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Works with main program in PE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Assume input strings have max of 49 chars (+ </a:t>
            </a:r>
            <a:r>
              <a:rPr lang="ja-JP" altLang="en-US" sz="2600">
                <a:latin typeface="Arial" charset="0"/>
              </a:rPr>
              <a:t>‘</a:t>
            </a:r>
            <a:r>
              <a:rPr lang="en-US" altLang="ja-JP" sz="2600">
                <a:latin typeface="Arial" charset="0"/>
              </a:rPr>
              <a:t>\0</a:t>
            </a:r>
            <a:r>
              <a:rPr lang="ja-JP" altLang="en-US" sz="2600">
                <a:latin typeface="Arial" charset="0"/>
              </a:rPr>
              <a:t>’</a:t>
            </a:r>
            <a:r>
              <a:rPr lang="en-US" altLang="ja-JP" sz="2600">
                <a:latin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Write a function to do each of the following: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int readStrings(char *s);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Repeatedly read strings from standard input until the input string matches </a:t>
            </a:r>
            <a:r>
              <a:rPr lang="en-US" sz="1900" i="1">
                <a:latin typeface="Courier New" charset="0"/>
                <a:cs typeface="Courier New" charset="0"/>
              </a:rPr>
              <a:t>s</a:t>
            </a:r>
            <a:r>
              <a:rPr lang="en-US" sz="1900" i="1">
                <a:latin typeface="Arial" charset="0"/>
                <a:cs typeface="Courier New" charset="0"/>
              </a:rPr>
              <a:t>. </a:t>
            </a:r>
            <a:r>
              <a:rPr lang="en-US" sz="1900">
                <a:latin typeface="Arial" charset="0"/>
                <a:cs typeface="Courier New" charset="0"/>
              </a:rPr>
              <a:t>Return the number of strings read.</a:t>
            </a:r>
            <a:endParaRPr lang="en-US" sz="1900" i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void copyNull(char *s1, char *s2, int n);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Copy the first </a:t>
            </a:r>
            <a:r>
              <a:rPr lang="en-US" sz="1900" i="1">
                <a:latin typeface="Courier New" charset="0"/>
                <a:cs typeface="Courier New" charset="0"/>
              </a:rPr>
              <a:t>n</a:t>
            </a:r>
            <a:r>
              <a:rPr lang="en-US" sz="1900">
                <a:latin typeface="Arial" charset="0"/>
              </a:rPr>
              <a:t> characters of </a:t>
            </a:r>
            <a:r>
              <a:rPr lang="en-US" sz="1900" i="1">
                <a:latin typeface="Courier New" charset="0"/>
                <a:cs typeface="Courier New" charset="0"/>
              </a:rPr>
              <a:t>s2</a:t>
            </a:r>
            <a:r>
              <a:rPr lang="en-US" sz="1900">
                <a:latin typeface="Arial" charset="0"/>
              </a:rPr>
              <a:t> into </a:t>
            </a:r>
            <a:r>
              <a:rPr lang="en-US" sz="1900" i="1">
                <a:latin typeface="Courier New" charset="0"/>
                <a:cs typeface="Courier New" charset="0"/>
              </a:rPr>
              <a:t>s1</a:t>
            </a:r>
            <a:r>
              <a:rPr lang="en-US" sz="1900">
                <a:latin typeface="Arial" charset="0"/>
              </a:rPr>
              <a:t>, and make sure that the new version of </a:t>
            </a:r>
            <a:r>
              <a:rPr lang="en-US" sz="1900" i="1">
                <a:latin typeface="Courier New" charset="0"/>
                <a:cs typeface="Courier New" charset="0"/>
              </a:rPr>
              <a:t>s1</a:t>
            </a:r>
            <a:r>
              <a:rPr lang="en-US" sz="1900" i="1">
                <a:latin typeface="Arial" charset="0"/>
                <a:cs typeface="Courier New" charset="0"/>
              </a:rPr>
              <a:t> </a:t>
            </a:r>
            <a:r>
              <a:rPr lang="en-US" sz="1900">
                <a:latin typeface="Arial" charset="0"/>
              </a:rPr>
              <a:t>terminates with a null character.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int fillString(char *s, int n);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Repeatedly read strings from standard input and concatenate them to </a:t>
            </a:r>
            <a:r>
              <a:rPr lang="en-US" sz="1900" i="1">
                <a:latin typeface="Courier New" charset="0"/>
                <a:cs typeface="Courier New" charset="0"/>
              </a:rPr>
              <a:t>s</a:t>
            </a:r>
            <a:r>
              <a:rPr lang="en-US" sz="1900">
                <a:latin typeface="Arial" charset="0"/>
              </a:rPr>
              <a:t> until there is no room in the string. Return the final length of the string.</a:t>
            </a:r>
          </a:p>
          <a:p>
            <a:pPr lvl="3">
              <a:lnSpc>
                <a:spcPct val="80000"/>
              </a:lnSpc>
            </a:pPr>
            <a:r>
              <a:rPr lang="en-US" sz="1700">
                <a:latin typeface="Arial" charset="0"/>
              </a:rPr>
              <a:t>For example, if s is a 6-character array already holding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abcd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:</a:t>
            </a:r>
          </a:p>
          <a:p>
            <a:pPr lvl="4">
              <a:lnSpc>
                <a:spcPct val="80000"/>
              </a:lnSpc>
            </a:pPr>
            <a:r>
              <a:rPr lang="en-US" sz="1700">
                <a:latin typeface="Arial" charset="0"/>
              </a:rPr>
              <a:t>User enters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e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—string is full; return 5</a:t>
            </a:r>
          </a:p>
          <a:p>
            <a:pPr lvl="4">
              <a:lnSpc>
                <a:spcPct val="80000"/>
              </a:lnSpc>
            </a:pPr>
            <a:r>
              <a:rPr lang="en-US" sz="1700">
                <a:latin typeface="Arial" charset="0"/>
              </a:rPr>
              <a:t>User enters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ef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—there</a:t>
            </a:r>
            <a:r>
              <a:rPr lang="ja-JP" altLang="en-US" sz="1700">
                <a:latin typeface="Arial" charset="0"/>
              </a:rPr>
              <a:t>’</a:t>
            </a:r>
            <a:r>
              <a:rPr lang="en-US" altLang="ja-JP" sz="1700">
                <a:latin typeface="Arial" charset="0"/>
              </a:rPr>
              <a:t>s not enough room; return 4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Assume s initially contains null terminated string (or is empty)</a:t>
            </a:r>
          </a:p>
          <a:p>
            <a:pPr lvl="1"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A3389B-3196-F844-9093-0E8CBF1D35EC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D21DF1-2271-314E-BBD3-2BD79D3AEAC2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readStrings(char *s) {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char str[50];	// Assume max 50 chars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int count = 0;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do {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scanf(“%s”, str);	// NOTE: do not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			// need &amp;str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count++;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 while (strcmp(str, s) != 0);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return count;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F2624F-4E2C-4840-9456-B19EF1E79821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41800B-75E7-2D4C-A945-04030D6DB89F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0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7925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void copyNull(char *s1, char *s2, int n) {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strncpy(s1, s2, n);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s1[n] = ‘\0’;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C1B515-27E5-8342-8571-EACC4420F431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0888E7-BE50-F548-BA6B-84F9EB4588F6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int fillString(char *s, int n)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char input[50];	// Assume max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			//   50 chars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int charsLeft;	// Space remaining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			//   in s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do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scanf(</a:t>
            </a:r>
            <a:r>
              <a:rPr lang="ja-JP" altLang="en-US" sz="1400">
                <a:latin typeface="Courier New" charset="0"/>
                <a:cs typeface="Courier New" charset="0"/>
              </a:rPr>
              <a:t>“</a:t>
            </a:r>
            <a:r>
              <a:rPr lang="en-US" altLang="ja-JP" sz="1400">
                <a:latin typeface="Courier New" charset="0"/>
                <a:cs typeface="Courier New" charset="0"/>
              </a:rPr>
              <a:t>%s</a:t>
            </a:r>
            <a:r>
              <a:rPr lang="ja-JP" altLang="en-US" sz="1400">
                <a:latin typeface="Courier New" charset="0"/>
                <a:cs typeface="Courier New" charset="0"/>
              </a:rPr>
              <a:t>”</a:t>
            </a:r>
            <a:r>
              <a:rPr lang="en-US" altLang="ja-JP" sz="1400">
                <a:latin typeface="Courier New" charset="0"/>
                <a:cs typeface="Courier New" charset="0"/>
              </a:rPr>
              <a:t>, input);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// Calculate # chars left in array if input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//   string is added. Need to leave room for </a:t>
            </a:r>
            <a:r>
              <a:rPr lang="ja-JP" altLang="en-US" sz="1400">
                <a:latin typeface="Courier New" charset="0"/>
                <a:cs typeface="Courier New" charset="0"/>
              </a:rPr>
              <a:t>‘</a:t>
            </a:r>
            <a:r>
              <a:rPr lang="en-US" altLang="ja-JP" sz="1400">
                <a:latin typeface="Courier New" charset="0"/>
                <a:cs typeface="Courier New" charset="0"/>
              </a:rPr>
              <a:t>\0</a:t>
            </a:r>
            <a:r>
              <a:rPr lang="ja-JP" altLang="en-US" sz="1400">
                <a:latin typeface="Courier New" charset="0"/>
                <a:cs typeface="Courier New" charset="0"/>
              </a:rPr>
              <a:t>’</a:t>
            </a:r>
            <a:endParaRPr lang="en-US" altLang="ja-JP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charsLeft = n – (strlen(s) + 1) – strlen(input);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if (charsLeft &gt; 0)		// Enough space to add this string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strcat(s, input);		//   and continue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else {				// Out of room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if (charsLeft == 0)	// Can add input, but then out of room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	strcat(s, input);	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return strlen(s);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}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} while (1);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tabLst>
                <a:tab pos="633413" algn="l"/>
                <a:tab pos="914400" algn="l"/>
                <a:tab pos="1371600" algn="l"/>
              </a:tabLst>
            </a:pPr>
            <a:endParaRPr lang="en-US" sz="140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EA5050-35D7-B143-9693-EC465EB971E3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F52E1D-EDDA-7F40-97D7-62C903EC5476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6 due 6/9</a:t>
            </a:r>
          </a:p>
          <a:p>
            <a:pPr lvl="1"/>
            <a:r>
              <a:rPr lang="en-US" dirty="0">
                <a:latin typeface="Arial" charset="0"/>
              </a:rPr>
              <a:t>P1, P2 grades complete;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6/24 (deadline for all programs)</a:t>
            </a:r>
          </a:p>
          <a:p>
            <a:pPr lvl="2"/>
            <a:r>
              <a:rPr lang="en-US" dirty="0">
                <a:latin typeface="Arial" charset="0"/>
              </a:rPr>
              <a:t>Fix errors and overwrite old file in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folder—do not create new version of same file</a:t>
            </a:r>
          </a:p>
          <a:p>
            <a:pPr lvl="2"/>
            <a:r>
              <a:rPr lang="en-US" dirty="0">
                <a:latin typeface="Arial" charset="0"/>
              </a:rPr>
              <a:t>E-mail Dr. Geiger once new submission uploaded</a:t>
            </a:r>
          </a:p>
          <a:p>
            <a:pPr lvl="1"/>
            <a:r>
              <a:rPr lang="en-US" dirty="0">
                <a:latin typeface="Arial" charset="0"/>
              </a:rPr>
              <a:t>Exam 2: Monday, 6/13</a:t>
            </a:r>
          </a:p>
          <a:p>
            <a:pPr lvl="2"/>
            <a:r>
              <a:rPr lang="en-US" dirty="0">
                <a:latin typeface="Arial" charset="0"/>
              </a:rPr>
              <a:t>Will be allowed one 8.5” x 11” note sheet</a:t>
            </a: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</a:t>
            </a:r>
            <a:r>
              <a:rPr lang="en-US" dirty="0" smtClean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2D arrays and functions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C745CF-BAA5-904D-8170-F28A4C162745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F8E4B5-312C-7642-92D5-9DCEDFEF185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smtClean="0">
                <a:latin typeface="Arial" charset="0"/>
              </a:rPr>
              <a:t>Structures</a:t>
            </a:r>
          </a:p>
          <a:p>
            <a:pPr lvl="1"/>
            <a:r>
              <a:rPr lang="en-US" dirty="0" smtClean="0">
                <a:latin typeface="Arial" charset="0"/>
              </a:rPr>
              <a:t>Exam 2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due 6/9</a:t>
            </a:r>
          </a:p>
          <a:p>
            <a:pPr lvl="1"/>
            <a:r>
              <a:rPr lang="en-US" dirty="0">
                <a:latin typeface="Arial" charset="0"/>
              </a:rPr>
              <a:t>P1, P2 grades complete;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6/24 (deadline for all programs)</a:t>
            </a:r>
          </a:p>
          <a:p>
            <a:pPr lvl="2"/>
            <a:r>
              <a:rPr lang="en-US" dirty="0">
                <a:latin typeface="Arial" charset="0"/>
              </a:rPr>
              <a:t>Fix errors and overwrite old file in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folder—do not create new version of same file</a:t>
            </a:r>
          </a:p>
          <a:p>
            <a:pPr lvl="2"/>
            <a:r>
              <a:rPr lang="en-US" dirty="0">
                <a:latin typeface="Arial" charset="0"/>
              </a:rPr>
              <a:t>E-mail Dr. Geiger once new submission uploaded</a:t>
            </a:r>
          </a:p>
          <a:p>
            <a:pPr lvl="1"/>
            <a:r>
              <a:rPr lang="en-US" dirty="0">
                <a:latin typeface="Arial" charset="0"/>
              </a:rPr>
              <a:t>Exam 2: Monday, 6/13</a:t>
            </a:r>
          </a:p>
          <a:p>
            <a:pPr lvl="2"/>
            <a:r>
              <a:rPr lang="en-US" dirty="0">
                <a:latin typeface="Arial" charset="0"/>
              </a:rPr>
              <a:t>Will be allowed one 8.5” x 11” note sheet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A21D30-5BD6-6949-9445-4F4B3810ED66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Review: arrays &amp; pointers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Arrays: groups of data with same type</a:t>
            </a:r>
          </a:p>
          <a:p>
            <a:pPr lvl="1"/>
            <a:r>
              <a:rPr lang="en-US" altLang="en-US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x[10]</a:t>
            </a:r>
            <a:r>
              <a:rPr lang="en-US" altLang="en-US" smtClean="0">
                <a:ea typeface="ＭＳ Ｐゴシック" pitchFamily="34" charset="-128"/>
              </a:rPr>
              <a:t> has 10 elements, </a:t>
            </a:r>
            <a:r>
              <a:rPr lang="en-US" altLang="en-US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x[0]</a:t>
            </a:r>
            <a:r>
              <a:rPr lang="en-US" altLang="en-US" smtClean="0">
                <a:ea typeface="ＭＳ Ｐゴシック" pitchFamily="34" charset="-128"/>
              </a:rPr>
              <a:t> through </a:t>
            </a:r>
            <a:r>
              <a:rPr lang="en-US" altLang="en-US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x[9]</a:t>
            </a:r>
          </a:p>
          <a:p>
            <a:pPr lvl="1"/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Can also define with initial values</a:t>
            </a:r>
          </a:p>
          <a:p>
            <a:pPr lvl="2"/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e.g. </a:t>
            </a:r>
            <a:r>
              <a:rPr lang="en-US" altLang="en-US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double list[] = {1.2, 0.75, -3.233};</a:t>
            </a:r>
          </a:p>
          <a:p>
            <a:pPr lvl="1"/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Must be sure to access inside bounds</a:t>
            </a:r>
          </a:p>
          <a:p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Array name </a:t>
            </a:r>
            <a:r>
              <a:rPr lang="en-US" altLang="en-US" u="sng" smtClean="0">
                <a:ea typeface="ＭＳ Ｐゴシック" pitchFamily="34" charset="-128"/>
                <a:cs typeface="Courier New" pitchFamily="49" charset="0"/>
              </a:rPr>
              <a:t>is</a:t>
            </a:r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 a pointer</a:t>
            </a:r>
          </a:p>
          <a:p>
            <a:pPr lvl="1"/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Arrays are always passed by address to functions</a:t>
            </a:r>
          </a:p>
          <a:p>
            <a:pPr lvl="1"/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Should pass size of array as additional argument</a:t>
            </a:r>
          </a:p>
          <a:p>
            <a:pPr lvl="2"/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e.g. void f(int arr[], int n);</a:t>
            </a: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5E453EE-0B8C-4A76-98B9-779743427088}" type="datetime1">
              <a:rPr lang="en-US" altLang="en-US" sz="1200">
                <a:latin typeface="Garamond" pitchFamily="18" charset="0"/>
              </a:rPr>
              <a:pPr eaLnBrk="1" hangingPunct="1"/>
              <a:t>6/8/2016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496E9E0-5365-4F04-BBD6-80F0ADCE48D1}" type="slidenum">
              <a:rPr lang="en-US" altLang="en-US" sz="1200">
                <a:latin typeface="Garamond" pitchFamily="18" charset="0"/>
              </a:rPr>
              <a:pPr eaLnBrk="1" hangingPunct="1"/>
              <a:t>3</a:t>
            </a:fld>
            <a:endParaRPr lang="en-US" altLang="en-US" sz="12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2D arrays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Declared similarly to 1D arrays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Example (see below): </a:t>
            </a:r>
            <a:r>
              <a:rPr lang="en-US" sz="2200">
                <a:latin typeface="Courier New" charset="0"/>
                <a:cs typeface="Courier New" charset="0"/>
              </a:rPr>
              <a:t>int x[3][4];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Index elements similarly to 1-D arrays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Initialize:</a:t>
            </a:r>
            <a:r>
              <a:rPr lang="en-US" sz="2200">
                <a:latin typeface="Courier New" charset="0"/>
                <a:cs typeface="Courier New" charset="0"/>
              </a:rPr>
              <a:t> int y[3][4]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{ {1, 2, 3, 4},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{5, 6, 7, 8},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{9, 10, 11, 12} };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Typically used with nested for loops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Can pass to functions—must specify # columns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e.g. void f2(int arr[ ][4], int nRows);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E6BEB2-2CF6-6041-B948-DF4D40A7FE66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9C98B0-6923-364D-8A28-C3980EF2161F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1336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6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2-D 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passing 2-D array to function, can omit first dimension (rows) but must list columns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Assume n = # of rows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[][4],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x[3][4];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f(x, 3);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4CF0DD-2BB8-0E4B-8E1E-4F870326438E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DB3EE6-7659-C24A-AE93-8D468102B578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2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2-D 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Say we have a program that stores student exam scores in a 2-D array: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row represents an individual student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column represents one of the 3 exams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functions to: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 the exam average for each student and store it in a 1-D array that is accessible in the main program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Assume all exams have equal weight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 the average for each exam and store it in a 1-D array that is accessible in the main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function takes the same arguments: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2-D array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# of students in the class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1-D array that will be used to hold the averages</a:t>
            </a:r>
            <a:endParaRPr lang="en-US" dirty="0"/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0E653F-7825-D045-8150-75DF1F61991B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FBF312-9E36-4D44-B766-2F60ED7BEE9C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void studentAvg(double grades[][3], int nStudents,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		double averages[])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int i, j;	// Row/column #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/* Go through each row, sum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   all columns, and divide by 3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   to get each student</a:t>
            </a:r>
            <a:r>
              <a:rPr lang="ja-JP" altLang="en-US" sz="1900">
                <a:latin typeface="Courier New" charset="0"/>
                <a:cs typeface="Courier New" charset="0"/>
              </a:rPr>
              <a:t>’</a:t>
            </a:r>
            <a:r>
              <a:rPr lang="en-US" altLang="ja-JP" sz="1900">
                <a:latin typeface="Courier New" charset="0"/>
                <a:cs typeface="Courier New" charset="0"/>
              </a:rPr>
              <a:t>s avg */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for (i = 0; i &lt; nStudents; i++)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averages[i] = grades[i][0];	// Initialize sum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for (j = 1; j &lt; 3; j++)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	averages[i] += grades[i][j];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}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averages[i] /= 3;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}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763C2C-AFD4-2647-AE4D-0DCCBAF1DB44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EBBBD9-1913-9C4E-A82B-A23A11B1756C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examAvg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(double grades[][3],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	double averages[])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j;	// Row/column #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/* Go through each column, sum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   all rows, and divide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   to get each exam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*/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for (j = 0; j &lt; 3; j++)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averages[j] = grades[0][j];	// Initialize sum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 i++)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averages[j] += grades[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][j];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}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averages[j] /=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1E173F-BF6E-9042-A76F-2E93FA3D616E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4EF8BE-7644-CB45-980C-325F4650F280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8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 in C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Strings in C: null-terminated arrays of characters</a:t>
            </a:r>
          </a:p>
          <a:p>
            <a:pPr lvl="1">
              <a:lnSpc>
                <a:spcPct val="80000"/>
              </a:lnSpc>
            </a:pP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{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0}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Null character = 0 =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Can declare array to hold string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Need space to hold null: </a:t>
            </a:r>
            <a:r>
              <a:rPr lang="en-US" sz="2000">
                <a:latin typeface="Courier New" charset="0"/>
                <a:cs typeface="Courier New" charset="0"/>
              </a:rPr>
              <a:t>char hello[5]</a:t>
            </a:r>
            <a:r>
              <a:rPr lang="en-US" sz="2000">
                <a:latin typeface="Arial" charset="0"/>
                <a:cs typeface="Courier New" charset="0"/>
              </a:rPr>
              <a:t> would be </a:t>
            </a:r>
            <a:r>
              <a:rPr lang="en-US" sz="2000">
                <a:latin typeface="Arial" charset="0"/>
                <a:sym typeface="Wingdings" charset="0"/>
              </a:rPr>
              <a:t>too small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Can use string constants to directly initialize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0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Equivalent to: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hello[6];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hello[0]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hello[1]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hello[2]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hello[3]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hello[4]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hello[5] = 0	   --OR--	hello[5]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sz="20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6AE3FC-58E4-584E-AA2F-4C0582D3CBFD}" type="datetime1">
              <a:rPr lang="en-US" sz="1200" smtClean="0">
                <a:latin typeface="Garamond" charset="0"/>
                <a:cs typeface="Arial" charset="0"/>
              </a:rPr>
              <a:t>6/8/2016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D82A59-3716-D24B-9BF5-562DCA8E0DCF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17632</TotalTime>
  <Words>1233</Words>
  <Application>Microsoft Office PowerPoint</Application>
  <PresentationFormat>On-screen Show (4:3)</PresentationFormat>
  <Paragraphs>344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Edge</vt:lpstr>
      <vt:lpstr>EECE.2160 ECE Application Programming</vt:lpstr>
      <vt:lpstr>Lecture outline</vt:lpstr>
      <vt:lpstr>Review: arrays &amp; pointers</vt:lpstr>
      <vt:lpstr>Review: 2D arrays</vt:lpstr>
      <vt:lpstr>2-D arrays and functions</vt:lpstr>
      <vt:lpstr>Example: 2-D arrays and functions</vt:lpstr>
      <vt:lpstr>Example solution</vt:lpstr>
      <vt:lpstr>Example solution (cont.)</vt:lpstr>
      <vt:lpstr>Strings in C</vt:lpstr>
      <vt:lpstr>Strings, output, and functions</vt:lpstr>
      <vt:lpstr>String functions</vt:lpstr>
      <vt:lpstr>String functions (cont.)</vt:lpstr>
      <vt:lpstr>String functions (cont.)</vt:lpstr>
      <vt:lpstr>Example: Strings</vt:lpstr>
      <vt:lpstr>Example solution</vt:lpstr>
      <vt:lpstr>Example: Using string functions</vt:lpstr>
      <vt:lpstr>Example solution</vt:lpstr>
      <vt:lpstr>Example solution (cont.)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1669</cp:revision>
  <dcterms:created xsi:type="dcterms:W3CDTF">2006-04-03T05:03:01Z</dcterms:created>
  <dcterms:modified xsi:type="dcterms:W3CDTF">2016-06-08T14:23:51Z</dcterms:modified>
</cp:coreProperties>
</file>