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368" r:id="rId4"/>
    <p:sldId id="357" r:id="rId5"/>
    <p:sldId id="367" r:id="rId6"/>
    <p:sldId id="370" r:id="rId7"/>
    <p:sldId id="375" r:id="rId8"/>
    <p:sldId id="376" r:id="rId9"/>
    <p:sldId id="371" r:id="rId10"/>
    <p:sldId id="372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324" r:id="rId3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002984-BB37-1B4C-912A-1F38B42354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90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" units="cm"/>
          <inkml:channel name="Y" type="integer" max="1569" units="cm"/>
        </inkml:traceFormat>
        <inkml:channelProperties>
          <inkml:channelProperty channel="X" name="resolution" value="99.99999" units="1/cm"/>
          <inkml:channelProperty channel="Y" name="resolution" value="99.9745" units="1/cm"/>
        </inkml:channelProperties>
      </inkml:inkSource>
      <inkml:timestamp xml:id="ts0" timeString="2015-03-23T13:04:25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8577 15250,'0'0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811E5D-67FC-8A48-A984-9015EB93EE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2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5CDEADB-B7C3-654D-8556-9E752D20E214}" type="slidenum">
              <a:rPr lang="en-US"/>
              <a:pPr/>
              <a:t>2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DB574AA-4AEF-B34F-8B4E-D99858EB39BE}" type="datetime1">
              <a:rPr lang="en-US"/>
              <a:pPr/>
              <a:t>6/9/2016</a:t>
            </a:fld>
            <a:endParaRPr lang="en-US"/>
          </a:p>
        </p:txBody>
      </p:sp>
      <p:sp>
        <p:nvSpPr>
          <p:cNvPr id="1843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1843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0B9B020-93DC-A34F-A68F-77627E6B42F5}" type="slidenum">
              <a:rPr lang="en-US"/>
              <a:pPr/>
              <a:t>7</a:t>
            </a:fld>
            <a:endParaRPr lang="en-US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0FE5C72-84D5-4047-BC1C-77905F5DF831}" type="datetime1">
              <a:rPr lang="en-US"/>
              <a:pPr/>
              <a:t>6/9/2016</a:t>
            </a:fld>
            <a:endParaRPr lang="en-US"/>
          </a:p>
        </p:txBody>
      </p:sp>
      <p:sp>
        <p:nvSpPr>
          <p:cNvPr id="1945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1946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37B23B0-8A86-BD4F-BF07-D63E0EF91A1C}" type="slidenum">
              <a:rPr lang="en-US"/>
              <a:pPr/>
              <a:t>8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044EF87-295F-E048-ABAB-CFF355E0ABD3}" type="datetime1">
              <a:rPr lang="en-US"/>
              <a:pPr/>
              <a:t>6/9/2016</a:t>
            </a:fld>
            <a:endParaRPr lang="en-US"/>
          </a:p>
        </p:txBody>
      </p:sp>
      <p:sp>
        <p:nvSpPr>
          <p:cNvPr id="2048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048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2B3CDE9-F39F-F14B-B4D8-C907E2D4433E}" type="slidenum">
              <a:rPr lang="en-US"/>
              <a:pPr/>
              <a:t>9</a:t>
            </a:fld>
            <a:endParaRPr lang="en-US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FE5984B-8387-A44F-A1D0-CA273B59AB23}" type="datetime1">
              <a:rPr lang="en-US"/>
              <a:pPr/>
              <a:t>6/9/2016</a:t>
            </a:fld>
            <a:endParaRPr lang="en-US"/>
          </a:p>
        </p:txBody>
      </p:sp>
      <p:sp>
        <p:nvSpPr>
          <p:cNvPr id="2150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150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2AA460F-B75A-9347-BEC0-7D0FE4D8B4FE}" type="slidenum">
              <a:rPr lang="en-US"/>
              <a:pPr/>
              <a:t>10</a:t>
            </a:fld>
            <a:endParaRPr lang="en-US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6F29E6B-CE0D-FB4F-B659-14A9D4B9EB64}" type="datetime1">
              <a:rPr lang="en-US"/>
              <a:pPr/>
              <a:t>6/9/2016</a:t>
            </a:fld>
            <a:endParaRPr lang="en-US"/>
          </a:p>
        </p:txBody>
      </p:sp>
      <p:sp>
        <p:nvSpPr>
          <p:cNvPr id="2048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048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1DDE72E-F537-144E-85DF-5FF802C69363}" type="slidenum">
              <a:rPr lang="en-US"/>
              <a:pPr/>
              <a:t>13</a:t>
            </a:fld>
            <a:endParaRPr lang="en-US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7151316-3233-AC4E-A939-6544B58DB2C4}" type="datetime1">
              <a:rPr lang="en-US"/>
              <a:pPr/>
              <a:t>6/9/2016</a:t>
            </a:fld>
            <a:endParaRPr lang="en-US"/>
          </a:p>
        </p:txBody>
      </p:sp>
      <p:sp>
        <p:nvSpPr>
          <p:cNvPr id="2150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150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C2CCF0-D811-A14E-A88C-424B6B548333}" type="slidenum">
              <a:rPr lang="en-US"/>
              <a:pPr/>
              <a:t>14</a:t>
            </a:fld>
            <a:endParaRPr lang="en-US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539AA8-88BD-7848-BD63-67D228580FA1}" type="datetime1">
              <a:rPr lang="en-US" smtClean="0"/>
              <a:t>6/9/2016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14E27-7242-0648-9DB0-662CA58E92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8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B84EF-0149-7947-8ACF-510ABC728EB1}" type="datetime1">
              <a:rPr lang="en-US" smtClean="0"/>
              <a:t>6/9/2016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1B9A36-7C31-5E40-8930-8CD0570810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5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DCDAAE-A467-8149-8D66-B5F433306B4C}" type="datetime1">
              <a:rPr lang="en-US" smtClean="0"/>
              <a:t>6/9/2016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55586-8FA3-3D49-97F2-FEC3963B45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49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7A7087-88FC-BB44-B34B-D07B3B781712}" type="datetime1">
              <a:rPr lang="en-US" smtClean="0"/>
              <a:t>6/9/2016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1AED6F-13C8-B24D-AEA0-82B5D2ADFC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22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1CF133-C263-E24C-BB90-4EFB109798C6}" type="datetime1">
              <a:rPr lang="en-US" smtClean="0"/>
              <a:t>6/9/2016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F08937-4444-C743-8367-9CA3D7E507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6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394335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10150" y="1676400"/>
            <a:ext cx="3944938" cy="2151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10150" y="3979863"/>
            <a:ext cx="3944938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E0946E-273F-B24C-9B19-81745863F268}" type="datetime1">
              <a:rPr lang="en-US" smtClean="0"/>
              <a:t>6/9/2016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62200" y="63246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A18D56-DD45-3442-BC00-AA3735D119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0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963F07-E69C-5A4A-B30E-B7F3D80EFE91}" type="datetime1">
              <a:rPr lang="en-US" smtClean="0"/>
              <a:t>6/9/2016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5A60BD-8EC4-2D4B-97EC-A89E703D71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6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55679-EA61-B944-92ED-E02F46D743A4}" type="datetime1">
              <a:rPr lang="en-US" smtClean="0"/>
              <a:t>6/9/2016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44ADA2-7C6E-3140-8B75-E5D04AC346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6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47A05A-40D5-6C43-A097-0665F182E1C7}" type="datetime1">
              <a:rPr lang="en-US" smtClean="0"/>
              <a:t>6/9/2016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8E15D0-EABF-F945-BF44-13DA3AD514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7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333D22-37CA-EB41-836F-82DC3EAB36AD}" type="datetime1">
              <a:rPr lang="en-US" smtClean="0"/>
              <a:t>6/9/2016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57EF8C-B4EA-A742-A2BC-FE5A992A7B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9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61A4AE-DD6B-644A-8789-61A9FA0F4ECF}" type="datetime1">
              <a:rPr lang="en-US" smtClean="0"/>
              <a:t>6/9/2016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31553C-23C9-A445-BE6B-1291E7AA62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3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50DEDB-5716-B54A-A1C2-75A6E4F6BA6D}" type="datetime1">
              <a:rPr lang="en-US" smtClean="0"/>
              <a:t>6/9/2016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2322A-6DDF-244E-AB33-B2ADBEAAC1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0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1ECA8-EAF7-4641-84AB-1E72ECF4376B}" type="datetime1">
              <a:rPr lang="en-US" smtClean="0"/>
              <a:t>6/9/2016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3A2DE-87AA-8D40-BF18-C46988DB4F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2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53A484-A840-5242-A794-2E335A1FF130}" type="datetime1">
              <a:rPr lang="en-US" smtClean="0"/>
              <a:t>6/9/2016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67061A-4F50-1847-B9A8-470C5ED92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8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3E5B3324-A928-4540-8CF3-095A9BCFE135}" type="datetime1">
              <a:rPr lang="en-US" smtClean="0"/>
              <a:t>6/9/2016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223CD708-6C6B-BF49-AE36-B919A128503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51" r:id="rId1"/>
    <p:sldLayoutId id="2147484839" r:id="rId2"/>
    <p:sldLayoutId id="2147484840" r:id="rId3"/>
    <p:sldLayoutId id="2147484841" r:id="rId4"/>
    <p:sldLayoutId id="2147484842" r:id="rId5"/>
    <p:sldLayoutId id="2147484843" r:id="rId6"/>
    <p:sldLayoutId id="2147484844" r:id="rId7"/>
    <p:sldLayoutId id="2147484845" r:id="rId8"/>
    <p:sldLayoutId id="2147484846" r:id="rId9"/>
    <p:sldLayoutId id="2147484847" r:id="rId10"/>
    <p:sldLayoutId id="2147484848" r:id="rId11"/>
    <p:sldLayoutId id="2147484849" r:id="rId12"/>
    <p:sldLayoutId id="2147484850" r:id="rId13"/>
    <p:sldLayoutId id="2147484852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Microprocessor </a:t>
            </a:r>
            <a:r>
              <a:rPr lang="en-US" sz="4600" dirty="0">
                <a:latin typeface="Garamond" charset="0"/>
              </a:rPr>
              <a:t>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124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10: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PIC instruction set (continued</a:t>
            </a:r>
            <a:r>
              <a:rPr lang="en-US" dirty="0" smtClean="0">
                <a:latin typeface="Arial" charset="0"/>
              </a:rPr>
              <a:t>)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Exam 2 Preview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33483E7-5DA2-674C-A4F0-EDDF305B7BE7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Shift/Rotate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381000" y="1066800"/>
            <a:ext cx="8382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asrf f, F(W)	</a:t>
            </a:r>
            <a:r>
              <a:rPr lang="en-US" sz="2100">
                <a:cs typeface="Arial" charset="0"/>
              </a:rPr>
              <a:t>; copy f into F or W; shift F or W right one bit, keeping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sign intact; shift LSB into C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lsrf f, F(W)	</a:t>
            </a:r>
            <a:r>
              <a:rPr lang="en-US" sz="2100">
                <a:cs typeface="Arial" charset="0"/>
              </a:rPr>
              <a:t>; copy f into F or W; shift F or W right one bit, shifting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0 into MSB; shift LSB into C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lslf f, F(W)	</a:t>
            </a:r>
            <a:r>
              <a:rPr lang="en-US" sz="2100">
                <a:cs typeface="Arial" charset="0"/>
              </a:rPr>
              <a:t>; copy f into F or W; shift F or W left one bit, shifting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0 into LSB; shift MSB into C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rlf    f, F(W)	</a:t>
            </a:r>
            <a:r>
              <a:rPr lang="en-US" sz="2100">
                <a:cs typeface="Arial" charset="0"/>
              </a:rPr>
              <a:t>; copy f into F or W; rotate F or W left through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the carry bit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rrf    f, F(W)	</a:t>
            </a:r>
            <a:r>
              <a:rPr lang="en-US" sz="2100">
                <a:cs typeface="Arial" charset="0"/>
              </a:rPr>
              <a:t>; copy f into F or W; rotate F or W right through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the carry bit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 sz="2100">
              <a:cs typeface="Arial" charset="0"/>
            </a:endParaRP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7010400" y="44958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   C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434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17D254-40D4-ED46-B8E3-CAA73B94C9BD}" type="datetime1">
              <a:rPr lang="en-US" sz="1200" smtClean="0">
                <a:latin typeface="Garamond" charset="0"/>
              </a:rPr>
              <a:t>6/9/2016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Show the values of all changed registers after the following </a:t>
            </a:r>
            <a:r>
              <a:rPr lang="en-US" dirty="0" smtClean="0">
                <a:ea typeface="+mn-ea"/>
                <a:cs typeface="+mn-cs"/>
              </a:rPr>
              <a:t>sequence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Assume the carry bit is initially 0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cblock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0x40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z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endc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clrf</a:t>
            </a:r>
            <a:r>
              <a:rPr lang="en-US" dirty="0" smtClean="0">
                <a:ea typeface="+mn-ea"/>
                <a:cs typeface="+mn-cs"/>
              </a:rPr>
              <a:t>	z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movlw</a:t>
            </a:r>
            <a:r>
              <a:rPr lang="en-US" dirty="0" smtClean="0">
                <a:ea typeface="+mn-ea"/>
                <a:cs typeface="+mn-cs"/>
              </a:rPr>
              <a:t>	0xF0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iorwf</a:t>
            </a:r>
            <a:r>
              <a:rPr lang="en-US" dirty="0" smtClean="0">
                <a:ea typeface="+mn-ea"/>
                <a:cs typeface="+mn-cs"/>
              </a:rPr>
              <a:t>	z, 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xorlw</a:t>
            </a:r>
            <a:r>
              <a:rPr lang="en-US" dirty="0" smtClean="0">
                <a:ea typeface="+mn-ea"/>
                <a:cs typeface="+mn-cs"/>
              </a:rPr>
              <a:t>	0xFF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rrf</a:t>
            </a:r>
            <a:r>
              <a:rPr lang="en-US" dirty="0" smtClean="0">
                <a:ea typeface="+mn-ea"/>
                <a:cs typeface="+mn-cs"/>
              </a:rPr>
              <a:t>	z, 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andwf</a:t>
            </a:r>
            <a:r>
              <a:rPr lang="en-US" dirty="0" smtClean="0">
                <a:ea typeface="+mn-ea"/>
                <a:cs typeface="+mn-cs"/>
              </a:rPr>
              <a:t>	z, W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lslf</a:t>
            </a:r>
            <a:r>
              <a:rPr lang="en-US" dirty="0" smtClean="0">
                <a:ea typeface="+mn-ea"/>
                <a:cs typeface="+mn-cs"/>
              </a:rPr>
              <a:t>	z, 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asrf</a:t>
            </a:r>
            <a:r>
              <a:rPr lang="en-US" dirty="0" smtClean="0">
                <a:ea typeface="+mn-ea"/>
                <a:cs typeface="+mn-cs"/>
              </a:rPr>
              <a:t>	z, F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09C112C-E4E1-F14A-A069-91B3373AF29E}" type="datetime1">
              <a:rPr lang="en-US" sz="1200" smtClean="0">
                <a:latin typeface="Garamond" charset="0"/>
              </a:rPr>
              <a:t>6/9/2016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23E9D23-A95C-3842-8B55-51888EBA9148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76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clrf</a:t>
            </a:r>
            <a:r>
              <a:rPr lang="en-US" dirty="0" smtClean="0">
                <a:ea typeface="+mn-ea"/>
                <a:cs typeface="+mn-cs"/>
              </a:rPr>
              <a:t>		z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z = 0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movlw</a:t>
            </a:r>
            <a:r>
              <a:rPr lang="en-US" dirty="0" smtClean="0">
                <a:ea typeface="+mn-ea"/>
                <a:cs typeface="+mn-cs"/>
              </a:rPr>
              <a:t>		0xF0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W = 0xF0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iorwf</a:t>
            </a:r>
            <a:r>
              <a:rPr lang="en-US" dirty="0" smtClean="0">
                <a:ea typeface="+mn-ea"/>
                <a:cs typeface="+mn-cs"/>
              </a:rPr>
              <a:t>		z, F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z =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z OR W = 0xF0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xorlw</a:t>
            </a:r>
            <a:r>
              <a:rPr lang="en-US" dirty="0" smtClean="0">
                <a:ea typeface="+mn-ea"/>
                <a:cs typeface="+mn-cs"/>
              </a:rPr>
              <a:t>		0xFF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W = W XOR 0xFF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	= 0xF0 XOR 0xFF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	= 0x0F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rrf</a:t>
            </a:r>
            <a:r>
              <a:rPr lang="en-US" dirty="0" smtClean="0">
                <a:ea typeface="+mn-ea"/>
                <a:cs typeface="+mn-cs"/>
              </a:rPr>
              <a:t>		z, F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Rotate z right thru carry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Before rotate, (z, carry) = 1111 0000 0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  <a:endParaRPr lang="en-US" dirty="0" smtClean="0">
              <a:solidFill>
                <a:srgbClr val="FF0000"/>
              </a:solidFill>
              <a:ea typeface="+mn-ea"/>
              <a:cs typeface="+mn-cs"/>
              <a:sym typeface="Wingdings" pitchFamily="2" charset="2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z = 0111 1000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 = 0x78, C = 0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andwf</a:t>
            </a:r>
            <a:r>
              <a:rPr lang="en-US" dirty="0" smtClean="0">
                <a:ea typeface="+mn-ea"/>
                <a:cs typeface="+mn-cs"/>
              </a:rPr>
              <a:t>		z, W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W = z AND W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	= 0x78 AND 0x0F = 0x08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lslf</a:t>
            </a:r>
            <a:r>
              <a:rPr lang="en-US" dirty="0" smtClean="0">
                <a:ea typeface="+mn-ea"/>
                <a:cs typeface="+mn-cs"/>
              </a:rPr>
              <a:t>		z, F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Shift z left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Before shift, z = 0111 1000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aseline="-25000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z = 1111 0000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 = 0xF0, C = 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  <a:sym typeface="Wingdings" pitchFamily="2" charset="2"/>
              </a:rPr>
              <a:t>asrf</a:t>
            </a:r>
            <a:r>
              <a:rPr lang="en-US" dirty="0" smtClean="0">
                <a:ea typeface="+mn-ea"/>
                <a:cs typeface="+mn-cs"/>
                <a:sym typeface="Wingdings" pitchFamily="2" charset="2"/>
              </a:rPr>
              <a:t>		z, F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Arithmetic shift right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     z = 1111 1000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= 0xF8, C = 0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4A9311C-F29D-0E47-B5FF-957C282E1951}" type="datetime1">
              <a:rPr lang="en-US" sz="1200" smtClean="0">
                <a:latin typeface="Garamond" charset="0"/>
              </a:rPr>
              <a:t>6/9/2016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21A176-7F24-FE44-B824-290A66B8CE93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07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C1C8721-2359-8941-8AFF-58C766099F53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53400" cy="762000"/>
          </a:xfrm>
        </p:spPr>
        <p:txBody>
          <a:bodyPr/>
          <a:lstStyle/>
          <a:p>
            <a:r>
              <a:rPr lang="en-US" sz="4000">
                <a:latin typeface="Garamond" charset="0"/>
              </a:rPr>
              <a:t>Control flow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305800" cy="2057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goto       There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Next instruction to be executed is labeled “There”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call         Task1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Push return address; Next instruction to be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solidFill>
                  <a:srgbClr val="058795"/>
                </a:solidFill>
                <a:latin typeface="Arial" charset="0"/>
              </a:rPr>
              <a:t>				; executed is labeled “Task1”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return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Pop return address off of stack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retlw      5   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Pop return address; W &lt;- 5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retfie	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Pop return address; re-enable interrupts</a:t>
            </a: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457200" y="990600"/>
            <a:ext cx="8229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goto	  label	    	</a:t>
            </a:r>
            <a:r>
              <a:rPr lang="en-US" sz="2100">
                <a:cs typeface="Arial" charset="0"/>
              </a:rPr>
              <a:t>; Go to labeled instruction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bra	  label	    	</a:t>
            </a:r>
            <a:r>
              <a:rPr lang="en-US" sz="2100">
                <a:cs typeface="Arial" charset="0"/>
              </a:rPr>
              <a:t>; Go to labeled instruction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brw		    	</a:t>
            </a:r>
            <a:r>
              <a:rPr lang="en-US" sz="2100">
                <a:cs typeface="Arial" charset="0"/>
              </a:rPr>
              <a:t>; Relative branch using W as offset</a:t>
            </a:r>
            <a:endParaRPr lang="en-US" sz="2100">
              <a:solidFill>
                <a:srgbClr val="A50021"/>
              </a:solidFill>
              <a:cs typeface="Arial" charset="0"/>
            </a:endParaRP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call    	  label		</a:t>
            </a:r>
            <a:r>
              <a:rPr lang="en-US" sz="2100">
                <a:cs typeface="Arial" charset="0"/>
              </a:rPr>
              <a:t>; Call labeled subroutine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callw		    	</a:t>
            </a:r>
            <a:r>
              <a:rPr lang="en-US" sz="2100">
                <a:cs typeface="Arial" charset="0"/>
              </a:rPr>
              <a:t>; Subroutine call using W as address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return			</a:t>
            </a:r>
            <a:r>
              <a:rPr lang="en-US" sz="2100">
                <a:cs typeface="Arial" charset="0"/>
              </a:rPr>
              <a:t>; Return from subroutine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retlw     k		</a:t>
            </a:r>
            <a:r>
              <a:rPr lang="en-US" sz="2100">
                <a:cs typeface="Arial" charset="0"/>
              </a:rPr>
              <a:t>; Return from subroutine, putting literal 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	; value in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retfie    			</a:t>
            </a:r>
            <a:r>
              <a:rPr lang="en-US" sz="2100">
                <a:cs typeface="Arial" charset="0"/>
              </a:rPr>
              <a:t>; Return from interrupt service routine;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	; re-enable interrupts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 sz="2100">
              <a:cs typeface="Arial" charset="0"/>
            </a:endParaRPr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7162800" y="7620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none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024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45724BD-0773-3E43-B84F-B7CC935EC56D}" type="datetime1">
              <a:rPr lang="en-US" sz="1200" smtClean="0">
                <a:latin typeface="Garamond" charset="0"/>
              </a:rPr>
              <a:t>6/9/2016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58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1126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F644B38-7717-9149-8353-837E2EF51A73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410575" cy="762000"/>
          </a:xfrm>
        </p:spPr>
        <p:txBody>
          <a:bodyPr/>
          <a:lstStyle/>
          <a:p>
            <a:r>
              <a:rPr lang="en-US" sz="4000">
                <a:latin typeface="Garamond" charset="0"/>
              </a:rPr>
              <a:t>Conditional Execution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3810000"/>
            <a:ext cx="7848600" cy="1676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1" charset="2"/>
              <a:buNone/>
              <a:defRPr/>
            </a:pPr>
            <a:r>
              <a:rPr lang="en-US" sz="1600" dirty="0">
                <a:solidFill>
                  <a:srgbClr val="000099"/>
                </a:solidFill>
                <a:ea typeface="+mn-ea"/>
                <a:cs typeface="+mn-cs"/>
              </a:rPr>
              <a:t>Examples:</a:t>
            </a:r>
          </a:p>
          <a:p>
            <a:pPr>
              <a:lnSpc>
                <a:spcPct val="80000"/>
              </a:lnSpc>
              <a:buFont typeface="Wingdings" pitchFamily="1" charset="2"/>
              <a:buChar char="n"/>
              <a:defRPr/>
            </a:pPr>
            <a:r>
              <a:rPr lang="en-US" sz="1600" dirty="0" err="1">
                <a:ea typeface="+mn-ea"/>
                <a:cs typeface="+mn-cs"/>
              </a:rPr>
              <a:t>btfsc</a:t>
            </a:r>
            <a:r>
              <a:rPr lang="en-US" sz="1600" dirty="0">
                <a:ea typeface="+mn-ea"/>
                <a:cs typeface="+mn-cs"/>
              </a:rPr>
              <a:t>    TEMP1, 0	</a:t>
            </a:r>
            <a:r>
              <a:rPr lang="en-US" sz="1600" dirty="0">
                <a:solidFill>
                  <a:srgbClr val="058795"/>
                </a:solidFill>
                <a:ea typeface="+mn-ea"/>
                <a:cs typeface="+mn-cs"/>
              </a:rPr>
              <a:t>; Skip the next  instruction if bit 0 of TEMP1 equals 0</a:t>
            </a:r>
          </a:p>
          <a:p>
            <a:pPr>
              <a:lnSpc>
                <a:spcPct val="80000"/>
              </a:lnSpc>
              <a:buFont typeface="Wingdings" pitchFamily="1" charset="2"/>
              <a:buChar char="n"/>
              <a:defRPr/>
            </a:pPr>
            <a:r>
              <a:rPr lang="en-US" sz="1600" dirty="0" err="1">
                <a:ea typeface="+mn-ea"/>
                <a:cs typeface="+mn-cs"/>
              </a:rPr>
              <a:t>btfss</a:t>
            </a:r>
            <a:r>
              <a:rPr lang="en-US" sz="1600" dirty="0">
                <a:ea typeface="+mn-ea"/>
                <a:cs typeface="+mn-cs"/>
              </a:rPr>
              <a:t>    STATUS, C	</a:t>
            </a:r>
            <a:r>
              <a:rPr lang="en-US" sz="1600" dirty="0">
                <a:solidFill>
                  <a:srgbClr val="058795"/>
                </a:solidFill>
                <a:ea typeface="+mn-ea"/>
                <a:cs typeface="+mn-cs"/>
              </a:rPr>
              <a:t>; Skip the next instruction if C==</a:t>
            </a:r>
            <a:r>
              <a:rPr lang="en-US" sz="1600" dirty="0" smtClean="0">
                <a:solidFill>
                  <a:srgbClr val="058795"/>
                </a:solidFill>
                <a:ea typeface="+mn-ea"/>
                <a:cs typeface="+mn-cs"/>
              </a:rPr>
              <a:t>1</a:t>
            </a:r>
          </a:p>
          <a:p>
            <a:pPr>
              <a:lnSpc>
                <a:spcPct val="80000"/>
              </a:lnSpc>
              <a:buFont typeface="Wingdings" pitchFamily="1" charset="2"/>
              <a:buChar char="n"/>
              <a:defRPr/>
            </a:pPr>
            <a:r>
              <a:rPr lang="en-US" sz="1600" dirty="0" err="1" smtClean="0">
                <a:ea typeface="+mn-ea"/>
                <a:cs typeface="+mn-cs"/>
              </a:rPr>
              <a:t>decfsz</a:t>
            </a:r>
            <a:r>
              <a:rPr lang="en-US" sz="1600" dirty="0" smtClean="0">
                <a:ea typeface="+mn-ea"/>
                <a:cs typeface="+mn-cs"/>
              </a:rPr>
              <a:t>   TEMP1, F	</a:t>
            </a:r>
            <a:r>
              <a:rPr lang="en-US" sz="1600" dirty="0" smtClean="0">
                <a:solidFill>
                  <a:srgbClr val="058795"/>
                </a:solidFill>
                <a:ea typeface="+mn-ea"/>
                <a:cs typeface="+mn-cs"/>
              </a:rPr>
              <a:t>; Decrement TEMP1, skip if TEMP1==0</a:t>
            </a:r>
          </a:p>
          <a:p>
            <a:pPr>
              <a:lnSpc>
                <a:spcPct val="80000"/>
              </a:lnSpc>
              <a:buFont typeface="Wingdings" pitchFamily="1" charset="2"/>
              <a:buChar char="n"/>
              <a:defRPr/>
            </a:pPr>
            <a:r>
              <a:rPr lang="en-US" sz="1600" dirty="0" err="1" smtClean="0">
                <a:ea typeface="+mn-ea"/>
                <a:cs typeface="+mn-cs"/>
              </a:rPr>
              <a:t>incfsz</a:t>
            </a:r>
            <a:r>
              <a:rPr lang="en-US" sz="1600" dirty="0" smtClean="0">
                <a:ea typeface="+mn-ea"/>
                <a:cs typeface="+mn-cs"/>
              </a:rPr>
              <a:t>    TEMP1, W 	</a:t>
            </a:r>
            <a:r>
              <a:rPr lang="en-US" sz="1600" dirty="0" smtClean="0">
                <a:solidFill>
                  <a:srgbClr val="058795"/>
                </a:solidFill>
                <a:ea typeface="+mn-ea"/>
                <a:cs typeface="+mn-cs"/>
              </a:rPr>
              <a:t>; W &lt;- TEMP1+1 , skip if W==0 (TEMP1==0xFF)</a:t>
            </a:r>
          </a:p>
          <a:p>
            <a:pPr>
              <a:lnSpc>
                <a:spcPct val="80000"/>
              </a:lnSpc>
              <a:buFont typeface="Wingdings" pitchFamily="1" charset="2"/>
              <a:buNone/>
              <a:defRPr/>
            </a:pPr>
            <a:r>
              <a:rPr lang="en-US" sz="1600" dirty="0" smtClean="0">
                <a:solidFill>
                  <a:srgbClr val="058795"/>
                </a:solidFill>
                <a:ea typeface="+mn-ea"/>
                <a:cs typeface="+mn-cs"/>
              </a:rPr>
              <a:t>				; Leave TEMP1 unchanged</a:t>
            </a:r>
          </a:p>
          <a:p>
            <a:pPr marL="0" indent="0">
              <a:lnSpc>
                <a:spcPct val="80000"/>
              </a:lnSpc>
              <a:buFont typeface="Wingdings" pitchFamily="1" charset="2"/>
              <a:buNone/>
              <a:defRPr/>
            </a:pPr>
            <a:endParaRPr lang="en-US" sz="1600" dirty="0">
              <a:solidFill>
                <a:srgbClr val="058795"/>
              </a:solidFill>
              <a:ea typeface="+mn-ea"/>
              <a:cs typeface="+mn-cs"/>
            </a:endParaRP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533400" y="2438400"/>
            <a:ext cx="8229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solidFill>
                  <a:srgbClr val="A50021"/>
                </a:solidFill>
                <a:cs typeface="Arial" charset="0"/>
              </a:rPr>
              <a:t>btfsc      f, b	    </a:t>
            </a:r>
            <a:r>
              <a:rPr lang="en-US">
                <a:cs typeface="Arial" charset="0"/>
              </a:rPr>
              <a:t>;Test bit b of register f, where b=0 to 7, skip if clear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solidFill>
                  <a:srgbClr val="A50021"/>
                </a:solidFill>
                <a:cs typeface="Arial" charset="0"/>
              </a:rPr>
              <a:t>btfss      f, b	    </a:t>
            </a:r>
            <a:r>
              <a:rPr lang="en-US">
                <a:cs typeface="Arial" charset="0"/>
              </a:rPr>
              <a:t>;Test bit b of register f, where b=0 to 7, skip if set</a:t>
            </a:r>
            <a:r>
              <a:rPr lang="en-US">
                <a:solidFill>
                  <a:srgbClr val="A50021"/>
                </a:solidFill>
                <a:cs typeface="Arial" charset="0"/>
              </a:rPr>
              <a:t>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solidFill>
                  <a:srgbClr val="A50021"/>
                </a:solidFill>
                <a:cs typeface="Arial" charset="0"/>
              </a:rPr>
              <a:t>decfsz   f, F(W)	    </a:t>
            </a:r>
            <a:r>
              <a:rPr lang="en-US">
                <a:cs typeface="Arial" charset="0"/>
              </a:rPr>
              <a:t>;decrement f, putting result in F or W, skip if zero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solidFill>
                  <a:srgbClr val="A50021"/>
                </a:solidFill>
                <a:cs typeface="Arial" charset="0"/>
              </a:rPr>
              <a:t>incfsz    f, F(W)	    </a:t>
            </a:r>
            <a:r>
              <a:rPr lang="en-US">
                <a:cs typeface="Arial" charset="0"/>
              </a:rPr>
              <a:t>;increment f, putting result in F or W, skip if zero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>
              <a:cs typeface="Arial" charset="0"/>
            </a:endParaRP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>
              <a:cs typeface="Arial" charset="0"/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6858000" y="15240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none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1272" name="Rectangle 3"/>
          <p:cNvSpPr txBox="1">
            <a:spLocks noChangeArrowheads="1"/>
          </p:cNvSpPr>
          <p:nvPr/>
        </p:nvSpPr>
        <p:spPr bwMode="auto">
          <a:xfrm>
            <a:off x="533400" y="990600"/>
            <a:ext cx="8001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  <a:defRPr/>
            </a:pPr>
            <a:r>
              <a:rPr lang="en-US" sz="2000" smtClean="0">
                <a:cs typeface="Arial" charset="0"/>
              </a:rPr>
              <a:t>Conditional execution in PIC: skip next instruction if condition true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  <a:defRPr/>
            </a:pPr>
            <a:r>
              <a:rPr lang="en-US" sz="2000" smtClean="0">
                <a:cs typeface="Arial" charset="0"/>
              </a:rPr>
              <a:t>Two general forms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  <a:defRPr/>
            </a:pPr>
            <a:r>
              <a:rPr lang="en-US" sz="1600" smtClean="0">
                <a:cs typeface="Arial" charset="0"/>
              </a:rPr>
              <a:t>Test bit and skip if bit clear/set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  <a:defRPr/>
            </a:pPr>
            <a:r>
              <a:rPr lang="en-US" sz="1600" smtClean="0">
                <a:cs typeface="Arial" charset="0"/>
              </a:rPr>
              <a:t>Increment/decrement register and skip if result is 0</a:t>
            </a:r>
          </a:p>
        </p:txBody>
      </p:sp>
      <p:sp>
        <p:nvSpPr>
          <p:cNvPr id="1127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C6435F-EB98-6342-BF2D-820EF770FD37}" type="datetime1">
              <a:rPr lang="en-US" sz="1200" smtClean="0">
                <a:latin typeface="Garamond" charset="0"/>
              </a:rPr>
              <a:t>6/9/2016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55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86775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12291" name="Text Placeholder 1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8077200" cy="1524000"/>
          </a:xfrm>
        </p:spPr>
        <p:txBody>
          <a:bodyPr/>
          <a:lstStyle/>
          <a:p>
            <a:r>
              <a:rPr lang="en-US">
                <a:latin typeface="Arial" charset="0"/>
              </a:rPr>
              <a:t>Show the values of all changed registers after each of the following sequences</a:t>
            </a:r>
          </a:p>
          <a:p>
            <a:pPr lvl="1"/>
            <a:r>
              <a:rPr lang="en-US">
                <a:latin typeface="Arial" charset="0"/>
              </a:rPr>
              <a:t>What high-level operation does each perform?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533400" y="2743200"/>
            <a:ext cx="3944938" cy="2743200"/>
          </a:xfrm>
        </p:spPr>
        <p:txBody>
          <a:bodyPr>
            <a:normAutofit fontScale="550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(a)	</a:t>
            </a:r>
            <a:r>
              <a:rPr lang="en-US" dirty="0" err="1" smtClean="0">
                <a:ea typeface="+mn-ea"/>
                <a:cs typeface="+mn-cs"/>
              </a:rPr>
              <a:t>movf</a:t>
            </a:r>
            <a:r>
              <a:rPr lang="en-US" dirty="0" smtClean="0">
                <a:ea typeface="+mn-ea"/>
                <a:cs typeface="+mn-cs"/>
              </a:rPr>
              <a:t>	a, W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sublw</a:t>
            </a:r>
            <a:r>
              <a:rPr lang="en-US" dirty="0" smtClean="0">
                <a:ea typeface="+mn-ea"/>
                <a:cs typeface="+mn-cs"/>
              </a:rPr>
              <a:t>	0x1A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btfsc</a:t>
            </a:r>
            <a:r>
              <a:rPr lang="en-US" dirty="0" smtClean="0">
                <a:ea typeface="+mn-ea"/>
                <a:cs typeface="+mn-cs"/>
              </a:rPr>
              <a:t>	STATUS, Z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goto</a:t>
            </a:r>
            <a:r>
              <a:rPr lang="en-US" dirty="0" smtClean="0">
                <a:ea typeface="+mn-ea"/>
                <a:cs typeface="+mn-cs"/>
              </a:rPr>
              <a:t>	L1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incf</a:t>
            </a:r>
            <a:r>
              <a:rPr lang="en-US" dirty="0" smtClean="0">
                <a:ea typeface="+mn-ea"/>
                <a:cs typeface="+mn-cs"/>
              </a:rPr>
              <a:t>	b, W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goto</a:t>
            </a:r>
            <a:r>
              <a:rPr lang="en-US" dirty="0" smtClean="0">
                <a:ea typeface="+mn-ea"/>
                <a:cs typeface="+mn-cs"/>
              </a:rPr>
              <a:t>	L2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L1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decf</a:t>
            </a:r>
            <a:r>
              <a:rPr lang="en-US" dirty="0" smtClean="0">
                <a:ea typeface="+mn-ea"/>
                <a:cs typeface="+mn-cs"/>
              </a:rPr>
              <a:t>	b, W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L2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movwf</a:t>
            </a:r>
            <a:r>
              <a:rPr lang="en-US" dirty="0" smtClean="0">
                <a:ea typeface="+mn-ea"/>
                <a:cs typeface="+mn-cs"/>
              </a:rPr>
              <a:t>	a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3"/>
          </p:nvPr>
        </p:nvSpPr>
        <p:spPr>
          <a:xfrm>
            <a:off x="4572000" y="2667000"/>
            <a:ext cx="3944938" cy="3048000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(b)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movf</a:t>
            </a:r>
            <a:r>
              <a:rPr lang="en-US" dirty="0" smtClean="0">
                <a:ea typeface="+mn-ea"/>
                <a:cs typeface="+mn-cs"/>
              </a:rPr>
              <a:t>	NUM2, W</a:t>
            </a:r>
            <a:endParaRPr lang="en-US" dirty="0">
              <a:ea typeface="+mn-ea"/>
              <a:cs typeface="+mn-cs"/>
            </a:endParaRP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subwf</a:t>
            </a:r>
            <a:r>
              <a:rPr lang="en-US" dirty="0" smtClean="0">
                <a:ea typeface="+mn-ea"/>
                <a:cs typeface="+mn-cs"/>
              </a:rPr>
              <a:t>	NUM1, W</a:t>
            </a:r>
            <a:endParaRPr lang="en-US" dirty="0" smtClean="0">
              <a:solidFill>
                <a:srgbClr val="058795"/>
              </a:solidFill>
              <a:ea typeface="+mn-ea"/>
              <a:cs typeface="+mn-cs"/>
            </a:endParaRP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	</a:t>
            </a:r>
            <a:r>
              <a:rPr lang="en-US" dirty="0" err="1" smtClean="0">
                <a:ea typeface="+mn-ea"/>
                <a:cs typeface="+mn-cs"/>
              </a:rPr>
              <a:t>btfss</a:t>
            </a:r>
            <a:r>
              <a:rPr lang="en-US" dirty="0" smtClean="0">
                <a:ea typeface="+mn-ea"/>
                <a:cs typeface="+mn-cs"/>
              </a:rPr>
              <a:t>	STATUS, C</a:t>
            </a:r>
            <a:endParaRPr lang="en-US" dirty="0" smtClean="0">
              <a:solidFill>
                <a:srgbClr val="058795"/>
              </a:solidFill>
              <a:ea typeface="+mn-ea"/>
              <a:cs typeface="+mn-cs"/>
            </a:endParaRP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	</a:t>
            </a:r>
            <a:r>
              <a:rPr lang="en-US" dirty="0" err="1" smtClean="0">
                <a:ea typeface="+mn-ea"/>
                <a:cs typeface="+mn-cs"/>
              </a:rPr>
              <a:t>goto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BL</a:t>
            </a: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movf</a:t>
            </a:r>
            <a:r>
              <a:rPr lang="en-US" dirty="0" smtClean="0">
                <a:ea typeface="+mn-ea"/>
                <a:cs typeface="+mn-cs"/>
              </a:rPr>
              <a:t>	NUM1, W</a:t>
            </a: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	</a:t>
            </a:r>
            <a:r>
              <a:rPr lang="en-US" dirty="0" err="1" smtClean="0">
                <a:ea typeface="+mn-ea"/>
                <a:cs typeface="+mn-cs"/>
              </a:rPr>
              <a:t>goto</a:t>
            </a:r>
            <a:r>
              <a:rPr lang="en-US" dirty="0" smtClean="0">
                <a:ea typeface="+mn-ea"/>
                <a:cs typeface="+mn-cs"/>
              </a:rPr>
              <a:t>	Done</a:t>
            </a: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BL		</a:t>
            </a: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movf</a:t>
            </a:r>
            <a:r>
              <a:rPr lang="en-US" dirty="0" smtClean="0">
                <a:ea typeface="+mn-ea"/>
                <a:cs typeface="+mn-cs"/>
              </a:rPr>
              <a:t>	NUM2, W	</a:t>
            </a: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Done	</a:t>
            </a: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movwf</a:t>
            </a:r>
            <a:r>
              <a:rPr lang="en-US" dirty="0" smtClean="0">
                <a:ea typeface="+mn-ea"/>
                <a:cs typeface="+mn-cs"/>
              </a:rPr>
              <a:t>	MAX</a:t>
            </a:r>
          </a:p>
          <a:p>
            <a:pPr marL="0" indent="0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1229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A1775ED-5FB0-1B48-B908-F2F55BC53673}" type="datetime1">
              <a:rPr lang="en-US" sz="1200" smtClean="0">
                <a:latin typeface="Garamond" charset="0"/>
              </a:rPr>
              <a:t>6/9/2016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1229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18ACC6-F72D-0846-A79F-7D2126BA1A11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2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(part a)</a:t>
            </a:r>
          </a:p>
        </p:txBody>
      </p:sp>
      <p:sp>
        <p:nvSpPr>
          <p:cNvPr id="13315" name="Content Placeholder 8"/>
          <p:cNvSpPr>
            <a:spLocks noGrp="1"/>
          </p:cNvSpPr>
          <p:nvPr>
            <p:ph idx="1"/>
          </p:nvPr>
        </p:nvSpPr>
        <p:spPr>
          <a:xfrm>
            <a:off x="0" y="1295400"/>
            <a:ext cx="7467600" cy="4456113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</a:t>
            </a:r>
            <a:r>
              <a:rPr lang="en-US" sz="1900" dirty="0" err="1">
                <a:latin typeface="Arial" charset="0"/>
              </a:rPr>
              <a:t>movf</a:t>
            </a:r>
            <a:r>
              <a:rPr lang="en-US" sz="1900" dirty="0">
                <a:latin typeface="Arial" charset="0"/>
              </a:rPr>
              <a:t>	a, W		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 W = a</a:t>
            </a:r>
            <a:endParaRPr lang="en-US" sz="1900" dirty="0"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</a:t>
            </a:r>
            <a:r>
              <a:rPr lang="en-US" sz="1900" dirty="0" err="1">
                <a:latin typeface="Arial" charset="0"/>
              </a:rPr>
              <a:t>sublw</a:t>
            </a:r>
            <a:r>
              <a:rPr lang="en-US" sz="1900" dirty="0">
                <a:latin typeface="Arial" charset="0"/>
              </a:rPr>
              <a:t>	</a:t>
            </a:r>
            <a:r>
              <a:rPr lang="en-US" sz="1900" dirty="0" smtClean="0">
                <a:latin typeface="Arial" charset="0"/>
              </a:rPr>
              <a:t>0x1A</a:t>
            </a:r>
            <a:r>
              <a:rPr lang="en-US" sz="1900" dirty="0">
                <a:latin typeface="Arial" charset="0"/>
              </a:rPr>
              <a:t>		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 W = </a:t>
            </a:r>
            <a:r>
              <a:rPr lang="en-US" sz="19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0x1A 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– a</a:t>
            </a:r>
            <a:endParaRPr lang="en-US" sz="19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</a:t>
            </a:r>
            <a:r>
              <a:rPr lang="en-US" sz="1900" dirty="0" err="1">
                <a:latin typeface="Arial" charset="0"/>
              </a:rPr>
              <a:t>btfsc</a:t>
            </a:r>
            <a:r>
              <a:rPr lang="en-US" sz="1900" dirty="0">
                <a:latin typeface="Arial" charset="0"/>
              </a:rPr>
              <a:t>	STATUS, Z	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 Skip </a:t>
            </a:r>
            <a:r>
              <a:rPr lang="en-US" sz="1900" dirty="0" err="1">
                <a:solidFill>
                  <a:srgbClr val="FF0000"/>
                </a:solidFill>
                <a:latin typeface="Arial" charset="0"/>
                <a:sym typeface="Wingdings" charset="0"/>
              </a:rPr>
              <a:t>goto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 if result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				      is non-zero</a:t>
            </a:r>
            <a:endParaRPr lang="en-US" sz="1900" dirty="0"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</a:t>
            </a:r>
            <a:r>
              <a:rPr lang="en-US" sz="1900" dirty="0" err="1">
                <a:latin typeface="Arial" charset="0"/>
              </a:rPr>
              <a:t>goto</a:t>
            </a:r>
            <a:r>
              <a:rPr lang="en-US" sz="1900" dirty="0">
                <a:latin typeface="Arial" charset="0"/>
              </a:rPr>
              <a:t>	L1		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 </a:t>
            </a:r>
            <a:r>
              <a:rPr lang="en-US" sz="1900" dirty="0" err="1">
                <a:solidFill>
                  <a:srgbClr val="FF0000"/>
                </a:solidFill>
                <a:latin typeface="Arial" charset="0"/>
                <a:sym typeface="Wingdings" charset="0"/>
              </a:rPr>
              <a:t>Goto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 L1 if result == 0</a:t>
            </a:r>
            <a:endParaRPr lang="en-US" sz="19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			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 Reach this point if 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					result non-zero</a:t>
            </a:r>
            <a:endParaRPr lang="en-US" sz="19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</a:t>
            </a:r>
            <a:r>
              <a:rPr lang="en-US" sz="1900" dirty="0" err="1">
                <a:latin typeface="Arial" charset="0"/>
              </a:rPr>
              <a:t>incf</a:t>
            </a:r>
            <a:r>
              <a:rPr lang="en-US" sz="1900" dirty="0">
                <a:latin typeface="Arial" charset="0"/>
              </a:rPr>
              <a:t>	b, W		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 W = b + 1</a:t>
            </a:r>
            <a:endParaRPr lang="en-US" sz="1900" dirty="0"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</a:t>
            </a:r>
            <a:r>
              <a:rPr lang="en-US" sz="1900" dirty="0" err="1">
                <a:latin typeface="Arial" charset="0"/>
              </a:rPr>
              <a:t>goto</a:t>
            </a:r>
            <a:r>
              <a:rPr lang="en-US" sz="1900" dirty="0">
                <a:latin typeface="Arial" charset="0"/>
              </a:rPr>
              <a:t>	L2			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L1	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</a:t>
            </a:r>
            <a:r>
              <a:rPr lang="en-US" sz="1900" dirty="0" err="1">
                <a:latin typeface="Arial" charset="0"/>
              </a:rPr>
              <a:t>decf</a:t>
            </a:r>
            <a:r>
              <a:rPr lang="en-US" sz="1900" dirty="0">
                <a:latin typeface="Arial" charset="0"/>
              </a:rPr>
              <a:t>	b, W		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 W = b - 1</a:t>
            </a:r>
            <a:endParaRPr lang="en-US" sz="1900" dirty="0"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L2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</a:t>
            </a:r>
            <a:r>
              <a:rPr lang="en-US" sz="1900" dirty="0" err="1">
                <a:latin typeface="Arial" charset="0"/>
              </a:rPr>
              <a:t>movwf</a:t>
            </a:r>
            <a:r>
              <a:rPr lang="en-US" sz="1900" dirty="0">
                <a:latin typeface="Arial" charset="0"/>
              </a:rPr>
              <a:t>	a		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 a = W  value depends 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				on what</a:t>
            </a:r>
            <a:r>
              <a:rPr lang="ja-JP" alt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’</a:t>
            </a:r>
            <a:r>
              <a:rPr lang="en-US" altLang="ja-JP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s executed before this</a:t>
            </a:r>
            <a:endParaRPr lang="en-US" altLang="ja-JP" sz="19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en-US" sz="1900" dirty="0">
              <a:latin typeface="Arial" charset="0"/>
            </a:endParaRPr>
          </a:p>
        </p:txBody>
      </p:sp>
      <p:sp>
        <p:nvSpPr>
          <p:cNvPr id="13316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26EE3B-848F-DC49-B001-0AAFB6A5A92F}" type="datetime1">
              <a:rPr lang="en-US" sz="1200" smtClean="0">
                <a:latin typeface="Garamond" charset="0"/>
              </a:rPr>
              <a:t>6/9/2016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1331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7A2F3E-C73F-6647-A9B4-B3ED6682E256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  <p:sp>
        <p:nvSpPr>
          <p:cNvPr id="13319" name="Content Placeholder 8"/>
          <p:cNvSpPr txBox="1">
            <a:spLocks/>
          </p:cNvSpPr>
          <p:nvPr/>
        </p:nvSpPr>
        <p:spPr bwMode="auto">
          <a:xfrm>
            <a:off x="6477000" y="2590800"/>
            <a:ext cx="2590800" cy="19050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1900" b="1" u="sng" dirty="0">
                <a:solidFill>
                  <a:srgbClr val="0000CC"/>
                </a:solidFill>
              </a:rPr>
              <a:t>High-level operation: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1900" b="1" dirty="0">
                <a:solidFill>
                  <a:srgbClr val="0000CC"/>
                </a:solidFill>
              </a:rPr>
              <a:t>if (a == </a:t>
            </a:r>
            <a:r>
              <a:rPr lang="en-US" sz="1900" b="1" dirty="0" smtClean="0">
                <a:solidFill>
                  <a:srgbClr val="0000CC"/>
                </a:solidFill>
              </a:rPr>
              <a:t>0x1A)</a:t>
            </a:r>
            <a:endParaRPr lang="en-US" sz="1900" b="1" dirty="0">
              <a:solidFill>
                <a:srgbClr val="0000CC"/>
              </a:solidFill>
            </a:endParaRP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1900" b="1" dirty="0">
                <a:solidFill>
                  <a:srgbClr val="0000CC"/>
                </a:solidFill>
              </a:rPr>
              <a:t>     a = b – 1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1900" b="1" dirty="0">
                <a:solidFill>
                  <a:srgbClr val="0000CC"/>
                </a:solidFill>
              </a:rPr>
              <a:t>else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1900" b="1" dirty="0">
                <a:solidFill>
                  <a:srgbClr val="0000CC"/>
                </a:solidFill>
              </a:rPr>
              <a:t>     a = b + 1</a:t>
            </a:r>
          </a:p>
        </p:txBody>
      </p:sp>
    </p:spTree>
    <p:extLst>
      <p:ext uri="{BB962C8B-B14F-4D97-AF65-F5344CB8AC3E}">
        <p14:creationId xmlns:p14="http://schemas.microsoft.com/office/powerpoint/2010/main" val="407696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(part b)</a:t>
            </a:r>
          </a:p>
        </p:txBody>
      </p:sp>
      <p:sp>
        <p:nvSpPr>
          <p:cNvPr id="14339" name="Content Placeholder 8"/>
          <p:cNvSpPr>
            <a:spLocks noGrp="1"/>
          </p:cNvSpPr>
          <p:nvPr>
            <p:ph idx="1"/>
          </p:nvPr>
        </p:nvSpPr>
        <p:spPr>
          <a:xfrm>
            <a:off x="0" y="1143000"/>
            <a:ext cx="6477000" cy="4456113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movf	NUM2, W		</a:t>
            </a: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 W = NUM2</a:t>
            </a:r>
            <a:endParaRPr lang="en-US" sz="140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subwf	NUM1, W		</a:t>
            </a: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 W = NUM1 – W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					= NUM1 – NUM2</a:t>
            </a:r>
            <a:endParaRPr lang="en-US" sz="1400">
              <a:solidFill>
                <a:srgbClr val="058795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btfss	STATUS, C	</a:t>
            </a: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 Carry indicates borrow of 0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					 if set, NUM1 &gt;= NUM2</a:t>
            </a:r>
            <a:endParaRPr lang="en-US" sz="140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goto	BL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movf	NUM1, W		</a:t>
            </a: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 if (NUM1 &gt;= NUM2) 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						W = NUM1</a:t>
            </a:r>
            <a:r>
              <a:rPr lang="en-US" sz="1400">
                <a:latin typeface="Arial" charset="0"/>
              </a:rPr>
              <a:t>		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goto	Done		</a:t>
            </a: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 Skip </a:t>
            </a:r>
            <a:r>
              <a:rPr lang="ja-JP" alt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“</a:t>
            </a:r>
            <a:r>
              <a:rPr lang="en-US" altLang="ja-JP" sz="1400">
                <a:solidFill>
                  <a:srgbClr val="FF0000"/>
                </a:solidFill>
                <a:latin typeface="Arial" charset="0"/>
                <a:sym typeface="Wingdings" charset="0"/>
              </a:rPr>
              <a:t>below</a:t>
            </a:r>
            <a:r>
              <a:rPr lang="ja-JP" alt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”</a:t>
            </a:r>
            <a:r>
              <a:rPr lang="en-US" altLang="ja-JP" sz="1400">
                <a:solidFill>
                  <a:srgbClr val="FF0000"/>
                </a:solidFill>
                <a:latin typeface="Arial" charset="0"/>
                <a:sym typeface="Wingdings" charset="0"/>
              </a:rPr>
              <a:t> section</a:t>
            </a:r>
            <a:endParaRPr lang="en-US" altLang="ja-JP" sz="140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BL		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movf	NUM2, W		</a:t>
            </a: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 if (NUM1 &lt; NUM2)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						W = NUM2</a:t>
            </a:r>
            <a:endParaRPr lang="en-US" sz="140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Done	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movwf	MAX		</a:t>
            </a:r>
          </a:p>
        </p:txBody>
      </p:sp>
      <p:sp>
        <p:nvSpPr>
          <p:cNvPr id="14340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08E7EF-59E1-A34E-973F-2AF1A28F538E}" type="datetime1">
              <a:rPr lang="en-US" sz="1200" smtClean="0">
                <a:latin typeface="Garamond" charset="0"/>
              </a:rPr>
              <a:t>6/9/2016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1434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9F6C3E7-A52E-D644-BCE3-93151B9E39DC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  <p:sp>
        <p:nvSpPr>
          <p:cNvPr id="14343" name="Content Placeholder 8"/>
          <p:cNvSpPr txBox="1">
            <a:spLocks/>
          </p:cNvSpPr>
          <p:nvPr/>
        </p:nvSpPr>
        <p:spPr bwMode="auto">
          <a:xfrm>
            <a:off x="6477000" y="2590800"/>
            <a:ext cx="2590800" cy="22098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000" b="1" u="sng" dirty="0">
                <a:solidFill>
                  <a:srgbClr val="0000CC"/>
                </a:solidFill>
              </a:rPr>
              <a:t>High-level operation: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000" b="1" dirty="0">
                <a:solidFill>
                  <a:srgbClr val="0000CC"/>
                </a:solidFill>
              </a:rPr>
              <a:t>if (NUM1 &gt;= NUM2)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000" b="1" dirty="0">
                <a:solidFill>
                  <a:srgbClr val="0000CC"/>
                </a:solidFill>
              </a:rPr>
              <a:t>     MAX = NUM1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000" b="1" dirty="0">
                <a:solidFill>
                  <a:srgbClr val="0000CC"/>
                </a:solidFill>
              </a:rPr>
              <a:t>else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000" b="1" dirty="0">
                <a:solidFill>
                  <a:srgbClr val="0000CC"/>
                </a:solidFill>
              </a:rPr>
              <a:t>     MAX = NUM2</a:t>
            </a:r>
          </a:p>
        </p:txBody>
      </p:sp>
    </p:spTree>
    <p:extLst>
      <p:ext uri="{BB962C8B-B14F-4D97-AF65-F5344CB8AC3E}">
        <p14:creationId xmlns:p14="http://schemas.microsoft.com/office/powerpoint/2010/main" val="16025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2 notes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Allowed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One 8.5</a:t>
            </a:r>
            <a:r>
              <a:rPr lang="ja-JP" altLang="en-US" sz="2400" dirty="0">
                <a:latin typeface="Arial" charset="0"/>
              </a:rPr>
              <a:t>”</a:t>
            </a:r>
            <a:r>
              <a:rPr lang="en-US" altLang="ja-JP" sz="2400" dirty="0">
                <a:latin typeface="Arial" charset="0"/>
              </a:rPr>
              <a:t> x 11</a:t>
            </a:r>
            <a:r>
              <a:rPr lang="ja-JP" altLang="en-US" sz="2400" dirty="0">
                <a:latin typeface="Arial" charset="0"/>
              </a:rPr>
              <a:t>”</a:t>
            </a:r>
            <a:r>
              <a:rPr lang="en-US" altLang="ja-JP" sz="2400" dirty="0">
                <a:latin typeface="Arial" charset="0"/>
              </a:rPr>
              <a:t> double-sided sheet of notes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Calculator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No other notes or electronic devices (phone, laptop, etc.)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Exam will last </a:t>
            </a:r>
            <a:r>
              <a:rPr lang="en-US" sz="2800" dirty="0" smtClean="0">
                <a:latin typeface="Arial" charset="0"/>
              </a:rPr>
              <a:t>2 hours and 20 </a:t>
            </a:r>
            <a:r>
              <a:rPr lang="en-US" sz="2800" dirty="0">
                <a:latin typeface="Arial" charset="0"/>
              </a:rPr>
              <a:t>minutes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Covers </a:t>
            </a:r>
            <a:r>
              <a:rPr lang="en-US" sz="2800" smtClean="0">
                <a:latin typeface="Arial" charset="0"/>
              </a:rPr>
              <a:t>lectures </a:t>
            </a:r>
            <a:r>
              <a:rPr lang="en-US" sz="2800" smtClean="0">
                <a:latin typeface="Arial" charset="0"/>
              </a:rPr>
              <a:t>6-10</a:t>
            </a:r>
            <a:endParaRPr lang="en-US" sz="2800" dirty="0" smtClean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Format </a:t>
            </a:r>
            <a:r>
              <a:rPr lang="en-US" sz="2800" dirty="0">
                <a:latin typeface="Arial" charset="0"/>
              </a:rPr>
              <a:t>similar to previous exam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1 multiple choice question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2-3 short problems to solve/code sequences to evaluate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FE68BA-B33E-0445-988F-33AF434094F0}" type="datetime1">
              <a:rPr lang="en-US" sz="1200" smtClean="0">
                <a:latin typeface="Garamond" charset="0"/>
              </a:rPr>
              <a:t>6/9/2016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523655-E675-6647-8F06-9E89D7CD4051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06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compare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CMP D, S</a:t>
            </a:r>
          </a:p>
          <a:p>
            <a:pPr lvl="1"/>
            <a:r>
              <a:rPr lang="en-US">
                <a:latin typeface="Arial" charset="0"/>
              </a:rPr>
              <a:t>Flags show result of (D) – (S)</a:t>
            </a:r>
          </a:p>
          <a:p>
            <a:r>
              <a:rPr lang="en-US">
                <a:latin typeface="Arial" charset="0"/>
                <a:sym typeface="Wingdings" charset="0"/>
              </a:rPr>
              <a:t>Condition codes: mnemonics implying certain flag conditions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047E8CE-77F5-ED46-937E-C4CB35158756}" type="datetime1">
              <a:rPr lang="en-US" sz="1200" smtClean="0">
                <a:latin typeface="Garamond" charset="0"/>
              </a:rPr>
              <a:t>6/9/2016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052C2E-2B17-FA47-A52B-A613363F3A12}" type="slidenum">
              <a:rPr lang="en-US" sz="1200">
                <a:latin typeface="Garamond" charset="0"/>
              </a:rPr>
              <a:pPr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65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HW 4 due 1:00 PM </a:t>
            </a:r>
            <a:r>
              <a:rPr lang="en-US" dirty="0" smtClean="0">
                <a:latin typeface="Arial" charset="0"/>
              </a:rPr>
              <a:t>today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Exam 2: Monday, 6/13</a:t>
            </a:r>
          </a:p>
          <a:p>
            <a:pPr lvl="2"/>
            <a:r>
              <a:rPr lang="en-US" dirty="0">
                <a:latin typeface="Arial" charset="0"/>
              </a:rPr>
              <a:t>Will again be allowed one 8.5” x 11” note sheet, calculator</a:t>
            </a:r>
          </a:p>
          <a:p>
            <a:pPr lvl="2"/>
            <a:r>
              <a:rPr lang="en-US" dirty="0">
                <a:latin typeface="Arial" charset="0"/>
              </a:rPr>
              <a:t>Instruction list </a:t>
            </a:r>
            <a:r>
              <a:rPr lang="en-US" dirty="0" smtClean="0">
                <a:latin typeface="Arial" charset="0"/>
              </a:rPr>
              <a:t>to be provided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err="1" smtClean="0">
                <a:latin typeface="Arial" charset="0"/>
              </a:rPr>
              <a:t>PICkits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to be handed out </a:t>
            </a:r>
            <a:r>
              <a:rPr lang="en-US" dirty="0" smtClean="0">
                <a:latin typeface="Arial" charset="0"/>
              </a:rPr>
              <a:t>soon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have to work in groups (3 students preferred size)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Review</a:t>
            </a:r>
            <a:endParaRPr lang="en-US" sz="28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PIC instruction set basics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Data transfers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Bit manipulation instructions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Today’</a:t>
            </a:r>
            <a:r>
              <a:rPr lang="en-US" altLang="ja-JP" sz="2800" dirty="0" smtClean="0">
                <a:latin typeface="Arial" charset="0"/>
              </a:rPr>
              <a:t>s </a:t>
            </a:r>
            <a:r>
              <a:rPr lang="en-US" altLang="ja-JP" sz="2800" dirty="0">
                <a:latin typeface="Arial" charset="0"/>
              </a:rPr>
              <a:t>lecture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Logical </a:t>
            </a:r>
            <a:r>
              <a:rPr lang="en-US" sz="2400" dirty="0">
                <a:latin typeface="Arial" charset="0"/>
              </a:rPr>
              <a:t>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Shift/rotate 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Program control instructions</a:t>
            </a:r>
            <a:endParaRPr lang="en-US" sz="2400" dirty="0">
              <a:latin typeface="Arial" charset="0"/>
            </a:endParaRPr>
          </a:p>
          <a:p>
            <a:pPr lvl="2">
              <a:lnSpc>
                <a:spcPct val="90000"/>
              </a:lnSpc>
            </a:pPr>
            <a:endParaRPr lang="en-US" sz="2000" dirty="0">
              <a:latin typeface="Arial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C67BCB6-D3D5-6A42-88A9-489528AA8EC4}" type="datetime1">
              <a:rPr lang="en-US" sz="1200" smtClean="0">
                <a:latin typeface="Garamond" charset="0"/>
              </a:rPr>
              <a:t>6/9/2016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113E94A-64D1-DF45-AEA5-25EB29A92916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conditional instructions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sym typeface="Wingdings" charset="0"/>
              </a:rPr>
              <a:t>Conditional move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Move performed only if condition is true</a:t>
            </a:r>
          </a:p>
          <a:p>
            <a:r>
              <a:rPr lang="en-US">
                <a:latin typeface="Arial" charset="0"/>
                <a:sym typeface="Wingdings" charset="0"/>
              </a:rPr>
              <a:t>SETcc D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Sets single byte destination to 1 (01H) if condition true; all 0s (00H) if condition false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Can be used to build up complex conditions</a:t>
            </a: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061F723-3FAC-EF40-8CA8-AB0F6E5E01ED}" type="datetime1">
              <a:rPr lang="en-US" sz="1200" smtClean="0">
                <a:latin typeface="Garamond" charset="0"/>
              </a:rPr>
              <a:t>6/9/2016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 dirty="0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75F7D7-CEAC-134F-86CF-F52D3F3F3A65}" type="slidenum">
              <a:rPr lang="en-US" sz="1200">
                <a:latin typeface="Garamond" charset="0"/>
              </a:rPr>
              <a:pPr/>
              <a:t>20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3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jump, loop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 general types of jump</a:t>
            </a:r>
          </a:p>
          <a:p>
            <a:pPr lvl="1"/>
            <a:r>
              <a:rPr lang="en-US">
                <a:latin typeface="Arial" charset="0"/>
              </a:rPr>
              <a:t>Unconditional: JMP &lt;target&gt;</a:t>
            </a:r>
          </a:p>
          <a:p>
            <a:pPr lvl="2"/>
            <a:r>
              <a:rPr lang="en-US">
                <a:latin typeface="Arial" charset="0"/>
              </a:rPr>
              <a:t>Always go to target address</a:t>
            </a:r>
          </a:p>
          <a:p>
            <a:pPr lvl="1"/>
            <a:r>
              <a:rPr lang="en-US">
                <a:latin typeface="Arial" charset="0"/>
              </a:rPr>
              <a:t>Conditional: Jcc &lt;target&gt;</a:t>
            </a:r>
          </a:p>
          <a:p>
            <a:pPr lvl="2"/>
            <a:r>
              <a:rPr lang="en-US">
                <a:latin typeface="Arial" charset="0"/>
              </a:rPr>
              <a:t>Go to target address if condition true</a:t>
            </a:r>
          </a:p>
          <a:p>
            <a:r>
              <a:rPr lang="en-US">
                <a:latin typeface="Arial" charset="0"/>
              </a:rPr>
              <a:t>Loop instructions</a:t>
            </a:r>
          </a:p>
          <a:p>
            <a:pPr lvl="1"/>
            <a:r>
              <a:rPr lang="en-US">
                <a:latin typeface="Arial" charset="0"/>
              </a:rPr>
              <a:t>Combines CX decrement with JNZ test</a:t>
            </a:r>
          </a:p>
          <a:p>
            <a:pPr lvl="1"/>
            <a:r>
              <a:rPr lang="en-US">
                <a:latin typeface="Arial" charset="0"/>
              </a:rPr>
              <a:t>May add additional required condition</a:t>
            </a:r>
          </a:p>
          <a:p>
            <a:pPr lvl="2"/>
            <a:r>
              <a:rPr lang="en-US">
                <a:latin typeface="Arial" charset="0"/>
              </a:rPr>
              <a:t>LOOPE/LOOPZ: loop if ((CX != 0) &amp;&amp; (ZF == 1))</a:t>
            </a:r>
          </a:p>
          <a:p>
            <a:pPr lvl="2"/>
            <a:r>
              <a:rPr lang="en-US">
                <a:latin typeface="Arial" charset="0"/>
              </a:rPr>
              <a:t>LOOPNE/LOOPNZ: loop if (CX != 0) &amp;&amp; (ZF == 0))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C6716AB-4DA1-0E4C-92BC-9647BF1B0430}" type="datetime1">
              <a:rPr lang="en-US" sz="1200" smtClean="0">
                <a:latin typeface="Garamond" charset="0"/>
              </a:rPr>
              <a:t>6/9/2016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5BFE27-DC51-344B-9EAB-F1B069AFF3A8}" type="slidenum">
              <a:rPr lang="en-US" sz="1200">
                <a:latin typeface="Garamond" charset="0"/>
              </a:rPr>
              <a:pPr eaLnBrk="1" hangingPunct="1"/>
              <a:t>21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02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subroutines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Subroutines: low-level functions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When called, address of next instruction saved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Return instruction ends routine; goes to that point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May need to save state on stack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x86 specifics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CALL</a:t>
            </a:r>
            <a:r>
              <a:rPr lang="en-US" sz="2200">
                <a:latin typeface="Arial" charset="0"/>
              </a:rPr>
              <a:t> &lt;proc&gt;: call procedure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&lt;proc&gt; can be label (16-/32-bit imm), reg, mem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RET</a:t>
            </a:r>
            <a:r>
              <a:rPr lang="en-US" sz="2200">
                <a:latin typeface="Arial" charset="0"/>
              </a:rPr>
              <a:t>: return from procedure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Saving state to stack: push instructions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Store data </a:t>
            </a:r>
            <a:r>
              <a:rPr lang="ja-JP" altLang="en-US" sz="1900">
                <a:latin typeface="Arial" charset="0"/>
              </a:rPr>
              <a:t>“</a:t>
            </a:r>
            <a:r>
              <a:rPr lang="en-US" altLang="ja-JP" sz="1900">
                <a:latin typeface="Arial" charset="0"/>
              </a:rPr>
              <a:t>above</a:t>
            </a:r>
            <a:r>
              <a:rPr lang="ja-JP" altLang="en-US" sz="1900">
                <a:latin typeface="Arial" charset="0"/>
              </a:rPr>
              <a:t>”</a:t>
            </a:r>
            <a:r>
              <a:rPr lang="en-US" altLang="ja-JP" sz="1900">
                <a:latin typeface="Arial" charset="0"/>
              </a:rPr>
              <a:t> current TOS; decrement SP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Basic </a:t>
            </a:r>
            <a:r>
              <a:rPr lang="en-US" sz="1900">
                <a:solidFill>
                  <a:srgbClr val="0000CC"/>
                </a:solidFill>
                <a:latin typeface="Arial" charset="0"/>
              </a:rPr>
              <a:t>PUSH</a:t>
            </a:r>
            <a:r>
              <a:rPr lang="en-US" sz="1900">
                <a:latin typeface="Arial" charset="0"/>
              </a:rPr>
              <a:t> stores word or double word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Directly storing flags: </a:t>
            </a:r>
            <a:r>
              <a:rPr lang="en-US" sz="1900">
                <a:solidFill>
                  <a:srgbClr val="0000CC"/>
                </a:solidFill>
                <a:latin typeface="Arial" charset="0"/>
              </a:rPr>
              <a:t>PUSHF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Storing all 16-/32-bit general purpose registers: </a:t>
            </a:r>
            <a:r>
              <a:rPr lang="en-US" sz="1900">
                <a:solidFill>
                  <a:srgbClr val="0000CC"/>
                </a:solidFill>
                <a:latin typeface="Arial" charset="0"/>
              </a:rPr>
              <a:t>PUSHA/PUSHAD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Restoring state: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POP/POPF/POPA/POPAD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D2CD82-7719-AD4E-98BE-3E96FB7E83CB}" type="datetime1">
              <a:rPr lang="en-US" sz="1200" smtClean="0">
                <a:latin typeface="Garamond" charset="0"/>
              </a:rPr>
              <a:t>6/9/2016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53E536-5AA4-E843-BDC7-2EE4026887D7}" type="slidenum">
              <a:rPr lang="en-US" sz="1200">
                <a:latin typeface="Garamond" charset="0"/>
              </a:rPr>
              <a:pPr eaLnBrk="1" hangingPunct="1"/>
              <a:t>22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3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786FDA-C173-F741-82F3-CA1BFC0525BA}" type="datetime1">
              <a:rPr lang="en-US" sz="1200" smtClean="0">
                <a:latin typeface="Garamond" charset="0"/>
              </a:rPr>
              <a:t>6/9/2016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AEF191-C004-004E-AF0A-ECB90EFBB165}" type="slidenum">
              <a:rPr lang="en-US" sz="1200">
                <a:latin typeface="Garamond" charset="0"/>
              </a:rPr>
              <a:pPr eaLnBrk="1" hangingPunct="1"/>
              <a:t>23</a:t>
            </a:fld>
            <a:endParaRPr lang="en-US" sz="1200">
              <a:latin typeface="Garamond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HLL </a:t>
            </a:r>
            <a:r>
              <a:rPr lang="en-US">
                <a:latin typeface="Garamond" charset="0"/>
                <a:sym typeface="Wingdings" charset="0"/>
              </a:rPr>
              <a:t> assembly</a:t>
            </a:r>
            <a:endParaRPr lang="en-US">
              <a:latin typeface="Garamond" charset="0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>
                <a:latin typeface="Arial" charset="0"/>
              </a:rPr>
              <a:t>Data accesses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Global variables </a:t>
            </a:r>
            <a:r>
              <a:rPr lang="en-US" sz="2000">
                <a:latin typeface="Arial" charset="0"/>
                <a:sym typeface="Wingdings" charset="0"/>
              </a:rPr>
              <a:t> static; </a:t>
            </a:r>
            <a:r>
              <a:rPr lang="en-US" sz="2000">
                <a:latin typeface="Arial" charset="0"/>
              </a:rPr>
              <a:t>allocated in data segment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Other variables </a:t>
            </a:r>
            <a:r>
              <a:rPr lang="en-US" sz="2000">
                <a:latin typeface="Arial" charset="0"/>
                <a:sym typeface="Wingdings" charset="0"/>
              </a:rPr>
              <a:t> dynamic; allocated on stack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  <a:sym typeface="Wingdings" charset="0"/>
              </a:rPr>
              <a:t>Stack frame for each function contains (from top)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>
                <a:latin typeface="Arial" charset="0"/>
                <a:sym typeface="Wingdings" charset="0"/>
              </a:rPr>
              <a:t>Saved variables within function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>
                <a:latin typeface="Arial" charset="0"/>
                <a:sym typeface="Wingdings" charset="0"/>
              </a:rPr>
              <a:t>Local variables for function (starting at EBP – 4)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>
                <a:latin typeface="Arial" charset="0"/>
                <a:sym typeface="Wingdings" charset="0"/>
              </a:rPr>
              <a:t>Saved EBP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>
                <a:latin typeface="Arial" charset="0"/>
                <a:sym typeface="Wingdings" charset="0"/>
              </a:rPr>
              <a:t>Saved EIP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>
                <a:latin typeface="Arial" charset="0"/>
                <a:sym typeface="Wingdings" charset="0"/>
              </a:rPr>
              <a:t>Function arguments (starting at EBP + 8)</a:t>
            </a:r>
            <a:endParaRPr lang="en-US" sz="170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Arial" charset="0"/>
              </a:rPr>
              <a:t>Conditional statements (if-then-else)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Evaluate condition (CMP instruction(s))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Conditional jump (often to </a:t>
            </a:r>
            <a:r>
              <a:rPr lang="ja-JP" altLang="en-US" sz="2000">
                <a:latin typeface="Arial" charset="0"/>
              </a:rPr>
              <a:t>“</a:t>
            </a:r>
            <a:r>
              <a:rPr lang="en-US" altLang="ja-JP" sz="2000">
                <a:latin typeface="Arial" charset="0"/>
              </a:rPr>
              <a:t>else</a:t>
            </a:r>
            <a:r>
              <a:rPr lang="ja-JP" altLang="en-US" sz="2000">
                <a:latin typeface="Arial" charset="0"/>
              </a:rPr>
              <a:t>”</a:t>
            </a:r>
            <a:r>
              <a:rPr lang="en-US" altLang="ja-JP" sz="2000">
                <a:latin typeface="Arial" charset="0"/>
              </a:rPr>
              <a:t> case)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>
                <a:latin typeface="Arial" charset="0"/>
              </a:rPr>
              <a:t>“</a:t>
            </a:r>
            <a:r>
              <a:rPr lang="en-US" altLang="ja-JP" sz="2000">
                <a:latin typeface="Arial" charset="0"/>
              </a:rPr>
              <a:t>If</a:t>
            </a:r>
            <a:r>
              <a:rPr lang="ja-JP" altLang="en-US" sz="2000">
                <a:latin typeface="Arial" charset="0"/>
              </a:rPr>
              <a:t>”</a:t>
            </a:r>
            <a:r>
              <a:rPr lang="en-US" altLang="ja-JP" sz="2000">
                <a:latin typeface="Arial" charset="0"/>
              </a:rPr>
              <a:t> case ends with unconditional jump to skip </a:t>
            </a:r>
            <a:r>
              <a:rPr lang="ja-JP" altLang="en-US" sz="2000">
                <a:latin typeface="Arial" charset="0"/>
              </a:rPr>
              <a:t>“</a:t>
            </a:r>
            <a:r>
              <a:rPr lang="en-US" altLang="ja-JP" sz="2000">
                <a:latin typeface="Arial" charset="0"/>
              </a:rPr>
              <a:t>else</a:t>
            </a:r>
            <a:r>
              <a:rPr lang="ja-JP" altLang="en-US" sz="2000">
                <a:latin typeface="Arial" charset="0"/>
              </a:rPr>
              <a:t>”</a:t>
            </a:r>
            <a:endParaRPr lang="en-US" altLang="ja-JP" sz="200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Arial" charset="0"/>
              </a:rPr>
              <a:t>Loops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Initialize variable at start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Test loop condition (similar to if)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Change loop variable</a:t>
            </a:r>
          </a:p>
        </p:txBody>
      </p:sp>
    </p:spTree>
    <p:extLst>
      <p:ext uri="{BB962C8B-B14F-4D97-AF65-F5344CB8AC3E}">
        <p14:creationId xmlns:p14="http://schemas.microsoft.com/office/powerpoint/2010/main" val="23874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PIC instructions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Four typical instruction formats (+ few special purpose)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Upper bits of all hold </a:t>
            </a:r>
            <a:r>
              <a:rPr lang="en-US" dirty="0" err="1" smtClean="0"/>
              <a:t>opcode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Byte-oriented includes 1 bit destination, 7 bit direct address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Bit-oriented includes 3 bit position (0-7), 7 bit direct address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Literal/control includes 8 bit literal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CALL/GOTO includes 11 bit literal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Variable declarations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cblock</a:t>
            </a:r>
            <a:r>
              <a:rPr lang="en-US" dirty="0" smtClean="0"/>
              <a:t> &lt;</a:t>
            </a:r>
            <a:r>
              <a:rPr lang="en-US" dirty="0" err="1" smtClean="0"/>
              <a:t>start_address</a:t>
            </a:r>
            <a:r>
              <a:rPr lang="en-US" dirty="0" smtClean="0"/>
              <a:t>&gt;: start of variable declarations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All names between </a:t>
            </a:r>
            <a:r>
              <a:rPr lang="en-US" dirty="0" err="1" smtClean="0"/>
              <a:t>cblock</a:t>
            </a:r>
            <a:r>
              <a:rPr lang="en-US" dirty="0" smtClean="0"/>
              <a:t>/</a:t>
            </a:r>
            <a:r>
              <a:rPr lang="en-US" dirty="0" err="1" smtClean="0"/>
              <a:t>endc</a:t>
            </a:r>
            <a:r>
              <a:rPr lang="en-US" dirty="0" smtClean="0"/>
              <a:t> directives assigned to consecutive bytes starting at &lt;</a:t>
            </a:r>
            <a:r>
              <a:rPr lang="en-US" dirty="0" err="1" smtClean="0"/>
              <a:t>start_address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560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BF1826-A06B-494F-807F-1D22A1D85F93}" type="datetime1">
              <a:rPr lang="en-US" sz="1200" smtClean="0">
                <a:latin typeface="Garamond" charset="0"/>
              </a:rPr>
              <a:t>6/9/2016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3A7639-51A6-FE47-A7D0-D56BA9B25446}" type="slidenum">
              <a:rPr lang="en-US" sz="1200">
                <a:latin typeface="Garamond" charset="0"/>
              </a:rPr>
              <a:pPr eaLnBrk="1" hangingPunct="1"/>
              <a:t>24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731E34-1D93-8545-97F3-B6A81448F503}" type="slidenum">
              <a:rPr lang="en-US" sz="1200">
                <a:latin typeface="Garamond" charset="0"/>
              </a:rPr>
              <a:pPr eaLnBrk="1" hangingPunct="1"/>
              <a:t>25</a:t>
            </a:fld>
            <a:endParaRPr lang="en-US" sz="1200">
              <a:latin typeface="Garamond" charset="0"/>
            </a:endParaRPr>
          </a:p>
        </p:txBody>
      </p:sp>
      <p:sp>
        <p:nvSpPr>
          <p:cNvPr id="26627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D25291-A17E-A341-A982-C5D2FB1904EF}" type="datetime1">
              <a:rPr lang="en-US" sz="1200" smtClean="0">
                <a:latin typeface="Garamond" charset="0"/>
              </a:rPr>
              <a:t>6/9/2016</a:t>
            </a:fld>
            <a:endParaRPr lang="en-US" sz="1200">
              <a:latin typeface="Garamond" charset="0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183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2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5DD084-EAC2-3747-9400-ED423743AB91}" type="datetime1">
              <a:rPr lang="en-US" sz="1200" smtClean="0">
                <a:latin typeface="Garamond" charset="0"/>
              </a:rPr>
              <a:t>6/9/2016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2C7A7E-F0B0-AF43-8490-2B655079C78E}" type="slidenum">
              <a:rPr lang="en-US" sz="1200">
                <a:latin typeface="Garamond" charset="0"/>
              </a:rPr>
              <a:pPr eaLnBrk="1" hangingPunct="1"/>
              <a:t>26</a:t>
            </a:fld>
            <a:endParaRPr lang="en-US" sz="1200">
              <a:latin typeface="Garamond" charset="0"/>
            </a:endParaRP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04800"/>
            <a:ext cx="80010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10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Review: PIC instructions (cont.)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Clearing register: </a:t>
            </a:r>
            <a:r>
              <a:rPr lang="en-US" dirty="0" err="1" smtClean="0">
                <a:ea typeface="+mn-ea"/>
                <a:cs typeface="+mn-cs"/>
              </a:rPr>
              <a:t>clrw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clrf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Moving values: </a:t>
            </a:r>
            <a:r>
              <a:rPr lang="en-US" dirty="0" err="1" smtClean="0">
                <a:ea typeface="+mn-ea"/>
                <a:cs typeface="+mn-cs"/>
              </a:rPr>
              <a:t>movlw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movwf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movf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Swap nibbles: </a:t>
            </a:r>
            <a:r>
              <a:rPr lang="en-US" dirty="0" err="1" smtClean="0">
                <a:ea typeface="+mn-ea"/>
                <a:cs typeface="+mn-cs"/>
              </a:rPr>
              <a:t>swapf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Single bit manipulation: </a:t>
            </a:r>
            <a:r>
              <a:rPr lang="en-US" dirty="0" err="1" smtClean="0">
                <a:ea typeface="+mn-ea"/>
                <a:cs typeface="+mn-cs"/>
              </a:rPr>
              <a:t>bsf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bcf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Unary operations: </a:t>
            </a:r>
            <a:r>
              <a:rPr lang="en-US" dirty="0" err="1" smtClean="0">
                <a:ea typeface="+mn-ea"/>
                <a:cs typeface="+mn-cs"/>
              </a:rPr>
              <a:t>incf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decf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comf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Arithmetic: 	</a:t>
            </a:r>
            <a:r>
              <a:rPr lang="en-US" dirty="0" err="1" smtClean="0">
                <a:ea typeface="+mn-ea"/>
                <a:cs typeface="+mn-cs"/>
              </a:rPr>
              <a:t>addlw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addwf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addwfc</a:t>
            </a:r>
            <a:r>
              <a:rPr lang="en-US" dirty="0" smtClean="0">
                <a:ea typeface="+mn-ea"/>
                <a:cs typeface="+mn-cs"/>
              </a:rPr>
              <a:t>/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	</a:t>
            </a:r>
            <a:r>
              <a:rPr lang="en-US" dirty="0" err="1" smtClean="0">
                <a:ea typeface="+mn-ea"/>
                <a:cs typeface="+mn-cs"/>
              </a:rPr>
              <a:t>sublw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subwf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subwfb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A5D391-C99F-DB48-9AC9-CCB5BA3698AA}" type="datetime1">
              <a:rPr lang="en-US" sz="1200" smtClean="0">
                <a:latin typeface="Garamond" charset="0"/>
              </a:rPr>
              <a:t>6/9/2016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EF5A9B-D165-AA4E-93DB-BFA1DEECD007}" type="slidenum">
              <a:rPr lang="en-US" sz="1200">
                <a:latin typeface="Garamond" charset="0"/>
              </a:rPr>
              <a:pPr eaLnBrk="1" hangingPunct="1"/>
              <a:t>27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4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PIC instructions (cont.)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Logical operations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andlw</a:t>
            </a:r>
            <a:r>
              <a:rPr lang="en-US" dirty="0" smtClean="0"/>
              <a:t>/</a:t>
            </a:r>
            <a:r>
              <a:rPr lang="en-US" dirty="0" err="1" smtClean="0"/>
              <a:t>andwf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iorlw</a:t>
            </a:r>
            <a:r>
              <a:rPr lang="en-US" dirty="0" smtClean="0"/>
              <a:t>/</a:t>
            </a:r>
            <a:r>
              <a:rPr lang="en-US" dirty="0" err="1" smtClean="0"/>
              <a:t>iorwf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xorlw</a:t>
            </a:r>
            <a:r>
              <a:rPr lang="en-US" dirty="0" smtClean="0"/>
              <a:t>/</a:t>
            </a:r>
            <a:r>
              <a:rPr lang="en-US" dirty="0" err="1" smtClean="0"/>
              <a:t>xorwf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Rotates/shifts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rrf</a:t>
            </a:r>
            <a:r>
              <a:rPr lang="en-US" dirty="0" smtClean="0"/>
              <a:t>/</a:t>
            </a:r>
            <a:r>
              <a:rPr lang="en-US" dirty="0" err="1" smtClean="0"/>
              <a:t>lsrf</a:t>
            </a:r>
            <a:r>
              <a:rPr lang="en-US" dirty="0" smtClean="0"/>
              <a:t>/</a:t>
            </a:r>
            <a:r>
              <a:rPr lang="en-US" dirty="0" err="1" smtClean="0"/>
              <a:t>asrf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rlf</a:t>
            </a:r>
            <a:r>
              <a:rPr lang="en-US" dirty="0" smtClean="0"/>
              <a:t>/</a:t>
            </a:r>
            <a:r>
              <a:rPr lang="en-US" dirty="0" err="1" smtClean="0"/>
              <a:t>lslf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Jumps/calls/return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goto</a:t>
            </a:r>
            <a:r>
              <a:rPr lang="en-US" dirty="0" smtClean="0"/>
              <a:t>/bra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return/</a:t>
            </a:r>
            <a:r>
              <a:rPr lang="en-US" dirty="0" err="1" smtClean="0"/>
              <a:t>retlw</a:t>
            </a:r>
            <a:r>
              <a:rPr lang="en-US" dirty="0" smtClean="0"/>
              <a:t>/</a:t>
            </a:r>
            <a:r>
              <a:rPr lang="en-US" dirty="0" err="1" smtClean="0"/>
              <a:t>retfie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Conditional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Test bit and skip next instruction if clear/set: </a:t>
            </a:r>
            <a:r>
              <a:rPr lang="en-US" dirty="0" err="1">
                <a:solidFill>
                  <a:srgbClr val="0000CC"/>
                </a:solidFill>
              </a:rPr>
              <a:t>btfsc</a:t>
            </a:r>
            <a:r>
              <a:rPr lang="en-US" dirty="0">
                <a:solidFill>
                  <a:srgbClr val="0000CC"/>
                </a:solidFill>
              </a:rPr>
              <a:t>/</a:t>
            </a:r>
            <a:r>
              <a:rPr lang="en-US" dirty="0" err="1">
                <a:solidFill>
                  <a:srgbClr val="0000CC"/>
                </a:solidFill>
              </a:rPr>
              <a:t>btfss</a:t>
            </a:r>
            <a:endParaRPr lang="en-US" dirty="0">
              <a:solidFill>
                <a:srgbClr val="0000CC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Increment/decrement register and skip next instruction if zero: </a:t>
            </a:r>
            <a:r>
              <a:rPr lang="en-US" dirty="0" err="1">
                <a:solidFill>
                  <a:srgbClr val="0000CC"/>
                </a:solidFill>
              </a:rPr>
              <a:t>incfsz</a:t>
            </a:r>
            <a:r>
              <a:rPr lang="en-US" dirty="0">
                <a:solidFill>
                  <a:srgbClr val="0000CC"/>
                </a:solidFill>
              </a:rPr>
              <a:t>/</a:t>
            </a:r>
            <a:r>
              <a:rPr lang="en-US" dirty="0" err="1">
                <a:solidFill>
                  <a:srgbClr val="0000CC"/>
                </a:solidFill>
              </a:rPr>
              <a:t>decfsz</a:t>
            </a:r>
            <a:endParaRPr lang="en-US" dirty="0">
              <a:solidFill>
                <a:srgbClr val="0000CC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Example use: combined with </a:t>
            </a:r>
            <a:r>
              <a:rPr lang="en-US" dirty="0" err="1">
                <a:ea typeface="+mn-ea"/>
                <a:cs typeface="+mn-cs"/>
              </a:rPr>
              <a:t>goto</a:t>
            </a:r>
            <a:r>
              <a:rPr lang="en-US" dirty="0">
                <a:ea typeface="+mn-ea"/>
                <a:cs typeface="+mn-cs"/>
              </a:rPr>
              <a:t> to create conditional jump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A645E9-B61E-564C-BBCD-75E140A2671C}" type="datetime1">
              <a:rPr lang="en-US" sz="1200" smtClean="0">
                <a:latin typeface="Garamond" charset="0"/>
              </a:rPr>
              <a:t>6/9/2016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24ABB3-B5A8-E746-A453-3736C33BDECA}" type="slidenum">
              <a:rPr lang="en-US" sz="1200">
                <a:latin typeface="Garamond" charset="0"/>
              </a:rPr>
              <a:pPr eaLnBrk="1" hangingPunct="1"/>
              <a:t>28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55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time: </a:t>
            </a:r>
          </a:p>
          <a:p>
            <a:pPr lvl="1"/>
            <a:r>
              <a:rPr lang="en-US" dirty="0" smtClean="0">
                <a:latin typeface="Arial" charset="0"/>
              </a:rPr>
              <a:t>Exam 2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HW 4 due 1:00 PM today</a:t>
            </a:r>
          </a:p>
          <a:p>
            <a:pPr lvl="1"/>
            <a:r>
              <a:rPr lang="en-US" dirty="0">
                <a:latin typeface="Arial" charset="0"/>
              </a:rPr>
              <a:t>Exam 2: Monday, 6/13</a:t>
            </a:r>
          </a:p>
          <a:p>
            <a:pPr lvl="2"/>
            <a:r>
              <a:rPr lang="en-US" dirty="0">
                <a:latin typeface="Arial" charset="0"/>
              </a:rPr>
              <a:t>Will again be allowed one 8.5” x 11” note sheet, calculator</a:t>
            </a:r>
          </a:p>
          <a:p>
            <a:pPr lvl="2"/>
            <a:r>
              <a:rPr lang="en-US" dirty="0">
                <a:latin typeface="Arial" charset="0"/>
              </a:rPr>
              <a:t>Instruction list to be provided</a:t>
            </a:r>
          </a:p>
          <a:p>
            <a:pPr lvl="1"/>
            <a:r>
              <a:rPr lang="en-US" dirty="0" err="1">
                <a:latin typeface="Arial" charset="0"/>
              </a:rPr>
              <a:t>PICkits</a:t>
            </a:r>
            <a:r>
              <a:rPr lang="en-US" dirty="0">
                <a:latin typeface="Arial" charset="0"/>
              </a:rPr>
              <a:t> to be handed out soon</a:t>
            </a:r>
          </a:p>
          <a:p>
            <a:pPr lvl="2"/>
            <a:r>
              <a:rPr lang="en-US" dirty="0">
                <a:latin typeface="Arial" charset="0"/>
              </a:rPr>
              <a:t>Will have to work in groups (3 students preferred size)</a:t>
            </a: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595225-934F-AE42-BA47-B7213835B21A}" type="datetime1">
              <a:rPr lang="en-US" sz="1200" smtClean="0">
                <a:latin typeface="Garamond" charset="0"/>
              </a:rPr>
              <a:t>6/9/2016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E7BBF9-F706-E24E-8B2D-3E6C36D4ABC2}" type="slidenum">
              <a:rPr lang="en-US" sz="1200">
                <a:latin typeface="Garamond" charset="0"/>
              </a:rPr>
              <a:pPr/>
              <a:t>29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PIC instructions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Four typical instruction formats (+ few special purpose)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Upper bits of all hold </a:t>
            </a:r>
            <a:r>
              <a:rPr lang="en-US" dirty="0" err="1" smtClean="0"/>
              <a:t>opcode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Byte-oriented includes 1 bit destination, 7 bit direct address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Bit-oriented includes 3 bit position (0-7), 7 bit direct address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Literal/control includes 8 bit literal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CALL/GOTO includes 11 bit literal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Variable declarations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cblock</a:t>
            </a:r>
            <a:r>
              <a:rPr lang="en-US" dirty="0" smtClean="0"/>
              <a:t> &lt;</a:t>
            </a:r>
            <a:r>
              <a:rPr lang="en-US" dirty="0" err="1" smtClean="0"/>
              <a:t>start_address</a:t>
            </a:r>
            <a:r>
              <a:rPr lang="en-US" dirty="0" smtClean="0"/>
              <a:t>&gt;: start of variable declarations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All names between </a:t>
            </a:r>
            <a:r>
              <a:rPr lang="en-US" dirty="0" err="1" smtClean="0"/>
              <a:t>cblock</a:t>
            </a:r>
            <a:r>
              <a:rPr lang="en-US" dirty="0" smtClean="0"/>
              <a:t>/</a:t>
            </a:r>
            <a:r>
              <a:rPr lang="en-US" dirty="0" err="1" smtClean="0"/>
              <a:t>endc</a:t>
            </a:r>
            <a:r>
              <a:rPr lang="en-US" dirty="0" smtClean="0"/>
              <a:t> directives assigned to consecutive bytes starting at &lt;</a:t>
            </a:r>
            <a:r>
              <a:rPr lang="en-US" dirty="0" err="1" smtClean="0"/>
              <a:t>start_address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512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0EFE36-345D-3843-960E-330EE8C8B0AC}" type="datetime1">
              <a:rPr lang="en-US" sz="1200" smtClean="0">
                <a:latin typeface="Garamond" charset="0"/>
              </a:rPr>
              <a:t>6/9/2016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17F8113-0013-D544-994B-E3985E05C817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4D07732-7B29-0949-A858-0FAF5C3E5B9E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614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6EFEFE6-2E97-014E-B7C2-8B18058F1161}" type="datetime1">
              <a:rPr lang="en-US" sz="1200" smtClean="0">
                <a:latin typeface="Garamond" charset="0"/>
              </a:rPr>
              <a:t>6/9/2016</a:t>
            </a:fld>
            <a:endParaRPr lang="en-US" sz="1200">
              <a:latin typeface="Garamond" charset="0"/>
            </a:endParaRPr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183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087720" y="549000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/>
            <p:spPr/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15886B1-4458-9743-AE30-3CB8AA58494D}" type="datetime1">
              <a:rPr lang="en-US" sz="1200" smtClean="0">
                <a:latin typeface="Garamond" charset="0"/>
              </a:rPr>
              <a:t>6/9/2016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1B46F4D-3354-FA4C-9FC9-36CB1F881986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04800"/>
            <a:ext cx="80010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Review: PIC instructions (cont.)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Clearing register: clrw/clrf</a:t>
            </a:r>
          </a:p>
          <a:p>
            <a:r>
              <a:rPr lang="en-US">
                <a:latin typeface="Arial" charset="0"/>
              </a:rPr>
              <a:t>Moving values: movlw/movwf/movf</a:t>
            </a:r>
          </a:p>
          <a:p>
            <a:r>
              <a:rPr lang="en-US">
                <a:latin typeface="Arial" charset="0"/>
              </a:rPr>
              <a:t>Swap nibbles: swapf</a:t>
            </a:r>
          </a:p>
          <a:p>
            <a:r>
              <a:rPr lang="en-US">
                <a:latin typeface="Arial" charset="0"/>
              </a:rPr>
              <a:t>Single bit manipulation: bsf/bcf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85F9F02-6EF8-7143-9233-575791A81AC5}" type="datetime1">
              <a:rPr lang="en-US" sz="1200" smtClean="0">
                <a:latin typeface="Garamond" charset="0"/>
              </a:rPr>
              <a:t>6/9/2016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9D4CA8A-E496-9B45-A8B2-F1B2978BBC97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CE6BC83-03D8-3840-B671-C56BEFAB534D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Garamond" charset="0"/>
              </a:rPr>
              <a:t>Review: Increment</a:t>
            </a:r>
            <a:r>
              <a:rPr lang="en-US" sz="4000" dirty="0">
                <a:latin typeface="Garamond" charset="0"/>
              </a:rPr>
              <a:t>/Decrement/</a:t>
            </a:r>
            <a:br>
              <a:rPr lang="en-US" sz="4000" dirty="0">
                <a:latin typeface="Garamond" charset="0"/>
              </a:rPr>
            </a:br>
            <a:r>
              <a:rPr lang="en-US" sz="4000" dirty="0">
                <a:latin typeface="Garamond" charset="0"/>
              </a:rPr>
              <a:t>Complement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505200"/>
            <a:ext cx="8153400" cy="2667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incf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;Increment TEMP1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incf   TEMP1, W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;W &lt;- TEMP1+1; TEMP1 unchanged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decf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;Decrement TEMP1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comf  TEMP1, F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;Change 0s and 1s to 1s and 0s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381000" y="19050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incf     f, F(W)		</a:t>
            </a:r>
            <a:r>
              <a:rPr lang="en-US" sz="2100">
                <a:cs typeface="Arial" charset="0"/>
              </a:rPr>
              <a:t>; increment f, putting result in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decf    f, F(W)		</a:t>
            </a:r>
            <a:r>
              <a:rPr lang="en-US" sz="2100">
                <a:cs typeface="Arial" charset="0"/>
              </a:rPr>
              <a:t>;decrement f, putting result in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comf   f, F(W)		</a:t>
            </a:r>
            <a:r>
              <a:rPr lang="en-US" sz="2100">
                <a:cs typeface="Arial" charset="0"/>
              </a:rPr>
              <a:t>;complement f, putting result in F or W</a:t>
            </a:r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7086600" y="31242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   Z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922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C78D05F-6AD8-964D-9B7C-BA31762BAEBA}" type="datetime1">
              <a:rPr lang="en-US" sz="1200" smtClean="0">
                <a:latin typeface="Garamond" charset="0"/>
              </a:rPr>
              <a:t>6/9/2016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C7032D-6074-2441-9A97-B103E8754FFF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Garamond" charset="0"/>
              </a:rPr>
              <a:t>Review: Addition</a:t>
            </a:r>
            <a:r>
              <a:rPr lang="en-US" sz="4000" dirty="0">
                <a:latin typeface="Garamond" charset="0"/>
              </a:rPr>
              <a:t>/Subtraction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962400"/>
            <a:ext cx="7924800" cy="2057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addlw   5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W = 5+W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addwf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TEMP1 = TEMP1+W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sublw   5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W = 5-W (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not W = W-5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 )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subwf   TEMP1, F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TEMP1 = TEMP1 - W</a:t>
            </a: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228600" y="1219200"/>
            <a:ext cx="87630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100">
                <a:solidFill>
                  <a:srgbClr val="A50021"/>
                </a:solidFill>
              </a:rPr>
              <a:t>addlw    k		</a:t>
            </a:r>
            <a:r>
              <a:rPr lang="en-US" sz="2100"/>
              <a:t>;add literal value k into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100">
                <a:solidFill>
                  <a:srgbClr val="A50021"/>
                </a:solidFill>
              </a:rPr>
              <a:t>addwf    f, F(W)		</a:t>
            </a:r>
            <a:r>
              <a:rPr lang="en-US" sz="2100"/>
              <a:t>;add w and f, putting result in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</a:pPr>
            <a:r>
              <a:rPr lang="en-US" sz="2100">
                <a:solidFill>
                  <a:srgbClr val="A50021"/>
                </a:solidFill>
              </a:rPr>
              <a:t>addwfc  f, F(W)		</a:t>
            </a:r>
            <a:r>
              <a:rPr lang="en-US" sz="2100"/>
              <a:t>;add w, f, and C, putting result in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100">
                <a:solidFill>
                  <a:srgbClr val="A50021"/>
                </a:solidFill>
              </a:rPr>
              <a:t>sublw    k		</a:t>
            </a:r>
            <a:r>
              <a:rPr lang="en-US" sz="2100"/>
              <a:t>;subtract W from literal value k, putting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100"/>
              <a:t>				;result in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100">
                <a:solidFill>
                  <a:srgbClr val="A50021"/>
                </a:solidFill>
              </a:rPr>
              <a:t>subwf    f, F(W)		</a:t>
            </a:r>
            <a:r>
              <a:rPr lang="en-US" sz="2100"/>
              <a:t>;subtract W from f, putting result in 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</a:pPr>
            <a:r>
              <a:rPr lang="en-US" sz="2100">
                <a:solidFill>
                  <a:srgbClr val="A50021"/>
                </a:solidFill>
              </a:rPr>
              <a:t>subwfb  f, F(W)		</a:t>
            </a:r>
            <a:r>
              <a:rPr lang="en-US" sz="2100"/>
              <a:t>;subtract f – W – (~C), putting result in 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endParaRPr lang="en-US" sz="2100"/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endParaRPr lang="en-US" sz="2100"/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7010400" y="36576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 C, DC, Z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024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1BF036-1927-A043-993F-825ADAB81F95}" type="datetime1">
              <a:rPr lang="en-US" sz="1200" smtClean="0">
                <a:latin typeface="Garamond" charset="0"/>
              </a:rPr>
              <a:t>6/9/2016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FCB81B3-4974-C54D-9048-22C7377F05A0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Multi-bit Manipulation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429000"/>
            <a:ext cx="7391400" cy="2209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andlw   B’00000111’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;force upper 5 bits of W to zero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andwf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;TEMP1 &lt;- TEMP1 AND 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andwf   TEMP1, W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;W &lt;- TEMP1 AND 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iorlw     B’00000111’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;force lower 3 bits of W to one</a:t>
            </a:r>
            <a:endParaRPr lang="en-US" sz="180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iorwf  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;TEMP1 &lt;- TEMP1 OR W</a:t>
            </a:r>
            <a:r>
              <a:rPr lang="en-US" sz="1800">
                <a:latin typeface="Arial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xorlw    B’00000111’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;complement  lower 3 bits of W</a:t>
            </a:r>
            <a:endParaRPr lang="en-US" sz="18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xorwf    TEMP1, W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;W &lt;- TEMP1 XOR W</a:t>
            </a:r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457200" y="1066800"/>
            <a:ext cx="7924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andlw   k   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AND literal value k into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andwf   f, F(W)    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AND W with f, putting result in F or W</a:t>
            </a:r>
            <a:r>
              <a:rPr lang="en-US" sz="2500">
                <a:solidFill>
                  <a:srgbClr val="A50021"/>
                </a:solidFill>
                <a:cs typeface="Arial" charset="0"/>
              </a:rPr>
              <a:t>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iorlw     k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Inclusive-OR literal value k into W</a:t>
            </a:r>
            <a:endParaRPr lang="en-US" sz="2500">
              <a:solidFill>
                <a:srgbClr val="A50021"/>
              </a:solidFill>
              <a:cs typeface="Arial" charset="0"/>
            </a:endParaRP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iorwf     f, F(W)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Inclusive-OR W with f, putting result in F or W</a:t>
            </a:r>
            <a:r>
              <a:rPr lang="en-US" sz="2500">
                <a:solidFill>
                  <a:srgbClr val="A50021"/>
                </a:solidFill>
                <a:cs typeface="Arial" charset="0"/>
              </a:rPr>
              <a:t> </a:t>
            </a:r>
            <a:endParaRPr lang="en-US">
              <a:cs typeface="Arial" charset="0"/>
            </a:endParaRP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xorlw    k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Exclusive-OR literal value k into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xorwf    f, F(W)	</a:t>
            </a:r>
            <a:r>
              <a:rPr lang="en-US" sz="2500">
                <a:cs typeface="Arial" charset="0"/>
              </a:rPr>
              <a:t>; </a:t>
            </a:r>
            <a:r>
              <a:rPr lang="en-US">
                <a:cs typeface="Arial" charset="0"/>
              </a:rPr>
              <a:t>Exclusive-OR W with f, putting result in F or W</a:t>
            </a:r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7162800" y="40386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   Z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332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75A2418-7537-0748-A43F-81F989F3A644}" type="datetime1">
              <a:rPr lang="en-US" sz="1200" smtClean="0">
                <a:latin typeface="Garamond" charset="0"/>
              </a:rPr>
              <a:t>6/9/2016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11135</TotalTime>
  <Words>1256</Words>
  <Application>Microsoft Office PowerPoint</Application>
  <PresentationFormat>On-screen Show (4:3)</PresentationFormat>
  <Paragraphs>439</Paragraphs>
  <Slides>29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Edge</vt:lpstr>
      <vt:lpstr>EECE.3170 Microprocessor Systems Design I</vt:lpstr>
      <vt:lpstr>Lecture outline</vt:lpstr>
      <vt:lpstr>Review: PIC instructions</vt:lpstr>
      <vt:lpstr>PowerPoint Presentation</vt:lpstr>
      <vt:lpstr>PowerPoint Presentation</vt:lpstr>
      <vt:lpstr>Review: PIC instructions (cont.)</vt:lpstr>
      <vt:lpstr>Review: Increment/Decrement/ Complement</vt:lpstr>
      <vt:lpstr>Review: Addition/Subtraction</vt:lpstr>
      <vt:lpstr>Multi-bit Manipulation</vt:lpstr>
      <vt:lpstr>Shift/Rotate</vt:lpstr>
      <vt:lpstr>Example</vt:lpstr>
      <vt:lpstr>Example solution</vt:lpstr>
      <vt:lpstr>Control flow</vt:lpstr>
      <vt:lpstr>Conditional Execution</vt:lpstr>
      <vt:lpstr>Example</vt:lpstr>
      <vt:lpstr>Example solution (part a)</vt:lpstr>
      <vt:lpstr>Example solution (part b)</vt:lpstr>
      <vt:lpstr>Exam 2 notes</vt:lpstr>
      <vt:lpstr>Review: compare</vt:lpstr>
      <vt:lpstr>Review: conditional instructions</vt:lpstr>
      <vt:lpstr>Review: jump, loop</vt:lpstr>
      <vt:lpstr>Review: subroutines</vt:lpstr>
      <vt:lpstr>Review: HLL  assembly</vt:lpstr>
      <vt:lpstr>Review: PIC instructions</vt:lpstr>
      <vt:lpstr>PowerPoint Presentation</vt:lpstr>
      <vt:lpstr>PowerPoint Presentation</vt:lpstr>
      <vt:lpstr>Review: PIC instructions (cont.)</vt:lpstr>
      <vt:lpstr>Review: PIC instructions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J. Geiger</cp:lastModifiedBy>
  <cp:revision>1794</cp:revision>
  <dcterms:created xsi:type="dcterms:W3CDTF">2006-04-03T05:03:01Z</dcterms:created>
  <dcterms:modified xsi:type="dcterms:W3CDTF">2016-06-09T15:30:30Z</dcterms:modified>
</cp:coreProperties>
</file>