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477" r:id="rId4"/>
    <p:sldId id="480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488" r:id="rId13"/>
    <p:sldId id="489" r:id="rId14"/>
    <p:sldId id="490" r:id="rId15"/>
    <p:sldId id="324" r:id="rId1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6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EA1026-06C3-234A-B0F4-437D02F8705E}" type="datetime1">
              <a:rPr lang="en-US" smtClean="0"/>
              <a:t>4/10/17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69122-BD6F-F340-82B3-8ADF09BF996A}" type="datetime1">
              <a:rPr lang="en-US" smtClean="0"/>
              <a:t>4/10/17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5E7E34-6D93-D743-97E2-1DD39B15C056}" type="datetime1">
              <a:rPr lang="en-US" smtClean="0"/>
              <a:t>4/10/17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3C5EC-78BB-284C-AD7B-F3AC60AF06DD}" type="datetime1">
              <a:rPr lang="en-US" smtClean="0"/>
              <a:t>4/10/17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884566-AD28-7C49-A84F-7CB8E6B94193}" type="datetime1">
              <a:rPr lang="en-US" smtClean="0"/>
              <a:t>4/10/17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4F4411-AC82-7A49-8713-959B6D6312F3}" type="datetime1">
              <a:rPr lang="en-US" smtClean="0"/>
              <a:t>4/10/17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436E7B-233F-2349-969C-9052E5E31035}" type="datetime1">
              <a:rPr lang="en-US" smtClean="0"/>
              <a:t>4/10/17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4C90D3-A260-B344-A189-37F4FAD2D450}" type="datetime1">
              <a:rPr lang="en-US" smtClean="0"/>
              <a:t>4/10/17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E654B9-001F-2F42-A291-F357C5B81C36}" type="datetime1">
              <a:rPr lang="en-US" smtClean="0"/>
              <a:t>4/10/17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ADB5C6-C683-B744-AE57-AF06806C7C14}" type="datetime1">
              <a:rPr lang="en-US" smtClean="0"/>
              <a:t>4/10/17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5964B1-7047-CC4E-8C80-395B9341D6FC}" type="datetime1">
              <a:rPr lang="en-US" smtClean="0"/>
              <a:t>4/10/17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18670-E645-C34E-8327-796D6B7414EC}" type="datetime1">
              <a:rPr lang="en-US" smtClean="0"/>
              <a:t>4/10/17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687889-DF2E-EC4B-A743-1ED9307F906C}" type="datetime1">
              <a:rPr lang="en-US" smtClean="0"/>
              <a:t>4/10/17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42330008-D2B9-D142-82E9-E78DFC64814E}" type="datetime1">
              <a:rPr lang="en-US" smtClean="0"/>
              <a:t>4/10/17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30: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Dynamic memory allocation (continued)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Dynamic allocation and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987925"/>
          </a:xfrm>
        </p:spPr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Can use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>
                <a:ea typeface="+mn-ea"/>
                <a:cs typeface="+mn-cs"/>
              </a:rPr>
              <a:t> to get # bytes in structure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Examples (using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struct</a:t>
            </a:r>
            <a:r>
              <a:rPr lang="en-US" dirty="0" smtClean="0">
                <a:ea typeface="+mn-ea"/>
                <a:cs typeface="+mn-cs"/>
              </a:rPr>
              <a:t>):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*p;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 = 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0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n;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("Enter array size: ");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("%d", &amp;n);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(n *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C733D9-F6B1-2142-A940-9B43857F910E}" type="datetime1">
              <a:rPr lang="en-US" sz="1200" smtClean="0">
                <a:latin typeface="Garamond" charset="0"/>
              </a:rPr>
              <a:t>4/10/17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EFE480A-AF24-6C4B-B229-20D9932F19CE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892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structures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structure: way of storing and organizing data </a:t>
            </a:r>
          </a:p>
          <a:p>
            <a:pPr lvl="1"/>
            <a:r>
              <a:rPr lang="en-US">
                <a:latin typeface="Arial" charset="0"/>
              </a:rPr>
              <a:t>Arrays are one relatively inefficient example</a:t>
            </a:r>
          </a:p>
          <a:p>
            <a:r>
              <a:rPr lang="en-US">
                <a:latin typeface="Arial" charset="0"/>
              </a:rPr>
              <a:t>Other structures designed to optimize:</a:t>
            </a:r>
          </a:p>
          <a:p>
            <a:pPr lvl="1"/>
            <a:r>
              <a:rPr lang="en-US">
                <a:latin typeface="Arial" charset="0"/>
              </a:rPr>
              <a:t>Organizing / sorting data</a:t>
            </a:r>
          </a:p>
          <a:p>
            <a:pPr lvl="1"/>
            <a:r>
              <a:rPr lang="en-US">
                <a:latin typeface="Arial" charset="0"/>
              </a:rPr>
              <a:t>Adding new data</a:t>
            </a:r>
          </a:p>
          <a:p>
            <a:pPr lvl="1"/>
            <a:r>
              <a:rPr lang="en-US">
                <a:latin typeface="Arial" charset="0"/>
              </a:rPr>
              <a:t>Removing unwanted data</a:t>
            </a:r>
          </a:p>
          <a:p>
            <a:pPr lvl="1"/>
            <a:r>
              <a:rPr lang="en-US">
                <a:latin typeface="Arial" charset="0"/>
              </a:rPr>
              <a:t>Searching for data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E99DF52-DB4A-A544-BB97-7272BF0961DF}" type="datetime1">
              <a:rPr lang="en-US" sz="1200" smtClean="0">
                <a:latin typeface="Garamond" charset="0"/>
              </a:rPr>
              <a:t>4/10/17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70D0FB-DC39-F844-ABEB-0B4D4EBA9D3D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743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Pointer-based data structures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Many structures extensively use pointers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Each element within structure contains data + pointer(s) to one or more other elements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Usually functions for common operations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Add new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Dynamically allocate new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Modify appropriate pointer(s) in other element(s) to point to new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Set pointer(s) in new element to point to other(s)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Delete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Modify pointer(s) in other element(s) so they don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altLang="ja-JP" sz="2000">
                <a:latin typeface="Arial" charset="0"/>
              </a:rPr>
              <a:t>t point to element being removed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Deallocate removed element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Find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Follow pointers to move from one element to next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9AAEE1-B2EF-234C-8CB4-AF4DF6150089}" type="datetime1">
              <a:rPr lang="en-US" sz="1200" smtClean="0">
                <a:latin typeface="Garamond" charset="0"/>
              </a:rPr>
              <a:t>4/10/17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68BF63-7511-B64D-85B0-BC3415162FF7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303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 pointer-based structure: linked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Each element (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node</a:t>
            </a:r>
            <a:r>
              <a:rPr lang="en-US" dirty="0" smtClean="0">
                <a:ea typeface="+mn-ea"/>
                <a:cs typeface="+mn-cs"/>
              </a:rPr>
              <a:t>) contains data + pointer to next element in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Last element points to NULL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Program using list needs pointer to first node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400" i="1" dirty="0" smtClean="0">
                <a:ea typeface="+mn-ea"/>
                <a:cs typeface="+mn-cs"/>
              </a:rPr>
              <a:t>Image </a:t>
            </a:r>
            <a:r>
              <a:rPr lang="en-US" sz="1400" i="1" dirty="0">
                <a:ea typeface="+mn-ea"/>
                <a:cs typeface="+mn-cs"/>
              </a:rPr>
              <a:t>source: http://en.wikipedia.org/wiki/Linked_list</a:t>
            </a:r>
            <a:endParaRPr lang="en-US" sz="1400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CC317FB-AB67-1B47-8ECB-C838E6C99A3C}" type="datetime1">
              <a:rPr lang="en-US" sz="1200" smtClean="0">
                <a:latin typeface="Garamond" charset="0"/>
              </a:rPr>
              <a:t>4/10/17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0937E6B-04AA-7844-845E-D8C993F61049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  <p:pic>
        <p:nvPicPr>
          <p:cNvPr id="8199" name="Picture 4" descr="Singly-linked-lis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72802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3317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Linked list definition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sz="2800">
                <a:latin typeface="Arial" charset="0"/>
              </a:rPr>
              <a:t>Structure to hold list of integers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typedef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</a:t>
            </a:r>
            <a:r>
              <a:rPr lang="en-US" sz="2800" b="1">
                <a:latin typeface="Courier New" charset="0"/>
                <a:cs typeface="Courier New" charset="0"/>
              </a:rPr>
              <a:t>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int value;		     // Data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 </a:t>
            </a:r>
            <a:r>
              <a:rPr lang="en-US" sz="2800" b="1">
                <a:latin typeface="Courier New" charset="0"/>
                <a:cs typeface="Courier New" charset="0"/>
              </a:rPr>
              <a:t>*next;  // Pointer to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				 //  next node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} </a:t>
            </a:r>
            <a:r>
              <a:rPr lang="en-US" sz="2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LLnode</a:t>
            </a:r>
            <a:r>
              <a:rPr lang="en-US" sz="2800" b="1">
                <a:latin typeface="Courier New" charset="0"/>
                <a:cs typeface="Courier New" charset="0"/>
              </a:rPr>
              <a:t>;</a:t>
            </a:r>
            <a:endParaRPr lang="en-US" sz="280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800">
                <a:latin typeface="Arial" charset="0"/>
              </a:rPr>
              <a:t>Note definition style has changed slightly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Type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altLang="ja-JP" sz="2400">
                <a:latin typeface="Arial" charset="0"/>
              </a:rPr>
              <a:t>name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altLang="ja-JP" sz="2400">
                <a:latin typeface="Arial" charset="0"/>
              </a:rPr>
              <a:t> both before and after { }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Name before (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</a:t>
            </a:r>
            <a:r>
              <a:rPr lang="en-US" sz="2400">
                <a:latin typeface="Arial" charset="0"/>
              </a:rPr>
              <a:t>) is necessary to use type inside structure definition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Name after (</a:t>
            </a: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LLnode</a:t>
            </a:r>
            <a:r>
              <a:rPr lang="en-US" sz="2400">
                <a:latin typeface="Arial" charset="0"/>
              </a:rPr>
              <a:t>) can be used in rest of program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78E3704-3B14-D347-AC02-14E908090D4E}" type="datetime1">
              <a:rPr lang="en-US" sz="1200" smtClean="0">
                <a:latin typeface="Garamond" charset="0"/>
              </a:rPr>
              <a:t>4/10/17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E7FCFA-BD34-3E4D-BFE8-7F49B5E6EC9A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03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time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Dynamically allocated data structures (cont.)</a:t>
            </a:r>
            <a:endParaRPr lang="en-US" sz="24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Reminders:</a:t>
            </a:r>
          </a:p>
          <a:p>
            <a:pPr lvl="1">
              <a:defRPr/>
            </a:pPr>
            <a:r>
              <a:rPr lang="en-US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8 posted; due date TBD (but will be later than 4/13)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All outstanding program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4/28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Remember, e-mail the appropriate TA and CC your instructor when you resubmit—do not just e-mail Dr. Geiger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92CD0FA2-A299-9E49-9122-EEAD3D8F9437}" type="datetime1">
              <a:rPr lang="en-US" sz="1200" smtClean="0"/>
              <a:t>4/10/17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843FFED0-5613-D747-AC8F-CF84A7339BF4}" type="slidenum">
              <a:rPr lang="en-US" sz="1200"/>
              <a:pPr eaLnBrk="0" hangingPunct="0"/>
              <a:t>15</a:t>
            </a:fld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Announcements/reminders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8 posted; due date TBD (but will be later than 4/13)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All outstanding program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4/28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Remember, e-mail the appropriate TA and CC your instructor when you resubmit—do not just e-mail Dr. Geiger</a:t>
            </a:r>
          </a:p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Dynamic memory allocation</a:t>
            </a:r>
          </a:p>
          <a:p>
            <a:r>
              <a:rPr lang="en-US" dirty="0" smtClean="0"/>
              <a:t>Today’s class</a:t>
            </a:r>
          </a:p>
          <a:p>
            <a:pPr lvl="1"/>
            <a:r>
              <a:rPr lang="en-US" dirty="0" smtClean="0"/>
              <a:t>Dynamic memory allocation examples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4C06AD-9CBD-BD42-B36A-AF307549CD01}" type="datetime1">
              <a:rPr lang="en-US" sz="1200" smtClean="0"/>
              <a:t>4/10/17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30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Basic block allocation: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Allocate block and clear it: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nmemb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b="1" dirty="0" smtClean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				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 smtClean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Resize </a:t>
            </a:r>
            <a:r>
              <a:rPr lang="en-US" dirty="0">
                <a:ea typeface="+mn-ea"/>
                <a:cs typeface="+mn-cs"/>
              </a:rPr>
              <a:t>previously allocated block: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(void 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,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				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AD7CEA-AFE2-0F4F-93A5-44B57F988537}" type="datetime1">
              <a:rPr lang="en-US" sz="1200" smtClean="0">
                <a:latin typeface="Garamond" charset="0"/>
              </a:rPr>
              <a:t>4/10/17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4C8698E-0742-CC47-A930-B95A80E894D0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311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Deallocating memory: free()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All dynamically allocated memory should be </a:t>
            </a:r>
            <a:r>
              <a:rPr lang="en-US" dirty="0" err="1" smtClean="0">
                <a:ea typeface="+mn-ea"/>
                <a:cs typeface="+mn-cs"/>
              </a:rPr>
              <a:t>deallocated</a:t>
            </a:r>
            <a:r>
              <a:rPr lang="en-US" dirty="0" smtClean="0">
                <a:ea typeface="+mn-ea"/>
                <a:cs typeface="+mn-cs"/>
              </a:rPr>
              <a:t> when you are done using 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Returns memory to list of free storage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Once freed, program should not use location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err="1" smtClean="0">
                <a:ea typeface="+mn-ea"/>
                <a:cs typeface="+mn-cs"/>
              </a:rPr>
              <a:t>Deallocation</a:t>
            </a:r>
            <a:r>
              <a:rPr lang="en-US" dirty="0" smtClean="0">
                <a:ea typeface="+mn-ea"/>
                <a:cs typeface="+mn-cs"/>
              </a:rPr>
              <a:t> function: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free(void *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Example: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p = 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(10000);</a:t>
            </a:r>
            <a:endParaRPr lang="en-US" dirty="0" smtClean="0"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free(p);</a:t>
            </a: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8A3274-E93E-6847-8A59-D97C5C5CA99D}" type="datetime1">
              <a:rPr lang="en-US" sz="1200" smtClean="0">
                <a:latin typeface="Garamond" charset="0"/>
              </a:rPr>
              <a:t>4/10/17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ACB397-4397-CE4D-B6CD-75621925164F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20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One common use of dynamic allocation: arrays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Can determine array size, then create space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to get # bytes per element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Array notation can be used with pointers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, n;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("Enter n: ");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("%d", &amp;n);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*)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(n *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&lt; n;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++)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] =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4565CE-AEAB-FB4E-8F5F-2661958785AF}" type="datetime1">
              <a:rPr lang="en-US" sz="1200" smtClean="0">
                <a:latin typeface="Garamond" charset="0"/>
              </a:rPr>
              <a:t>4/10/17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95E1FE-029B-0940-8523-9EC788964DC3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357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what does program print?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7925"/>
          </a:xfrm>
          <a:extLst/>
        </p:spPr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n,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n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7;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(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calloc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(n, 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              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nn-NO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for</a:t>
            </a:r>
            <a:r>
              <a:rPr lang="nn-NO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(i = 0; i &lt; n; i++)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"%d 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]);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"\n"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3;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 (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realloc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	   n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 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nn-NO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for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(i = 0; i &lt; n; i++)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] =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"%d 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]);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extLst/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6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n = 6;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3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endParaRPr lang="en-US" sz="36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	    n * </a:t>
            </a:r>
            <a:r>
              <a:rPr lang="en-US" sz="3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nn-NO" sz="3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for</a:t>
            </a:r>
            <a:r>
              <a:rPr lang="nn-NO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(i = 0; i &lt; n; i++) {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 = 10 - 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"%d "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6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free(</a:t>
            </a:r>
            <a:r>
              <a:rPr lang="en-US" sz="3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);</a:t>
            </a:r>
            <a:endParaRPr lang="en-US" sz="36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3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6BD4C5-1841-DA48-8727-2DA7175D8CFA}" type="datetime1">
              <a:rPr lang="en-US" sz="1200" smtClean="0">
                <a:latin typeface="Garamond" charset="0"/>
              </a:rPr>
              <a:t>4/10/17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9E9139-60E6-684A-B65F-3A0ED8BC2042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240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Output: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0 0 0 0 0 0 0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0 </a:t>
            </a:r>
            <a:r>
              <a:rPr lang="en-US" smtClean="0">
                <a:latin typeface="Courier New" pitchFamily="49" charset="0"/>
                <a:ea typeface="+mn-ea"/>
                <a:cs typeface="Courier New" pitchFamily="49" charset="0"/>
              </a:rPr>
              <a:t>1 4 10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9 8 7 6 5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1747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19D345-BAC7-6447-A880-9388D9E38170}" type="datetime1">
              <a:rPr lang="en-US" sz="1200" smtClean="0">
                <a:latin typeface="Garamond" charset="0"/>
              </a:rPr>
              <a:t>4/10/17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3174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AAC1D1-5108-5044-A96A-26E4280A4C83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622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Pitfalls: memory leaks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Changing pointers leaves inaccessible blocks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600" b="1">
                <a:latin typeface="Courier New" charset="0"/>
                <a:cs typeface="Courier New" charset="0"/>
              </a:rPr>
              <a:t>p = malloc(1000);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q = malloc(1000);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p = q;</a:t>
            </a:r>
            <a:endParaRPr lang="en-US" sz="2600" b="1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Block originally accessed by p is </a:t>
            </a:r>
            <a:r>
              <a:rPr lang="ja-JP" altLang="en-US" sz="2600">
                <a:latin typeface="Arial" charset="0"/>
              </a:rPr>
              <a:t>“</a:t>
            </a:r>
            <a:r>
              <a:rPr lang="en-US" altLang="ja-JP" sz="2600">
                <a:latin typeface="Arial" charset="0"/>
              </a:rPr>
              <a:t>garbage</a:t>
            </a:r>
            <a:r>
              <a:rPr lang="ja-JP" altLang="en-US" sz="2600">
                <a:latin typeface="Arial" charset="0"/>
              </a:rPr>
              <a:t>”</a:t>
            </a:r>
            <a:endParaRPr lang="en-US" altLang="ja-JP" sz="260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Won</a:t>
            </a:r>
            <a:r>
              <a:rPr lang="ja-JP" altLang="en-US" sz="2200">
                <a:latin typeface="Arial" charset="0"/>
              </a:rPr>
              <a:t>’</a:t>
            </a:r>
            <a:r>
              <a:rPr lang="en-US" altLang="ja-JP" sz="2200">
                <a:latin typeface="Arial" charset="0"/>
              </a:rPr>
              <a:t>t be deallocated—wasted space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Solution: free memory before changing pointer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p = malloc(1000);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q = malloc(1000);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free(p);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p = q;</a:t>
            </a:r>
            <a:endParaRPr lang="en-US" sz="2600" b="1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BBCDC4-C638-8B4F-B16A-5940D5B0D3A8}" type="datetime1">
              <a:rPr lang="en-US" sz="1200" smtClean="0">
                <a:latin typeface="Garamond" charset="0"/>
              </a:rPr>
              <a:t>4/10/17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9A18191-30BE-684E-B81D-248CBBAA0354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5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Pitfalls: dangling pointers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Courier New" charset="0"/>
                <a:cs typeface="Courier New" charset="0"/>
              </a:rPr>
              <a:t>free()</a:t>
            </a:r>
            <a:r>
              <a:rPr lang="en-US">
                <a:latin typeface="Arial" charset="0"/>
              </a:rPr>
              <a:t> doesn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t change pointer</a:t>
            </a:r>
          </a:p>
          <a:p>
            <a:pPr lvl="1"/>
            <a:r>
              <a:rPr lang="en-US">
                <a:latin typeface="Arial" charset="0"/>
              </a:rPr>
              <a:t>Only returns space to free list</a:t>
            </a:r>
          </a:p>
          <a:p>
            <a:r>
              <a:rPr lang="en-US">
                <a:latin typeface="Arial" charset="0"/>
              </a:rPr>
              <a:t>Pointer is left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dangling</a:t>
            </a:r>
            <a:r>
              <a:rPr lang="ja-JP" altLang="en-US">
                <a:latin typeface="Arial" charset="0"/>
              </a:rPr>
              <a:t>”</a:t>
            </a:r>
            <a:endParaRPr lang="en-US" altLang="ja-JP"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Holds address that shouldn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t be accessed</a:t>
            </a:r>
          </a:p>
          <a:p>
            <a:r>
              <a:rPr lang="en-US">
                <a:latin typeface="Arial" charset="0"/>
              </a:rPr>
              <a:t>Solution: assign new value to pointer</a:t>
            </a:r>
          </a:p>
          <a:p>
            <a:pPr lvl="1"/>
            <a:r>
              <a:rPr lang="en-US">
                <a:latin typeface="Arial" charset="0"/>
              </a:rPr>
              <a:t>Could reassign immediately (as in previous slide)</a:t>
            </a:r>
          </a:p>
          <a:p>
            <a:pPr lvl="1"/>
            <a:r>
              <a:rPr lang="en-US">
                <a:latin typeface="Arial" charset="0"/>
              </a:rPr>
              <a:t>Otherwise, set to NULL</a:t>
            </a:r>
          </a:p>
          <a:p>
            <a:pPr lvl="1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free(p);</a:t>
            </a:r>
          </a:p>
          <a:p>
            <a:pPr lvl="1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p = NULL;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5225ACC-3F70-6245-9DA9-60F205BA2E80}" type="datetime1">
              <a:rPr lang="en-US" sz="1200" smtClean="0">
                <a:latin typeface="Garamond" charset="0"/>
              </a:rPr>
              <a:t>4/10/17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C06FE2-F5CC-8B45-BEE4-62D7B3BD6BB3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750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8332</TotalTime>
  <Words>721</Words>
  <Application>Microsoft Macintosh PowerPoint</Application>
  <PresentationFormat>On-screen Show (4:3)</PresentationFormat>
  <Paragraphs>210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Edge</vt:lpstr>
      <vt:lpstr>EECE.2160 ECE Application Programming</vt:lpstr>
      <vt:lpstr>Lecture outline</vt:lpstr>
      <vt:lpstr>Review: dynamic memory allocation</vt:lpstr>
      <vt:lpstr>Deallocating memory: free()</vt:lpstr>
      <vt:lpstr>Application: arrays</vt:lpstr>
      <vt:lpstr>Example: what does program print?</vt:lpstr>
      <vt:lpstr>Solution</vt:lpstr>
      <vt:lpstr>Pitfalls: memory leaks</vt:lpstr>
      <vt:lpstr>Pitfalls: dangling pointers</vt:lpstr>
      <vt:lpstr>Dynamic allocation and structures</vt:lpstr>
      <vt:lpstr>Data structures</vt:lpstr>
      <vt:lpstr>Pointer-based data structures</vt:lpstr>
      <vt:lpstr>Linked list</vt:lpstr>
      <vt:lpstr>Linked list definition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1690</cp:revision>
  <dcterms:created xsi:type="dcterms:W3CDTF">2006-04-03T05:03:01Z</dcterms:created>
  <dcterms:modified xsi:type="dcterms:W3CDTF">2017-04-11T02:56:21Z</dcterms:modified>
</cp:coreProperties>
</file>