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486" r:id="rId4"/>
    <p:sldId id="487" r:id="rId5"/>
    <p:sldId id="488" r:id="rId6"/>
    <p:sldId id="489" r:id="rId7"/>
    <p:sldId id="490" r:id="rId8"/>
    <p:sldId id="491" r:id="rId9"/>
    <p:sldId id="492" r:id="rId10"/>
    <p:sldId id="493" r:id="rId11"/>
    <p:sldId id="494" r:id="rId12"/>
    <p:sldId id="495" r:id="rId13"/>
    <p:sldId id="324" r:id="rId1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EB2B8A-2F8D-4AFF-95E7-B2F916B08DAC}" type="datetime1">
              <a:rPr lang="en-US" smtClean="0"/>
              <a:t>4/10/17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00265-FA65-4CA2-B948-9781CB7762E0}" type="datetime1">
              <a:rPr lang="en-US" smtClean="0"/>
              <a:t>4/10/17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12A993-CFB1-4AAC-AED0-6993FFDA40BB}" type="datetime1">
              <a:rPr lang="en-US" smtClean="0"/>
              <a:t>4/10/17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350386-9412-4F6A-A55E-77949BADFC82}" type="datetime1">
              <a:rPr lang="en-US" smtClean="0"/>
              <a:t>4/10/17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D239BC-0AC7-4BDD-8F2E-EDEEB42F9D16}" type="datetime1">
              <a:rPr lang="en-US" smtClean="0"/>
              <a:t>4/10/17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730E35-C349-4479-9AF0-8379AB38ED18}" type="datetime1">
              <a:rPr lang="en-US" smtClean="0"/>
              <a:t>4/10/17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0DACA9-7E6E-462D-A75E-82ECC42746DB}" type="datetime1">
              <a:rPr lang="en-US" smtClean="0"/>
              <a:t>4/10/17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47C3E5-8FC0-404E-8A92-F590FB5ECFB0}" type="datetime1">
              <a:rPr lang="en-US" smtClean="0"/>
              <a:t>4/10/17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FA9A2-0E52-45D5-9CC9-3569953A3FD1}" type="datetime1">
              <a:rPr lang="en-US" smtClean="0"/>
              <a:t>4/10/17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6B9C72-9362-4280-AE34-ABAE4F37B1BF}" type="datetime1">
              <a:rPr lang="en-US" smtClean="0"/>
              <a:t>4/10/17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1B204-90E6-4120-925B-0A0E1E8612D7}" type="datetime1">
              <a:rPr lang="en-US" smtClean="0"/>
              <a:t>4/10/17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B52625-06CE-425B-8972-189FD22B0ABF}" type="datetime1">
              <a:rPr lang="en-US" smtClean="0"/>
              <a:t>4/10/17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E0ED6-03A9-4A02-954E-4D5BE55F2004}" type="datetime1">
              <a:rPr lang="en-US" smtClean="0"/>
              <a:t>4/10/17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C1EB8A7F-A314-4536-8F53-ECD9AEE43DC6}" type="datetime1">
              <a:rPr lang="en-US" smtClean="0"/>
              <a:t>4/10/17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Dr.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31: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Dynamically allocated data structures: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Linked lists: overview and adding new nodes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Finding item in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8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Create pointer to start of list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8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If pointer is NULL, stop looking for item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 !=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Check element pointer currently points to</a:t>
            </a:r>
          </a:p>
          <a:p>
            <a:pPr marL="841375" lvl="1" indent="-514350">
              <a:buFont typeface="+mj-lt"/>
              <a:buAutoNum type="alphaLcPeriod"/>
              <a:defRPr/>
            </a:pPr>
            <a:r>
              <a:rPr lang="en-US" dirty="0" smtClean="0"/>
              <a:t>If it’s a match, return pointer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/>
          </a:p>
          <a:p>
            <a:pPr marL="841375" lvl="1" indent="-514350">
              <a:buFont typeface="+mj-lt"/>
              <a:buAutoNum type="alphaLcPeriod"/>
              <a:defRPr/>
            </a:pPr>
            <a:r>
              <a:rPr lang="en-US" dirty="0" smtClean="0"/>
              <a:t>If not, go to next element in list and repeat (2)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n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 n-&gt;next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If at end of loop, item wasn’t found—return NULL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B553041-DBC2-6741-B141-D5591CEFE4C1}" type="datetime1">
              <a:rPr lang="en-US" sz="1200" smtClean="0">
                <a:latin typeface="Garamond" charset="0"/>
                <a:cs typeface="Arial" charset="0"/>
              </a:rPr>
              <a:t>4/10/17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466DB0C-ADB4-0E41-AF53-64447EE1C2E5}" type="slidenum">
              <a:rPr lang="en-US" sz="1200">
                <a:latin typeface="Garamond" charset="0"/>
                <a:cs typeface="Arial" charset="0"/>
              </a:rPr>
              <a:pPr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26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*n;</a:t>
            </a: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sz="2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Start with first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 !=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  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Search until after 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  last node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(n-&gt;value ==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v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Data found--return n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n;</a:t>
            </a:r>
          </a:p>
          <a:p>
            <a:pPr marL="679450" lvl="2" inden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 = n-&gt;next;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7025" lvl="1" indent="0">
              <a:buFont typeface="Wingdings" pitchFamily="2" charset="2"/>
              <a:buNone/>
              <a:defRPr/>
            </a:pPr>
            <a:r>
              <a:rPr lang="en-US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If you get here, data wasn't found</a:t>
            </a:r>
            <a:endParaRPr lang="en-US" sz="2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A9C4200-98E1-F440-8BE2-3A6C90BC3A2B}" type="datetime1">
              <a:rPr lang="en-US" sz="1200" smtClean="0">
                <a:latin typeface="Garamond" charset="0"/>
                <a:cs typeface="Arial" charset="0"/>
              </a:rPr>
              <a:t>4/10/17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A04F3F2-CCFE-1C4C-8736-8B380FE4B14C}" type="slidenum">
              <a:rPr lang="en-US" sz="1200">
                <a:latin typeface="Garamond" charset="0"/>
                <a:cs typeface="Arial" charset="0"/>
              </a:rPr>
              <a:pPr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16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Deleting item from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8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delNode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Need 2 pointers—one for current node, one for previous—because removing node requires you to change prev. node to point past current one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*cur 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LLnode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4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Search list until you either find item or hit end, moving both pointers each time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((cur != </a:t>
            </a:r>
            <a:r>
              <a:rPr lang="en-US" sz="28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&amp;&amp; (cur-&gt;value != </a:t>
            </a:r>
            <a:r>
              <a:rPr lang="en-US" sz="28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cur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cur-&gt;next;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302B505-8B85-844F-8F67-56D5601E4AA3}" type="datetime1">
              <a:rPr lang="en-US" sz="1200" smtClean="0">
                <a:latin typeface="Garamond" charset="0"/>
                <a:cs typeface="Arial" charset="0"/>
              </a:rPr>
              <a:t>4/10/17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C862AC-6BE6-6141-B859-DF5404F1B47C}" type="slidenum">
              <a:rPr lang="en-US" sz="1200">
                <a:latin typeface="Garamond" charset="0"/>
                <a:cs typeface="Arial" charset="0"/>
              </a:rPr>
              <a:pPr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4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Next time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</a:rPr>
              <a:t>Dynamically allocated data structures (cont.)</a:t>
            </a:r>
            <a:endParaRPr lang="en-US" sz="24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Reminders: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8 due 4/19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9 due 4/28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All outstanding program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4/28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Remember, e-mail the appropriate TA and CC your instructor when you resubmit—do not just e-mail Dr. Geiger</a:t>
            </a:r>
          </a:p>
          <a:p>
            <a:pPr lvl="1">
              <a:defRPr/>
            </a:pPr>
            <a:r>
              <a:rPr lang="en-US">
                <a:latin typeface="Arial" charset="0"/>
              </a:rPr>
              <a:t>No lecture Monday 4/17 (Patriots’ Day)</a:t>
            </a: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097CAF57-6048-4B66-816E-5ECF7289F335}" type="datetime1">
              <a:rPr lang="en-US" sz="1200" smtClean="0"/>
              <a:t>4/10/17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843FFED0-5613-D747-AC8F-CF84A7339BF4}" type="slidenum">
              <a:rPr lang="en-US" sz="1200"/>
              <a:pPr eaLnBrk="0" hangingPunct="0"/>
              <a:t>13</a:t>
            </a:fld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8 </a:t>
            </a:r>
            <a:r>
              <a:rPr lang="en-US" dirty="0" smtClean="0">
                <a:latin typeface="Arial" charset="0"/>
              </a:rPr>
              <a:t>due 4/19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</a:rPr>
              <a:t>Program 9 due 4/28</a:t>
            </a:r>
            <a:endParaRPr lang="en-US" dirty="0">
              <a:latin typeface="Arial" charset="0"/>
            </a:endParaRPr>
          </a:p>
          <a:p>
            <a:pPr lvl="1">
              <a:defRPr/>
            </a:pPr>
            <a:r>
              <a:rPr lang="en-US" dirty="0">
                <a:latin typeface="Arial" charset="0"/>
              </a:rPr>
              <a:t>All outstanding program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4/28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Remember, e-mail the appropriate TA and CC your instructor when you resubmit—do not just e-mail Dr.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</a:rPr>
              <a:t>No lecture Monday 4/17 (Patriots’ Day)</a:t>
            </a:r>
            <a:endParaRPr lang="en-US" dirty="0">
              <a:latin typeface="Arial" charset="0"/>
            </a:endParaRPr>
          </a:p>
          <a:p>
            <a:r>
              <a:rPr lang="en-US" dirty="0" smtClean="0"/>
              <a:t>Today’s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Dynamically allocated data structures: linked lists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AD4B5FC-6DB1-46BF-B244-458612E7130B}" type="datetime1">
              <a:rPr lang="en-US" sz="1200" smtClean="0"/>
              <a:t>4/10/17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31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Garamond" charset="0"/>
              </a:rPr>
              <a:t>Review: Dynamic </a:t>
            </a:r>
            <a:r>
              <a:rPr lang="en-US" dirty="0">
                <a:latin typeface="Garamond" charset="0"/>
              </a:rPr>
              <a:t>allocation and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987925"/>
          </a:xfrm>
        </p:spPr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Can use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 smtClean="0">
                <a:ea typeface="+mn-ea"/>
                <a:cs typeface="+mn-cs"/>
              </a:rPr>
              <a:t> to get # bytes in structure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Examples (using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struct</a:t>
            </a:r>
            <a:r>
              <a:rPr lang="en-US" dirty="0" smtClean="0">
                <a:ea typeface="+mn-ea"/>
                <a:cs typeface="+mn-cs"/>
              </a:rPr>
              <a:t>):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*p;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 = 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0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n;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("Enter array size: ");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("%d", &amp;n);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(n *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6C850C6-D108-49B7-8EA0-776EB309062D}" type="datetime1">
              <a:rPr lang="en-US" sz="1200" smtClean="0">
                <a:latin typeface="Garamond" charset="0"/>
              </a:rPr>
              <a:t>4/10/17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EFE480A-AF24-6C4B-B229-20D9932F19CE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892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structures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structure: way of storing and organizing data </a:t>
            </a:r>
          </a:p>
          <a:p>
            <a:pPr lvl="1"/>
            <a:r>
              <a:rPr lang="en-US">
                <a:latin typeface="Arial" charset="0"/>
              </a:rPr>
              <a:t>Arrays are one relatively inefficient example</a:t>
            </a:r>
          </a:p>
          <a:p>
            <a:r>
              <a:rPr lang="en-US">
                <a:latin typeface="Arial" charset="0"/>
              </a:rPr>
              <a:t>Other structures designed to optimize:</a:t>
            </a:r>
          </a:p>
          <a:p>
            <a:pPr lvl="1"/>
            <a:r>
              <a:rPr lang="en-US">
                <a:latin typeface="Arial" charset="0"/>
              </a:rPr>
              <a:t>Organizing / sorting data</a:t>
            </a:r>
          </a:p>
          <a:p>
            <a:pPr lvl="1"/>
            <a:r>
              <a:rPr lang="en-US">
                <a:latin typeface="Arial" charset="0"/>
              </a:rPr>
              <a:t>Adding new data</a:t>
            </a:r>
          </a:p>
          <a:p>
            <a:pPr lvl="1"/>
            <a:r>
              <a:rPr lang="en-US">
                <a:latin typeface="Arial" charset="0"/>
              </a:rPr>
              <a:t>Removing unwanted data</a:t>
            </a:r>
          </a:p>
          <a:p>
            <a:pPr lvl="1"/>
            <a:r>
              <a:rPr lang="en-US">
                <a:latin typeface="Arial" charset="0"/>
              </a:rPr>
              <a:t>Searching for data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1EB848F-DCBA-46C6-A0D9-111D57C7787E}" type="datetime1">
              <a:rPr lang="en-US" sz="1200" smtClean="0">
                <a:latin typeface="Garamond" charset="0"/>
              </a:rPr>
              <a:t>4/10/17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B70D0FB-DC39-F844-ABEB-0B4D4EBA9D3D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743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Pointer-based data structures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Many structures extensively use pointers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Each element within structure contains data + pointer(s) to one or more other elements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Usually functions for common operations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Add new element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Dynamically allocate new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Set pointer(s) in new element to point to other(s)</a:t>
            </a:r>
          </a:p>
          <a:p>
            <a:pPr lvl="2">
              <a:lnSpc>
                <a:spcPct val="80000"/>
              </a:lnSpc>
            </a:pPr>
            <a:r>
              <a:rPr lang="en-US" sz="2000" smtClean="0">
                <a:latin typeface="Arial" charset="0"/>
              </a:rPr>
              <a:t>Modify </a:t>
            </a:r>
            <a:r>
              <a:rPr lang="en-US" sz="2000" dirty="0">
                <a:latin typeface="Arial" charset="0"/>
              </a:rPr>
              <a:t>appropriate pointer(s) in other element(s) to point to new element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charset="0"/>
              </a:rPr>
              <a:t>Delete </a:t>
            </a:r>
            <a:r>
              <a:rPr lang="en-US" sz="2400" dirty="0">
                <a:latin typeface="Arial" charset="0"/>
              </a:rPr>
              <a:t>element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Modify pointer(s) in other element(s) so they don</a:t>
            </a:r>
            <a:r>
              <a:rPr lang="ja-JP" altLang="en-US" sz="2000" dirty="0">
                <a:latin typeface="Arial" charset="0"/>
              </a:rPr>
              <a:t>’</a:t>
            </a:r>
            <a:r>
              <a:rPr lang="en-US" altLang="ja-JP" sz="2000" dirty="0">
                <a:latin typeface="Arial" charset="0"/>
              </a:rPr>
              <a:t>t point to element being removed</a:t>
            </a:r>
          </a:p>
          <a:p>
            <a:pPr lvl="2">
              <a:lnSpc>
                <a:spcPct val="80000"/>
              </a:lnSpc>
            </a:pPr>
            <a:r>
              <a:rPr lang="en-US" sz="2000" dirty="0" err="1">
                <a:latin typeface="Arial" charset="0"/>
              </a:rPr>
              <a:t>Deallocate</a:t>
            </a:r>
            <a:r>
              <a:rPr lang="en-US" sz="2000" dirty="0">
                <a:latin typeface="Arial" charset="0"/>
              </a:rPr>
              <a:t> removed element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Find element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Follow pointers to move from one element to next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59D02FA-1AE5-430B-B462-9CF007374196}" type="datetime1">
              <a:rPr lang="en-US" sz="1200" smtClean="0">
                <a:latin typeface="Garamond" charset="0"/>
              </a:rPr>
              <a:t>4/10/17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68BF63-7511-B64D-85B0-BC3415162FF7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303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 pointer-based structure: linked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Each element (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node</a:t>
            </a:r>
            <a:r>
              <a:rPr lang="en-US" dirty="0" smtClean="0">
                <a:ea typeface="+mn-ea"/>
                <a:cs typeface="+mn-cs"/>
              </a:rPr>
              <a:t>) contains data + pointer to next element in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Last element points to NULL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Program using list needs pointer to first node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400" i="1" dirty="0" smtClean="0">
                <a:ea typeface="+mn-ea"/>
                <a:cs typeface="+mn-cs"/>
              </a:rPr>
              <a:t>Image </a:t>
            </a:r>
            <a:r>
              <a:rPr lang="en-US" sz="1400" i="1" dirty="0">
                <a:ea typeface="+mn-ea"/>
                <a:cs typeface="+mn-cs"/>
              </a:rPr>
              <a:t>source: http://en.wikipedia.org/wiki/Linked_list</a:t>
            </a:r>
            <a:endParaRPr lang="en-US" sz="1400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30ABD5A-8C3A-420D-8299-77017EAD5DF6}" type="datetime1">
              <a:rPr lang="en-US" sz="1200" smtClean="0">
                <a:latin typeface="Garamond" charset="0"/>
              </a:rPr>
              <a:t>4/10/17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0937E6B-04AA-7844-845E-D8C993F61049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  <p:pic>
        <p:nvPicPr>
          <p:cNvPr id="8199" name="Picture 4" descr="Singly-linked-lis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728027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3317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Linked list definition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sz="2800">
                <a:latin typeface="Arial" charset="0"/>
              </a:rPr>
              <a:t>Structure to hold list of integers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typedef 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</a:t>
            </a:r>
            <a:r>
              <a:rPr lang="en-US" sz="2800" b="1">
                <a:latin typeface="Courier New" charset="0"/>
                <a:cs typeface="Courier New" charset="0"/>
              </a:rPr>
              <a:t>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int value;		     // Data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 </a:t>
            </a:r>
            <a:r>
              <a:rPr lang="en-US" sz="2800" b="1">
                <a:latin typeface="Courier New" charset="0"/>
                <a:cs typeface="Courier New" charset="0"/>
              </a:rPr>
              <a:t>*next;  // Pointer to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				 //  next node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} </a:t>
            </a:r>
            <a:r>
              <a:rPr lang="en-US" sz="2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LLnode</a:t>
            </a:r>
            <a:r>
              <a:rPr lang="en-US" sz="2800" b="1">
                <a:latin typeface="Courier New" charset="0"/>
                <a:cs typeface="Courier New" charset="0"/>
              </a:rPr>
              <a:t>;</a:t>
            </a:r>
            <a:endParaRPr lang="en-US" sz="280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800">
                <a:latin typeface="Arial" charset="0"/>
              </a:rPr>
              <a:t>Note definition style has changed slightly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Type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altLang="ja-JP" sz="2400">
                <a:latin typeface="Arial" charset="0"/>
              </a:rPr>
              <a:t>name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altLang="ja-JP" sz="2400">
                <a:latin typeface="Arial" charset="0"/>
              </a:rPr>
              <a:t> both before and after { }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Name before (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</a:t>
            </a:r>
            <a:r>
              <a:rPr lang="en-US" sz="2400">
                <a:latin typeface="Arial" charset="0"/>
              </a:rPr>
              <a:t>) is necessary to use type inside structure definition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Name after (</a:t>
            </a:r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LLnode</a:t>
            </a:r>
            <a:r>
              <a:rPr lang="en-US" sz="2400">
                <a:latin typeface="Arial" charset="0"/>
              </a:rPr>
              <a:t>) can be used in rest of program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7EAB3C9-1ED1-44D0-A750-D419F0D7E344}" type="datetime1">
              <a:rPr lang="en-US" sz="1200" smtClean="0">
                <a:latin typeface="Garamond" charset="0"/>
              </a:rPr>
              <a:t>4/10/17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E7FCFA-BD34-3E4D-BFE8-7F49B5E6EC9A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03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Adding to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Simplest form (unordered list): add new item to beginning of list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Allocate space for new node; exit if error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== </a:t>
            </a:r>
            <a:r>
              <a:rPr lang="en-US" sz="3200" b="1" dirty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fprintf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stderr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Error: could not allocate new node\n"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exit(0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&gt;value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Copy value to new node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&gt;next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next points to old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return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AEA96E0-E356-4034-AD16-2351E2C6EFB0}" type="datetime1">
              <a:rPr lang="en-US" sz="1200" smtClean="0">
                <a:latin typeface="Garamond" charset="0"/>
              </a:rPr>
              <a:t>4/10/17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31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C77087-E333-954E-8520-497E6B817795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71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Write functions for: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Finding item in list: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*list, </a:t>
            </a:r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v);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should return pointer to node if found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Return NULL otherwise</a:t>
            </a:r>
          </a:p>
          <a:p>
            <a:pPr lvl="2">
              <a:buFont typeface="Wingdings" pitchFamily="2" charset="2"/>
              <a:buChar char="n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Removing item from list</a:t>
            </a:r>
          </a:p>
          <a:p>
            <a:pPr marL="6350" lvl="1" indent="0">
              <a:buFont typeface="Wingdings" pitchFamily="2" charset="2"/>
              <a:buNone/>
              <a:defRPr/>
            </a:pPr>
            <a:r>
              <a:rPr lang="sv-SE" sz="24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sv-SE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*delNode(</a:t>
            </a:r>
            <a:r>
              <a:rPr lang="sv-SE" sz="2400" b="1" dirty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LLnode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*list, </a:t>
            </a:r>
            <a:r>
              <a:rPr lang="sv-SE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sv-SE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v);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Must </a:t>
            </a:r>
            <a:r>
              <a:rPr lang="en-US" dirty="0" err="1" smtClean="0"/>
              <a:t>deallocate</a:t>
            </a:r>
            <a:r>
              <a:rPr lang="en-US" dirty="0" smtClean="0"/>
              <a:t> space for deleted node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Function </a:t>
            </a:r>
            <a:r>
              <a:rPr lang="en-US" dirty="0"/>
              <a:t>should return pointer to </a:t>
            </a:r>
            <a:r>
              <a:rPr lang="en-US" dirty="0" smtClean="0"/>
              <a:t>start of list after it has been modified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Note: removing first element in list is special case</a:t>
            </a:r>
            <a:endParaRPr lang="en-US" dirty="0"/>
          </a:p>
          <a:p>
            <a:pPr marL="344487" lvl="1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1082FCE-B66C-A648-BA07-A434A592F646}" type="datetime1">
              <a:rPr lang="en-US" sz="1200" smtClean="0">
                <a:latin typeface="Garamond" charset="0"/>
                <a:cs typeface="Arial" charset="0"/>
              </a:rPr>
              <a:t>4/10/17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32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A67D5C-5D63-1643-B14F-50DF988CE2C4}" type="slidenum">
              <a:rPr lang="en-US" sz="1200">
                <a:latin typeface="Garamond" charset="0"/>
                <a:cs typeface="Arial" charset="0"/>
              </a:rPr>
              <a:pPr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029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8635</TotalTime>
  <Words>854</Words>
  <Application>Microsoft Macintosh PowerPoint</Application>
  <PresentationFormat>On-screen Show (4:3)</PresentationFormat>
  <Paragraphs>185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Edge</vt:lpstr>
      <vt:lpstr>EECE.2160 ECE Application Programming</vt:lpstr>
      <vt:lpstr>Lecture outline</vt:lpstr>
      <vt:lpstr>Review: Dynamic allocation and structures</vt:lpstr>
      <vt:lpstr>Data structures</vt:lpstr>
      <vt:lpstr>Pointer-based data structures</vt:lpstr>
      <vt:lpstr>Linked list</vt:lpstr>
      <vt:lpstr>Linked list definition</vt:lpstr>
      <vt:lpstr>Adding to list</vt:lpstr>
      <vt:lpstr>Examples</vt:lpstr>
      <vt:lpstr>Finding item in list</vt:lpstr>
      <vt:lpstr>Solution</vt:lpstr>
      <vt:lpstr>Deleting item from list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Geiger</cp:lastModifiedBy>
  <cp:revision>1703</cp:revision>
  <dcterms:created xsi:type="dcterms:W3CDTF">2006-04-03T05:03:01Z</dcterms:created>
  <dcterms:modified xsi:type="dcterms:W3CDTF">2017-04-11T03:01:34Z</dcterms:modified>
</cp:coreProperties>
</file>