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9"/>
  </p:notesMasterIdLst>
  <p:handoutMasterIdLst>
    <p:handoutMasterId r:id="rId20"/>
  </p:handoutMasterIdLst>
  <p:sldIdLst>
    <p:sldId id="256" r:id="rId2"/>
    <p:sldId id="422" r:id="rId3"/>
    <p:sldId id="467" r:id="rId4"/>
    <p:sldId id="468" r:id="rId5"/>
    <p:sldId id="469" r:id="rId6"/>
    <p:sldId id="470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79" r:id="rId16"/>
    <p:sldId id="480" r:id="rId17"/>
    <p:sldId id="447" r:id="rId1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8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7F141DDF-7AF5-7148-8517-FA5EE3020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587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C369A9BB-D310-0D44-91F2-E5A237EEB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559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A1C657-2908-2C4B-8ECE-CD179831DB0D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ECE 160 - Introduction to Computer Engineering I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02/09/2005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(c) 2005, P. H. Viall</a:t>
            </a: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FF63D0-F60C-584D-AFC5-1E800BED969E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176A8-957E-E147-B4A5-8E023099DF15}" type="datetime1">
              <a:rPr lang="en-US"/>
              <a:pPr>
                <a:defRPr/>
              </a:pPr>
              <a:t>10/5/16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85EF1B-BC27-254D-828D-92C1760ECB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3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D0B0F-25DE-7643-A6E5-519F21E6DE92}" type="datetime1">
              <a:rPr lang="en-US"/>
              <a:pPr>
                <a:defRPr/>
              </a:pPr>
              <a:t>10/5/16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447E5-8448-4B45-BC71-DFA7A5CFA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4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588B0-4D10-BC4E-BE00-72C5E9B06D8D}" type="datetime1">
              <a:rPr lang="en-US"/>
              <a:pPr>
                <a:defRPr/>
              </a:pPr>
              <a:t>10/5/16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FF462-EC09-2C43-AF6E-01AE5235E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45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A401A-A31F-6447-9D83-5AA960D4E0D6}" type="datetime1">
              <a:rPr lang="en-US"/>
              <a:pPr>
                <a:defRPr/>
              </a:pPr>
              <a:t>10/5/16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5CC86-4854-A540-BA75-E7099D7B2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48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39BB9-45E7-3E4E-9754-47FE5BED49D0}" type="datetime1">
              <a:rPr lang="en-US"/>
              <a:pPr>
                <a:defRPr/>
              </a:pPr>
              <a:t>10/5/16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083E8-70BF-D845-BAD2-711278D6BE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5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8D9DC-4566-4D43-AF68-4A4889ABED60}" type="datetime1">
              <a:rPr lang="en-US"/>
              <a:pPr>
                <a:defRPr/>
              </a:pPr>
              <a:t>10/5/16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D0505-ED58-BD46-922B-8CEF8ADFFD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8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DE4BB-F00F-B04C-B2B4-2A176C5B4313}" type="datetime1">
              <a:rPr lang="en-US"/>
              <a:pPr>
                <a:defRPr/>
              </a:pPr>
              <a:t>10/5/16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AC6B2-CD5C-5B48-BB26-3118D6E85B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5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E9441-0575-B349-BF39-E33FD383C7D9}" type="datetime1">
              <a:rPr lang="en-US"/>
              <a:pPr>
                <a:defRPr/>
              </a:pPr>
              <a:t>10/5/16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AC55E-5918-FF41-942C-6D39EA520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3A935-E2F3-CF4F-8A16-C93B3D5AB6BB}" type="datetime1">
              <a:rPr lang="en-US"/>
              <a:pPr>
                <a:defRPr/>
              </a:pPr>
              <a:t>10/5/16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2436E-50EA-AE4E-B5A6-790BD56472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2C14-13EA-994A-AFF4-C4B0297BA09D}" type="datetime1">
              <a:rPr lang="en-US"/>
              <a:pPr>
                <a:defRPr/>
              </a:pPr>
              <a:t>10/5/16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4A6D4-FF9E-2A47-8910-D796F4F2B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1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FC802-3720-E74A-9EFE-91F44DE09FD0}" type="datetime1">
              <a:rPr lang="en-US"/>
              <a:pPr>
                <a:defRPr/>
              </a:pPr>
              <a:t>10/5/16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F9047-C747-B04B-BC00-3409D0E37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7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D5FB5-5EF2-EB4C-A569-3E557248FAFA}" type="datetime1">
              <a:rPr lang="en-US"/>
              <a:pPr>
                <a:defRPr/>
              </a:pPr>
              <a:t>10/5/16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6064A-8DEB-6748-808C-C1EAD6122F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2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03CA0-94F1-5943-96FF-4808DA0AC1F5}" type="datetime1">
              <a:rPr lang="en-US"/>
              <a:pPr>
                <a:defRPr/>
              </a:pPr>
              <a:t>10/5/16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15D68-B361-C84F-9B2C-23F61D9D2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1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6C85CA76-A696-604B-B908-9EA4CF1E8AD6}" type="datetime1">
              <a:rPr lang="en-US"/>
              <a:pPr>
                <a:defRPr/>
              </a:pPr>
              <a:t>10/5/16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75D03909-9F2B-FD4E-9465-D16294D4B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49" r:id="rId2"/>
    <p:sldLayoutId id="2147484550" r:id="rId3"/>
    <p:sldLayoutId id="2147484551" r:id="rId4"/>
    <p:sldLayoutId id="2147484552" r:id="rId5"/>
    <p:sldLayoutId id="2147484553" r:id="rId6"/>
    <p:sldLayoutId id="2147484554" r:id="rId7"/>
    <p:sldLayoutId id="2147484555" r:id="rId8"/>
    <p:sldLayoutId id="2147484556" r:id="rId9"/>
    <p:sldLayoutId id="2147484557" r:id="rId10"/>
    <p:sldLayoutId id="2147484558" r:id="rId11"/>
    <p:sldLayoutId id="2147484559" r:id="rId12"/>
    <p:sldLayoutId id="214748456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smtClean="0">
                <a:solidFill>
                  <a:srgbClr val="0000FF"/>
                </a:solidFill>
                <a:latin typeface="Arial" charset="0"/>
              </a:rPr>
              <a:t>14: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Functions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B1F61DF-6643-CE45-A7BC-2DDD1E0183F3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152400" y="5486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8EA106-3580-D44C-ADC5-CADF7896E3A1}" type="datetime1">
              <a:rPr lang="en-US" sz="1200">
                <a:latin typeface="Garamond" charset="0"/>
              </a:rPr>
              <a:pPr eaLnBrk="1" hangingPunct="1"/>
              <a:t>10/5/16</a:t>
            </a:fld>
            <a:endParaRPr lang="en-US" sz="1200">
              <a:latin typeface="Garamond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B918C3-4213-E342-B1BB-52577EB95283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152400" y="571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AutoShape 19"/>
          <p:cNvSpPr>
            <a:spLocks noChangeArrowheads="1"/>
          </p:cNvSpPr>
          <p:nvPr/>
        </p:nvSpPr>
        <p:spPr bwMode="auto">
          <a:xfrm rot="1617166">
            <a:off x="1905000" y="4572000"/>
            <a:ext cx="4800600" cy="457200"/>
          </a:xfrm>
          <a:prstGeom prst="leftArrow">
            <a:avLst>
              <a:gd name="adj1" fmla="val 43056"/>
              <a:gd name="adj2" fmla="val 100333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Date Placeholder 2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8CB7FA-58AC-7D49-B374-E720C6A95B5A}" type="datetime1">
              <a:rPr lang="en-US" sz="1200">
                <a:latin typeface="Garamond" charset="0"/>
              </a:rPr>
              <a:pPr eaLnBrk="1" hangingPunct="1"/>
              <a:t>10/5/16</a:t>
            </a:fld>
            <a:endParaRPr lang="en-US" sz="1200">
              <a:latin typeface="Garamond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3ED1A6-4FBB-9C49-A315-81AF106AEF70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30728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30729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30730" name="Line 18"/>
          <p:cNvSpPr>
            <a:spLocks noChangeShapeType="1"/>
          </p:cNvSpPr>
          <p:nvPr/>
        </p:nvSpPr>
        <p:spPr bwMode="auto">
          <a:xfrm>
            <a:off x="152400" y="3810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Text Box 20"/>
          <p:cNvSpPr txBox="1">
            <a:spLocks noChangeArrowheads="1"/>
          </p:cNvSpPr>
          <p:nvPr/>
        </p:nvSpPr>
        <p:spPr bwMode="auto">
          <a:xfrm>
            <a:off x="685800" y="6248400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NOTE - a and b are NOT copied back to x and y</a:t>
            </a:r>
          </a:p>
        </p:txBody>
      </p:sp>
      <p:sp>
        <p:nvSpPr>
          <p:cNvPr id="30732" name="Date Placeholder 1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6052BA-4221-B24D-94D9-4E13471347ED}" type="datetime1">
              <a:rPr lang="en-US" sz="1200">
                <a:latin typeface="Garamond" charset="0"/>
              </a:rPr>
              <a:pPr eaLnBrk="1" hangingPunct="1"/>
              <a:t>10/5/16</a:t>
            </a:fld>
            <a:endParaRPr lang="en-US" sz="1200">
              <a:latin typeface="Garamond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C032D2-7E61-B240-9CF6-486D860F3D97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Exercise - What prints (if 5, 12 entered)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72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double hyp(double a, double b);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a = 3;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b = 4;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62" name="Date Placeholder 1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04B2E7-7CAB-7843-A068-9900B1A91D2E}" type="datetime1">
              <a:rPr lang="en-US" sz="1200">
                <a:latin typeface="Garamond" charset="0"/>
              </a:rPr>
              <a:pPr eaLnBrk="1" hangingPunct="1"/>
              <a:t>10/5/16</a:t>
            </a:fld>
            <a:endParaRPr lang="en-US" sz="1200">
              <a:latin typeface="Garamond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Answer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>
                <a:latin typeface="Courier New" charset="0"/>
              </a:rPr>
              <a:t>Trgle w legs 5.000000 and 12.000000 has hyp of 5.00000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094F9F-63B7-FA43-828D-36F8D2047D56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  <p:sp>
        <p:nvSpPr>
          <p:cNvPr id="3277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6BB8FC4-F4A7-1E43-AA0F-ED495FF6D84D}" type="datetime1">
              <a:rPr lang="en-US" sz="1200">
                <a:latin typeface="Garamond" charset="0"/>
              </a:rPr>
              <a:pPr eaLnBrk="1" hangingPunct="1"/>
              <a:t>10/5/16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724400" cy="4987925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f(</a:t>
            </a: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a, </a:t>
            </a: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b);</a:t>
            </a:r>
          </a:p>
          <a:p>
            <a:pPr>
              <a:buFont typeface="Wingdings" pitchFamily="2" charset="2"/>
              <a:buNone/>
              <a:defRPr/>
            </a:pPr>
            <a:endParaRPr lang="en-US" sz="34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x = 1;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y =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result1, result2, result3;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result1 = f(x,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result2 = f(y,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result3 = f(result1, result2);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3400" b="1" dirty="0" smtClean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("Result 1: %d\n",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("Result 2: %d\n", result2);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("Result 3: %d\n", result3);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33795" name="Content Placeholder 6"/>
          <p:cNvSpPr>
            <a:spLocks noGrp="1"/>
          </p:cNvSpPr>
          <p:nvPr>
            <p:ph sz="half" idx="2"/>
          </p:nvPr>
        </p:nvSpPr>
        <p:spPr>
          <a:xfrm>
            <a:off x="5334000" y="1336675"/>
            <a:ext cx="3810000" cy="49879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f(int a, int b)</a:t>
            </a:r>
          </a:p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{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i;	// Loop index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r = 0;	// Result</a:t>
            </a:r>
          </a:p>
          <a:p>
            <a:pPr lvl="1">
              <a:buFont typeface="Wingdings" charset="0"/>
              <a:buNone/>
            </a:pPr>
            <a:endParaRPr lang="en-US" sz="1600" b="1">
              <a:latin typeface="Courier New" charset="0"/>
              <a:cs typeface="Courier New" charset="0"/>
            </a:endParaRPr>
          </a:p>
          <a:p>
            <a:pPr lvl="1">
              <a:buFont typeface="Wingdings" charset="0"/>
              <a:buNone/>
            </a:pPr>
            <a:r>
              <a:rPr lang="nn-NO" sz="1600" b="1">
                <a:latin typeface="Courier New" charset="0"/>
                <a:cs typeface="Courier New" charset="0"/>
              </a:rPr>
              <a:t>for (i = 0; i &lt; a; i++)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	r += b;</a:t>
            </a:r>
          </a:p>
          <a:p>
            <a:pPr lvl="1">
              <a:buFont typeface="Wingdings" charset="0"/>
              <a:buNone/>
            </a:pPr>
            <a:endParaRPr lang="en-US" sz="1600" b="1">
              <a:latin typeface="Courier New" charset="0"/>
              <a:cs typeface="Courier New" charset="0"/>
            </a:endParaRP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return r;</a:t>
            </a:r>
          </a:p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7CA7CF-878E-8448-BB74-2111CD760B33}" type="datetime1">
              <a:rPr lang="en-US" sz="1200">
                <a:latin typeface="Garamond" charset="0"/>
              </a:rPr>
              <a:pPr eaLnBrk="1" hangingPunct="1"/>
              <a:t>10/5/16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0EB141-A86C-F241-8E72-91B6A36936D9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4818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x = 1, y = 2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1: 2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2: 4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3: 8</a:t>
            </a:r>
          </a:p>
        </p:txBody>
      </p:sp>
      <p:sp>
        <p:nvSpPr>
          <p:cNvPr id="3481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B9462A5-9043-E34D-8B30-7C3E580724D9}" type="datetime1">
              <a:rPr lang="en-US" sz="1200">
                <a:latin typeface="Garamond" charset="0"/>
              </a:rPr>
              <a:pPr eaLnBrk="1" hangingPunct="1"/>
              <a:t>10/5/16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  <p:sp>
        <p:nvSpPr>
          <p:cNvPr id="3482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7A361E-4BDF-E24D-ABF1-3B82583BC0D8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Continue with functions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Program 2 grading done;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3/4</a:t>
            </a:r>
          </a:p>
          <a:p>
            <a:pPr lvl="2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Please do not change file name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Must e-mail Dr. Geiger with </a:t>
            </a:r>
            <a:r>
              <a:rPr lang="en-US" dirty="0" err="1">
                <a:latin typeface="Arial" charset="0"/>
              </a:rPr>
              <a:t>regrade</a:t>
            </a:r>
            <a:r>
              <a:rPr lang="en-US" dirty="0">
                <a:latin typeface="Arial" charset="0"/>
              </a:rPr>
              <a:t> requests (and for late submissions)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4 due 2/29</a:t>
            </a:r>
          </a:p>
          <a:p>
            <a:pPr lvl="2"/>
            <a:endParaRPr lang="en-US" u="sng" dirty="0" smtClean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264F4BA-67D7-2A4C-8B5A-96ADF5B1B719}" type="datetime1">
              <a:rPr lang="en-US" sz="1200">
                <a:latin typeface="Garamond" charset="0"/>
              </a:rPr>
              <a:pPr eaLnBrk="1" hangingPunct="1"/>
              <a:t>10/5/16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E1AD1A-AFD5-7B43-91F7-1DAB682FF4CD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Program 2 grading done;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</a:t>
            </a:r>
            <a:r>
              <a:rPr lang="en-US" dirty="0" smtClean="0">
                <a:latin typeface="Arial" charset="0"/>
              </a:rPr>
              <a:t>3/4</a:t>
            </a:r>
          </a:p>
          <a:p>
            <a:pPr lvl="2">
              <a:lnSpc>
                <a:spcPct val="90000"/>
              </a:lnSpc>
            </a:pPr>
            <a:r>
              <a:rPr lang="en-US" u="sng" dirty="0" smtClean="0">
                <a:latin typeface="Arial" charset="0"/>
              </a:rPr>
              <a:t>Please do not change file name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Must e-mail Dr. Geiger with </a:t>
            </a:r>
            <a:r>
              <a:rPr lang="en-US" dirty="0" err="1" smtClean="0">
                <a:latin typeface="Arial" charset="0"/>
              </a:rPr>
              <a:t>regrade</a:t>
            </a:r>
            <a:r>
              <a:rPr lang="en-US" dirty="0" smtClean="0">
                <a:latin typeface="Arial" charset="0"/>
              </a:rPr>
              <a:t> requests (and for late submissions)</a:t>
            </a:r>
            <a:endParaRPr lang="en-US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Program 4 due 2/29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</a:t>
            </a:r>
          </a:p>
          <a:p>
            <a:pPr lvl="1"/>
            <a:r>
              <a:rPr lang="en-US" dirty="0">
                <a:latin typeface="Arial" charset="0"/>
              </a:rPr>
              <a:t>Functions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41DC8A-8206-624D-8753-6E130A242189}" type="datetime1">
              <a:rPr lang="en-US" sz="1200">
                <a:latin typeface="Garamond" charset="0"/>
              </a:rPr>
              <a:pPr eaLnBrk="1" hangingPunct="1"/>
              <a:t>10/5/16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15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A2CEFE-BD70-D04F-BDEA-96F435455B66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Wingdings" pitchFamily="2" charset="2"/>
              <a:buChar char="n"/>
              <a:defRPr/>
            </a:pPr>
            <a:r>
              <a:rPr lang="en-US" sz="3200" dirty="0" smtClean="0">
                <a:ea typeface="+mn-ea"/>
                <a:cs typeface="+mn-cs"/>
              </a:rPr>
              <a:t>Functions used to break problem down into small, "bite-sized" pieces.</a:t>
            </a:r>
          </a:p>
          <a:p>
            <a:pPr marL="784225" lvl="1" indent="-457200">
              <a:buFont typeface="Wingdings" pitchFamily="2" charset="2"/>
              <a:buChar char="q"/>
              <a:defRPr/>
            </a:pPr>
            <a:r>
              <a:rPr lang="en-US" sz="2800" dirty="0" smtClean="0"/>
              <a:t>Make code more manageable and readable</a:t>
            </a:r>
          </a:p>
          <a:p>
            <a:pPr marL="784225" lvl="1" indent="-457200">
              <a:buFont typeface="Wingdings" pitchFamily="2" charset="2"/>
              <a:buChar char="q"/>
              <a:defRPr/>
            </a:pPr>
            <a:r>
              <a:rPr lang="en-US" sz="2800" dirty="0" smtClean="0"/>
              <a:t>Identify reusable pieces</a:t>
            </a:r>
          </a:p>
          <a:p>
            <a:pPr marL="457200" indent="-457200">
              <a:buFont typeface="Wingdings" pitchFamily="2" charset="2"/>
              <a:buChar char="n"/>
              <a:defRPr/>
            </a:pPr>
            <a:r>
              <a:rPr lang="en-US" sz="3200" dirty="0" smtClean="0">
                <a:ea typeface="+mn-ea"/>
                <a:cs typeface="+mn-cs"/>
              </a:rPr>
              <a:t>Functions have an optional type of return value, a name, and optional arguments</a:t>
            </a:r>
          </a:p>
          <a:p>
            <a:pPr marL="457200" indent="-457200">
              <a:buFont typeface="Wingdings" pitchFamily="2" charset="2"/>
              <a:buChar char="n"/>
              <a:defRPr/>
            </a:pPr>
            <a:r>
              <a:rPr lang="en-US" sz="3200" dirty="0" smtClean="0">
                <a:ea typeface="+mn-ea"/>
                <a:cs typeface="+mn-cs"/>
              </a:rPr>
              <a:t>Functions return at most, ONE value</a:t>
            </a:r>
          </a:p>
          <a:p>
            <a:pPr marL="457200" indent="-457200">
              <a:buFont typeface="Wingdings" pitchFamily="2" charset="2"/>
              <a:buChar char="n"/>
              <a:defRPr/>
            </a:pPr>
            <a:r>
              <a:rPr lang="en-US" sz="3200" dirty="0" smtClean="0">
                <a:ea typeface="+mn-ea"/>
                <a:cs typeface="+mn-cs"/>
              </a:rPr>
              <a:t>Functions must be either "prototyped" or declared prior to use.  Good programming practices requires all functions to be prototyped.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EFC6FE-8290-C04E-971F-59592A879C63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  <p:sp>
        <p:nvSpPr>
          <p:cNvPr id="20484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782F79-A1EF-5642-9008-F7FC544A0217}" type="datetime1">
              <a:rPr lang="en-US" sz="1200">
                <a:latin typeface="Garamond" charset="0"/>
              </a:rPr>
              <a:pPr eaLnBrk="1" hangingPunct="1"/>
              <a:t>10/5/16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536D5C-16D8-2F48-91D4-32B316531F4B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7696200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/>
              <a:t>Alternate way of writing above function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sqrt(a*a + b*b);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2532" name="AutoShape 5"/>
          <p:cNvSpPr>
            <a:spLocks/>
          </p:cNvSpPr>
          <p:nvPr/>
        </p:nvSpPr>
        <p:spPr bwMode="auto">
          <a:xfrm>
            <a:off x="685800" y="533400"/>
            <a:ext cx="1447800" cy="609600"/>
          </a:xfrm>
          <a:prstGeom prst="accentCallout3">
            <a:avLst>
              <a:gd name="adj1" fmla="val 18750"/>
              <a:gd name="adj2" fmla="val -5264"/>
              <a:gd name="adj3" fmla="val 18750"/>
              <a:gd name="adj4" fmla="val -24889"/>
              <a:gd name="adj5" fmla="val 98176"/>
              <a:gd name="adj6" fmla="val -24889"/>
              <a:gd name="adj7" fmla="val 177866"/>
              <a:gd name="adj8" fmla="val 343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type of value returned</a:t>
            </a:r>
          </a:p>
        </p:txBody>
      </p:sp>
      <p:sp>
        <p:nvSpPr>
          <p:cNvPr id="22533" name="AutoShape 7"/>
          <p:cNvSpPr>
            <a:spLocks/>
          </p:cNvSpPr>
          <p:nvPr/>
        </p:nvSpPr>
        <p:spPr bwMode="auto">
          <a:xfrm>
            <a:off x="7086600" y="381000"/>
            <a:ext cx="1584325" cy="609600"/>
          </a:xfrm>
          <a:prstGeom prst="accentCallout1">
            <a:avLst>
              <a:gd name="adj1" fmla="val 18750"/>
              <a:gd name="adj2" fmla="val -4810"/>
              <a:gd name="adj3" fmla="val 190884"/>
              <a:gd name="adj4" fmla="val -3194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name of function</a:t>
            </a:r>
          </a:p>
        </p:txBody>
      </p:sp>
      <p:sp>
        <p:nvSpPr>
          <p:cNvPr id="22534" name="AutoShape 8"/>
          <p:cNvSpPr>
            <a:spLocks/>
          </p:cNvSpPr>
          <p:nvPr/>
        </p:nvSpPr>
        <p:spPr bwMode="auto">
          <a:xfrm>
            <a:off x="6248400" y="1143000"/>
            <a:ext cx="2438400" cy="609600"/>
          </a:xfrm>
          <a:prstGeom prst="accentCallout2">
            <a:avLst>
              <a:gd name="adj1" fmla="val 18750"/>
              <a:gd name="adj2" fmla="val -3125"/>
              <a:gd name="adj3" fmla="val 18750"/>
              <a:gd name="adj4" fmla="val -56773"/>
              <a:gd name="adj5" fmla="val 88023"/>
              <a:gd name="adj6" fmla="val -1123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parameters of function (variables in)</a:t>
            </a:r>
          </a:p>
        </p:txBody>
      </p:sp>
      <p:sp>
        <p:nvSpPr>
          <p:cNvPr id="22535" name="AutoShape 9"/>
          <p:cNvSpPr>
            <a:spLocks/>
          </p:cNvSpPr>
          <p:nvPr/>
        </p:nvSpPr>
        <p:spPr bwMode="auto">
          <a:xfrm>
            <a:off x="6253163" y="2667000"/>
            <a:ext cx="2262187" cy="609600"/>
          </a:xfrm>
          <a:prstGeom prst="accentCallout2">
            <a:avLst>
              <a:gd name="adj1" fmla="val 18750"/>
              <a:gd name="adj2" fmla="val -3370"/>
              <a:gd name="adj3" fmla="val 18750"/>
              <a:gd name="adj4" fmla="val -90245"/>
              <a:gd name="adj5" fmla="val 61458"/>
              <a:gd name="adj6" fmla="val -1678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Single value returned by function</a:t>
            </a:r>
          </a:p>
        </p:txBody>
      </p:sp>
      <p:sp>
        <p:nvSpPr>
          <p:cNvPr id="22536" name="Date Placeholder 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9BB833-4AF8-C547-B0B5-5FF1AA8C84DA}" type="datetime1">
              <a:rPr lang="en-US" sz="1200">
                <a:latin typeface="Garamond" charset="0"/>
              </a:rPr>
              <a:pPr eaLnBrk="1" hangingPunct="1"/>
              <a:t>10/5/16</a:t>
            </a:fld>
            <a:endParaRPr lang="en-US" sz="1200">
              <a:latin typeface="Garamond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5D2533-EF14-8D47-888F-CEF4929DAE1C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complete program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8382000" cy="586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3556" name="AutoShape 8"/>
          <p:cNvSpPr>
            <a:spLocks/>
          </p:cNvSpPr>
          <p:nvPr/>
        </p:nvSpPr>
        <p:spPr bwMode="auto">
          <a:xfrm>
            <a:off x="5181600" y="1600200"/>
            <a:ext cx="3276600" cy="381000"/>
          </a:xfrm>
          <a:prstGeom prst="accentCallout1">
            <a:avLst>
              <a:gd name="adj1" fmla="val 30000"/>
              <a:gd name="adj2" fmla="val -2324"/>
              <a:gd name="adj3" fmla="val 68333"/>
              <a:gd name="adj4" fmla="val -1453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/>
              <a:t>prototype (note semi-colon  )</a:t>
            </a:r>
          </a:p>
        </p:txBody>
      </p:sp>
      <p:sp>
        <p:nvSpPr>
          <p:cNvPr id="23557" name="AutoShape 9"/>
          <p:cNvSpPr>
            <a:spLocks/>
          </p:cNvSpPr>
          <p:nvPr/>
        </p:nvSpPr>
        <p:spPr bwMode="auto">
          <a:xfrm>
            <a:off x="5181600" y="4267200"/>
            <a:ext cx="3276600" cy="762000"/>
          </a:xfrm>
          <a:prstGeom prst="accentCallout1">
            <a:avLst>
              <a:gd name="adj1" fmla="val 15000"/>
              <a:gd name="adj2" fmla="val -2324"/>
              <a:gd name="adj3" fmla="val 46667"/>
              <a:gd name="adj4" fmla="val -2049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/>
              <a:t>actual function definition</a:t>
            </a:r>
            <a:br>
              <a:rPr lang="en-US"/>
            </a:br>
            <a:r>
              <a:rPr lang="en-US"/>
              <a:t> (NO semi-colon  )</a:t>
            </a:r>
          </a:p>
        </p:txBody>
      </p:sp>
      <p:sp>
        <p:nvSpPr>
          <p:cNvPr id="23558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4DA40B-A31F-1842-9934-FF5ED24DCBE5}" type="datetime1">
              <a:rPr lang="en-US" sz="1200">
                <a:latin typeface="Garamond" charset="0"/>
              </a:rPr>
              <a:pPr eaLnBrk="1" hangingPunct="1"/>
              <a:t>10/5/16</a:t>
            </a:fld>
            <a:endParaRPr lang="en-US" sz="1200">
              <a:latin typeface="Garamond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E9CC800-1AD8-AB49-A1B6-3D2834188CE1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8382000" cy="586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4584" name="Text Box 9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4585" name="Rectangle 13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86" name="Rectangle 14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87" name="Text Box 15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4588" name="Rectangle 16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89" name="Text Box 17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4590" name="Text Box 18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4591" name="Rectangle 19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92" name="Rectangle 20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93" name="Rectangle 21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94" name="Line 22"/>
          <p:cNvSpPr>
            <a:spLocks noChangeShapeType="1"/>
          </p:cNvSpPr>
          <p:nvPr/>
        </p:nvSpPr>
        <p:spPr bwMode="auto">
          <a:xfrm>
            <a:off x="2286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AB28DE-6350-2C4E-A810-B1192EAE31F4}" type="datetime1">
              <a:rPr lang="en-US" sz="1200">
                <a:latin typeface="Garamond" charset="0"/>
              </a:rPr>
              <a:pPr eaLnBrk="1" hangingPunct="1"/>
              <a:t>10/5/16</a:t>
            </a:fld>
            <a:endParaRPr lang="en-US" sz="1200">
              <a:latin typeface="Garamond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16AE7D-FC7B-F940-85EB-888F29953FD7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228600" y="3276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68DD83-32B5-5C46-8AC5-D78684787A32}" type="datetime1">
              <a:rPr lang="en-US" sz="1200">
                <a:latin typeface="Garamond" charset="0"/>
              </a:rPr>
              <a:pPr eaLnBrk="1" hangingPunct="1"/>
              <a:t>10/5/16</a:t>
            </a:fld>
            <a:endParaRPr lang="en-US" sz="1200">
              <a:latin typeface="Garamond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3B68B2-87F1-474B-81CA-7382187B15F5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152400" y="4876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AutoShape 19"/>
          <p:cNvSpPr>
            <a:spLocks noChangeArrowheads="1"/>
          </p:cNvSpPr>
          <p:nvPr/>
        </p:nvSpPr>
        <p:spPr bwMode="auto">
          <a:xfrm>
            <a:off x="8001000" y="1600200"/>
            <a:ext cx="990600" cy="3429000"/>
          </a:xfrm>
          <a:prstGeom prst="curvedLeftArrow">
            <a:avLst>
              <a:gd name="adj1" fmla="val 31090"/>
              <a:gd name="adj2" fmla="val 100321"/>
              <a:gd name="adj3" fmla="val 27722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AutoShape 20"/>
          <p:cNvSpPr>
            <a:spLocks noChangeArrowheads="1"/>
          </p:cNvSpPr>
          <p:nvPr/>
        </p:nvSpPr>
        <p:spPr bwMode="auto">
          <a:xfrm>
            <a:off x="8001000" y="2057400"/>
            <a:ext cx="990600" cy="3429000"/>
          </a:xfrm>
          <a:prstGeom prst="curvedLeftArrow">
            <a:avLst>
              <a:gd name="adj1" fmla="val 31090"/>
              <a:gd name="adj2" fmla="val 100321"/>
              <a:gd name="adj3" fmla="val 28528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Date Placeholder 2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4966FF-AC0D-9E47-A7D1-0767CB3057C7}" type="datetime1">
              <a:rPr lang="en-US" sz="1200">
                <a:latin typeface="Garamond" charset="0"/>
              </a:rPr>
              <a:pPr eaLnBrk="1" hangingPunct="1"/>
              <a:t>10/5/16</a:t>
            </a:fld>
            <a:endParaRPr lang="en-US" sz="1200">
              <a:latin typeface="Garamond" charset="0"/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18D9783-1410-334A-A1D6-72721AA846A8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152400" y="5181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7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A319DAE-CEBA-F245-8294-508E354C8458}" type="datetime1">
              <a:rPr lang="en-US" sz="1200">
                <a:latin typeface="Garamond" charset="0"/>
              </a:rPr>
              <a:pPr eaLnBrk="1" hangingPunct="1"/>
              <a:t>10/5/16</a:t>
            </a:fld>
            <a:endParaRPr lang="en-US" sz="1200">
              <a:latin typeface="Garamond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7197</TotalTime>
  <Words>743</Words>
  <Application>Microsoft Macintosh PowerPoint</Application>
  <PresentationFormat>On-screen Show (4:3)</PresentationFormat>
  <Paragraphs>274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Edge</vt:lpstr>
      <vt:lpstr>EECE.2160 ECE Application Programming</vt:lpstr>
      <vt:lpstr>Lecture outline</vt:lpstr>
      <vt:lpstr>Functions</vt:lpstr>
      <vt:lpstr>Functions</vt:lpstr>
      <vt:lpstr>Functions - complete program</vt:lpstr>
      <vt:lpstr>Functions - scope</vt:lpstr>
      <vt:lpstr>Functions - scope</vt:lpstr>
      <vt:lpstr>Functions - scope</vt:lpstr>
      <vt:lpstr>Functions - scope</vt:lpstr>
      <vt:lpstr>Functions - scope</vt:lpstr>
      <vt:lpstr>Functions - scope</vt:lpstr>
      <vt:lpstr>Functions - scope</vt:lpstr>
      <vt:lpstr>Exercise - What prints (if 5, 12 entered)</vt:lpstr>
      <vt:lpstr>Answer</vt:lpstr>
      <vt:lpstr>Example</vt:lpstr>
      <vt:lpstr>Example 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1580</cp:revision>
  <dcterms:created xsi:type="dcterms:W3CDTF">2006-04-03T05:03:01Z</dcterms:created>
  <dcterms:modified xsi:type="dcterms:W3CDTF">2016-10-06T01:50:53Z</dcterms:modified>
</cp:coreProperties>
</file>