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"/>
  </p:notesMasterIdLst>
  <p:handoutMasterIdLst>
    <p:handoutMasterId r:id="rId7"/>
  </p:handoutMasterIdLst>
  <p:sldIdLst>
    <p:sldId id="256" r:id="rId2"/>
    <p:sldId id="532" r:id="rId3"/>
    <p:sldId id="533" r:id="rId4"/>
    <p:sldId id="534" r:id="rId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9537" autoAdjust="0"/>
  </p:normalViewPr>
  <p:slideViewPr>
    <p:cSldViewPr>
      <p:cViewPr varScale="1">
        <p:scale>
          <a:sx n="86" d="100"/>
          <a:sy n="86" d="100"/>
        </p:scale>
        <p:origin x="-1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D6F88B-553A-4645-81E6-5F1362CC713D}" type="datetime1">
              <a:rPr lang="en-US" smtClean="0"/>
              <a:t>4/5/17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16B64-5DCA-C948-9747-1EF311E2EB1B}" type="datetime1">
              <a:rPr lang="en-US" smtClean="0"/>
              <a:t>4/5/17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7961E-B269-AC48-BB6D-5CD0AEB858B6}" type="datetime1">
              <a:rPr lang="en-US" smtClean="0"/>
              <a:t>4/5/17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142C7-D041-2D4D-B10C-6D0D06545EDA}" type="datetime1">
              <a:rPr lang="en-US" smtClean="0"/>
              <a:t>4/5/17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B62A1-9EAE-154B-B327-00CBCED228E0}" type="datetime1">
              <a:rPr lang="en-US" smtClean="0"/>
              <a:t>4/5/17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55DD99-18EE-814E-8012-0DE76D845C95}" type="datetime1">
              <a:rPr lang="en-US" smtClean="0"/>
              <a:t>4/5/17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B1620F-ABAA-1749-A282-47F23E74FB8A}" type="datetime1">
              <a:rPr lang="en-US" smtClean="0"/>
              <a:t>4/5/17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A1C381-44F2-194B-BCEA-4E01F2159A1F}" type="datetime1">
              <a:rPr lang="en-US" smtClean="0"/>
              <a:t>4/5/17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576D5-39CD-4843-AF0C-F9FD9A51517C}" type="datetime1">
              <a:rPr lang="en-US" smtClean="0"/>
              <a:t>4/5/17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94158-2BD9-1042-A933-1C5F11E2EA35}" type="datetime1">
              <a:rPr lang="en-US" smtClean="0"/>
              <a:t>4/5/17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15397-F475-BD45-90E6-E65DC5C8172E}" type="datetime1">
              <a:rPr lang="en-US" smtClean="0"/>
              <a:t>4/5/17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BD6C9-B85E-A04E-99F1-69FC27822303}" type="datetime1">
              <a:rPr lang="en-US" smtClean="0"/>
              <a:t>4/5/17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F546B-D7AF-5C49-B5AF-4580F4396B8A}" type="datetime1">
              <a:rPr lang="en-US" smtClean="0"/>
              <a:t>4/5/17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F5A8F3E-11F3-AD49-9465-B2EB04DA0A73}" type="datetime1">
              <a:rPr lang="en-US" smtClean="0"/>
              <a:t>4/5/17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28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Average: </a:t>
            </a:r>
            <a:r>
              <a:rPr lang="en-US" dirty="0" smtClean="0">
                <a:ea typeface="+mn-ea"/>
              </a:rPr>
              <a:t>50.5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Median: </a:t>
            </a:r>
            <a:r>
              <a:rPr lang="en-US" dirty="0" smtClean="0">
                <a:ea typeface="+mn-ea"/>
              </a:rPr>
              <a:t>51.5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Std. deviation: </a:t>
            </a:r>
            <a:r>
              <a:rPr lang="en-US" dirty="0" smtClean="0">
                <a:ea typeface="+mn-ea"/>
              </a:rPr>
              <a:t>21.5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Max: </a:t>
            </a:r>
            <a:r>
              <a:rPr lang="en-US" dirty="0" smtClean="0">
                <a:ea typeface="+mn-ea"/>
              </a:rPr>
              <a:t>88</a:t>
            </a:r>
            <a:endParaRPr lang="en-US" dirty="0"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124200" y="10668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</a:t>
            </a:r>
            <a:r>
              <a:rPr lang="en-US" dirty="0" smtClean="0"/>
              <a:t>11.1 </a:t>
            </a:r>
            <a:r>
              <a:rPr lang="en-US" dirty="0" smtClean="0"/>
              <a:t>/ 20 </a:t>
            </a:r>
            <a:r>
              <a:rPr lang="en-US" dirty="0" smtClean="0"/>
              <a:t>(</a:t>
            </a:r>
            <a:r>
              <a:rPr lang="en-US" dirty="0" smtClean="0"/>
              <a:t>56</a:t>
            </a:r>
            <a:r>
              <a:rPr lang="en-US" dirty="0" smtClean="0"/>
              <a:t>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</a:t>
            </a:r>
            <a:r>
              <a:rPr lang="en-US" dirty="0" smtClean="0"/>
              <a:t>19</a:t>
            </a:r>
            <a:r>
              <a:rPr lang="en-US" dirty="0" smtClean="0"/>
              <a:t>.2 </a:t>
            </a:r>
            <a:r>
              <a:rPr lang="en-US" dirty="0" smtClean="0"/>
              <a:t>/ 40 </a:t>
            </a:r>
            <a:r>
              <a:rPr lang="en-US" dirty="0" smtClean="0"/>
              <a:t>(48%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</a:t>
            </a:r>
            <a:r>
              <a:rPr lang="en-US" dirty="0" smtClean="0"/>
              <a:t>20.9</a:t>
            </a:r>
            <a:r>
              <a:rPr lang="en-US" dirty="0" smtClean="0"/>
              <a:t> </a:t>
            </a:r>
            <a:r>
              <a:rPr lang="en-US" dirty="0" smtClean="0"/>
              <a:t>/ 40 (</a:t>
            </a:r>
            <a:r>
              <a:rPr lang="en-US" dirty="0" smtClean="0"/>
              <a:t>52%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D2BD25-EEA9-404B-91B4-DBB937A62B2B}" type="datetime1">
              <a:rPr lang="en-US" smtClean="0">
                <a:latin typeface="Garamond" charset="0"/>
              </a:rPr>
              <a:t>4/5/17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697E4D-E27A-BB4F-9644-AAAB5C945D05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6629400" y="1066800"/>
            <a:ext cx="243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Extra credit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30 students </a:t>
            </a:r>
            <a:r>
              <a:rPr lang="en-US" dirty="0" smtClean="0">
                <a:ea typeface="+mn-ea"/>
              </a:rPr>
              <a:t>completed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4 </a:t>
            </a:r>
            <a:r>
              <a:rPr lang="en-US" dirty="0" smtClean="0">
                <a:ea typeface="+mn-ea"/>
              </a:rPr>
              <a:t>average</a:t>
            </a:r>
            <a:endParaRPr lang="en-US" dirty="0"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95600"/>
            <a:ext cx="6136287" cy="3045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Figuring out where you stand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Programs: 60% 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(6</a:t>
            </a:r>
            <a:r>
              <a:rPr lang="en-US" sz="2600" i="1" dirty="0" smtClean="0">
                <a:solidFill>
                  <a:srgbClr val="FF0000"/>
                </a:solidFill>
                <a:latin typeface="Arial" charset="0"/>
              </a:rPr>
              <a:t>/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9</a:t>
            </a:r>
            <a:r>
              <a:rPr lang="en-US" sz="2600" i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600" i="1" dirty="0" smtClean="0">
                <a:solidFill>
                  <a:srgbClr val="FF0000"/>
                </a:solidFill>
                <a:latin typeface="Arial" charset="0"/>
              </a:rPr>
              <a:t>done &amp; graded</a:t>
            </a:r>
            <a:r>
              <a:rPr lang="en-US" sz="2600" i="1" dirty="0" smtClean="0">
                <a:solidFill>
                  <a:srgbClr val="FF0000"/>
                </a:solidFill>
                <a:latin typeface="Arial" charset="0"/>
              </a:rPr>
              <a:t>)</a:t>
            </a:r>
            <a:endParaRPr lang="en-US" sz="2200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Arial" charset="0"/>
              </a:rPr>
              <a:t>Exams</a:t>
            </a:r>
            <a:r>
              <a:rPr lang="en-US" sz="2600" dirty="0">
                <a:latin typeface="Arial" charset="0"/>
              </a:rPr>
              <a:t>: 40% (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10%</a:t>
            </a:r>
            <a:r>
              <a:rPr lang="en-US" sz="2600" dirty="0">
                <a:latin typeface="Arial" charset="0"/>
              </a:rPr>
              <a:t> + 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15%</a:t>
            </a:r>
            <a:r>
              <a:rPr lang="en-US" sz="2600" dirty="0">
                <a:latin typeface="Arial" charset="0"/>
              </a:rPr>
              <a:t> + 15%)</a:t>
            </a:r>
          </a:p>
          <a:p>
            <a:pPr lvl="1">
              <a:lnSpc>
                <a:spcPct val="80000"/>
              </a:lnSpc>
            </a:pPr>
            <a:r>
              <a:rPr lang="en-US" sz="2200" u="sng" dirty="0" smtClean="0">
                <a:latin typeface="Arial" charset="0"/>
              </a:rPr>
              <a:t>Higher grade </a:t>
            </a:r>
            <a:r>
              <a:rPr lang="en-US" sz="2200" u="sng" dirty="0">
                <a:latin typeface="Arial" charset="0"/>
              </a:rPr>
              <a:t>from Exam 1/2 counts for 15%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Arial" charset="0"/>
              </a:rPr>
              <a:t>~</a:t>
            </a:r>
            <a:r>
              <a:rPr lang="en-US" sz="2600" dirty="0" smtClean="0">
                <a:latin typeface="Arial" charset="0"/>
              </a:rPr>
              <a:t>35</a:t>
            </a:r>
            <a:r>
              <a:rPr lang="en-US" sz="2600" dirty="0" smtClean="0">
                <a:latin typeface="Arial" charset="0"/>
              </a:rPr>
              <a:t>% </a:t>
            </a:r>
            <a:r>
              <a:rPr lang="en-US" sz="2600" dirty="0">
                <a:latin typeface="Arial" charset="0"/>
              </a:rPr>
              <a:t>of your grade still to be determined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Arial" charset="0"/>
              </a:rPr>
              <a:t>Doesn’t include </a:t>
            </a:r>
            <a:r>
              <a:rPr lang="en-US" sz="2200" dirty="0" err="1" smtClean="0">
                <a:latin typeface="Arial" charset="0"/>
              </a:rPr>
              <a:t>regrade</a:t>
            </a:r>
            <a:r>
              <a:rPr lang="en-US" sz="2200" dirty="0" smtClean="0">
                <a:latin typeface="Arial" charset="0"/>
              </a:rPr>
              <a:t> submissions that aren’t done yet</a:t>
            </a:r>
            <a:endParaRPr lang="en-US" sz="2200" dirty="0">
              <a:latin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6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Estimating your grade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Program </a:t>
            </a:r>
            <a:r>
              <a:rPr lang="en-US" sz="2200" dirty="0" err="1">
                <a:latin typeface="Arial" charset="0"/>
              </a:rPr>
              <a:t>avg</a:t>
            </a:r>
            <a:r>
              <a:rPr lang="en-US" sz="2200" dirty="0">
                <a:latin typeface="Arial" charset="0"/>
              </a:rPr>
              <a:t> (PA) = </a:t>
            </a:r>
            <a:r>
              <a:rPr lang="en-US" sz="2200" dirty="0">
                <a:solidFill>
                  <a:srgbClr val="0000CC"/>
                </a:solidFill>
                <a:latin typeface="Arial" charset="0"/>
              </a:rPr>
              <a:t>(total program points) / </a:t>
            </a:r>
            <a:r>
              <a:rPr lang="en-US" sz="2200" dirty="0">
                <a:solidFill>
                  <a:srgbClr val="0000CC"/>
                </a:solidFill>
                <a:latin typeface="Arial" charset="0"/>
              </a:rPr>
              <a:t>5</a:t>
            </a:r>
            <a:r>
              <a:rPr lang="en-US" sz="2200" dirty="0" smtClean="0">
                <a:solidFill>
                  <a:srgbClr val="0000CC"/>
                </a:solidFill>
                <a:latin typeface="Arial" charset="0"/>
              </a:rPr>
              <a:t>.5</a:t>
            </a:r>
            <a:endParaRPr lang="en-US" sz="2200" dirty="0" smtClean="0">
              <a:solidFill>
                <a:srgbClr val="0000CC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Arial" charset="0"/>
              </a:rPr>
              <a:t>Exam </a:t>
            </a:r>
            <a:r>
              <a:rPr lang="en-US" sz="2200" dirty="0" err="1">
                <a:latin typeface="Arial" charset="0"/>
              </a:rPr>
              <a:t>avg</a:t>
            </a:r>
            <a:r>
              <a:rPr lang="en-US" sz="2200" dirty="0">
                <a:latin typeface="Arial" charset="0"/>
              </a:rPr>
              <a:t> (EA)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solidFill>
                  <a:srgbClr val="0000FF"/>
                </a:solidFill>
                <a:latin typeface="Arial" charset="0"/>
              </a:rPr>
              <a:t>	((min(E1, E2)) + (max(E1, E2) * 1.5)) / 2.5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FF0000"/>
                </a:solidFill>
                <a:latin typeface="Arial" charset="0"/>
              </a:rPr>
              <a:t>Overall </a:t>
            </a:r>
            <a:r>
              <a:rPr lang="en-US" sz="2200" dirty="0" err="1">
                <a:solidFill>
                  <a:srgbClr val="FF0000"/>
                </a:solidFill>
                <a:latin typeface="Arial" charset="0"/>
              </a:rPr>
              <a:t>avg</a:t>
            </a:r>
            <a:r>
              <a:rPr lang="en-US" sz="2200" dirty="0">
                <a:solidFill>
                  <a:srgbClr val="FF0000"/>
                </a:solidFill>
                <a:latin typeface="Arial" charset="0"/>
              </a:rPr>
              <a:t> = PA * 0.6 + EA * 0.4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5E1ADA-43E4-0541-8678-6AEB3F343B81}" type="datetime1">
              <a:rPr lang="en-US" smtClean="0">
                <a:latin typeface="Garamond" charset="0"/>
              </a:rPr>
              <a:t>4/5/17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ABA62F-1D99-EB43-A718-F28582C8C40C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Figuring out where you stand</a:t>
            </a:r>
            <a:endParaRPr lang="en-US" dirty="0">
              <a:ea typeface="+mj-ea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534400" cy="2971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Estimated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avg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PA * 0.6 + EA * 0.4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b="1" u="sng" dirty="0" smtClean="0">
                <a:solidFill>
                  <a:srgbClr val="FF0000"/>
                </a:solidFill>
                <a:ea typeface="+mn-ea"/>
              </a:rPr>
              <a:t>Current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course </a:t>
            </a:r>
            <a:r>
              <a:rPr lang="en-US" dirty="0" err="1" smtClean="0">
                <a:ea typeface="+mn-ea"/>
              </a:rPr>
              <a:t>avg</a:t>
            </a:r>
            <a:r>
              <a:rPr lang="en-US" dirty="0" smtClean="0">
                <a:ea typeface="+mn-ea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ea typeface="+mn-ea"/>
              </a:rPr>
              <a:t>(will change)</a:t>
            </a:r>
            <a:r>
              <a:rPr lang="en-US" dirty="0" smtClean="0">
                <a:ea typeface="+mn-ea"/>
              </a:rPr>
              <a:t>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Without extra credit: </a:t>
            </a:r>
            <a:r>
              <a:rPr lang="en-US" dirty="0" smtClean="0"/>
              <a:t>~78.2%</a:t>
            </a:r>
            <a:r>
              <a:rPr lang="en-US" dirty="0" smtClean="0"/>
              <a:t>, SD = </a:t>
            </a:r>
            <a:r>
              <a:rPr lang="en-US" dirty="0" smtClean="0"/>
              <a:t>16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With extra credit: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~79.6%</a:t>
            </a:r>
            <a:r>
              <a:rPr lang="en-US" dirty="0" smtClean="0"/>
              <a:t>, SD = </a:t>
            </a:r>
            <a:r>
              <a:rPr lang="en-US" dirty="0" smtClean="0"/>
              <a:t>16.5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Note: exam averages </a:t>
            </a:r>
            <a:r>
              <a:rPr lang="en-US" dirty="0" smtClean="0"/>
              <a:t>77.8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50.5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Likely </a:t>
            </a:r>
            <a:r>
              <a:rPr lang="en-US" dirty="0" err="1" smtClean="0">
                <a:ea typeface="+mn-ea"/>
              </a:rPr>
              <a:t>avg</a:t>
            </a:r>
            <a:r>
              <a:rPr lang="en-US" dirty="0" smtClean="0">
                <a:ea typeface="+mn-ea"/>
              </a:rPr>
              <a:t> up, SD up once grades/</a:t>
            </a:r>
            <a:r>
              <a:rPr lang="en-US" dirty="0" err="1" smtClean="0">
                <a:ea typeface="+mn-ea"/>
              </a:rPr>
              <a:t>regrades</a:t>
            </a:r>
            <a:r>
              <a:rPr lang="en-US" dirty="0" smtClean="0">
                <a:ea typeface="+mn-ea"/>
              </a:rPr>
              <a:t> done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solidFill>
                  <a:srgbClr val="0000CC"/>
                </a:solidFill>
                <a:ea typeface="+mn-ea"/>
              </a:rPr>
              <a:t>May be curve, but do not assume there will be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b="1" u="sng" dirty="0" smtClean="0">
                <a:solidFill>
                  <a:srgbClr val="0000CC"/>
                </a:solidFill>
                <a:ea typeface="+mn-ea"/>
              </a:rPr>
              <a:t>Currently 2-</a:t>
            </a:r>
            <a:r>
              <a:rPr lang="en-US" b="1" u="sng" smtClean="0">
                <a:solidFill>
                  <a:srgbClr val="0000CC"/>
                </a:solidFill>
                <a:ea typeface="+mn-ea"/>
              </a:rPr>
              <a:t>3 points</a:t>
            </a:r>
            <a:endParaRPr lang="en-US" b="1" dirty="0" smtClean="0">
              <a:solidFill>
                <a:srgbClr val="0000CC"/>
              </a:solidFill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Typical grading scale without curve</a:t>
            </a:r>
          </a:p>
        </p:txBody>
      </p:sp>
      <p:sp>
        <p:nvSpPr>
          <p:cNvPr id="7172" name="Content Placeholder 7"/>
          <p:cNvSpPr>
            <a:spLocks noGrp="1"/>
          </p:cNvSpPr>
          <p:nvPr>
            <p:ph sz="half" idx="2"/>
          </p:nvPr>
        </p:nvSpPr>
        <p:spPr>
          <a:xfrm>
            <a:off x="2667000" y="3851275"/>
            <a:ext cx="4038600" cy="2854325"/>
          </a:xfrm>
        </p:spPr>
        <p:txBody>
          <a:bodyPr/>
          <a:lstStyle/>
          <a:p>
            <a:pPr lvl="1"/>
            <a:r>
              <a:rPr lang="en-US" sz="2000" dirty="0">
                <a:latin typeface="Arial" charset="0"/>
              </a:rPr>
              <a:t>C+: 78-79</a:t>
            </a:r>
          </a:p>
          <a:p>
            <a:pPr lvl="1"/>
            <a:r>
              <a:rPr lang="en-US" sz="2000" dirty="0">
                <a:latin typeface="Arial" charset="0"/>
              </a:rPr>
              <a:t>C: 73-77</a:t>
            </a:r>
          </a:p>
          <a:p>
            <a:pPr lvl="1"/>
            <a:r>
              <a:rPr lang="en-US" sz="2000" dirty="0">
                <a:latin typeface="Arial" charset="0"/>
              </a:rPr>
              <a:t>C-: 70-72</a:t>
            </a:r>
          </a:p>
          <a:p>
            <a:pPr lvl="1"/>
            <a:r>
              <a:rPr lang="en-US" sz="2000" dirty="0">
                <a:latin typeface="Arial" charset="0"/>
              </a:rPr>
              <a:t>D+: 68-69</a:t>
            </a:r>
          </a:p>
          <a:p>
            <a:pPr lvl="1"/>
            <a:r>
              <a:rPr lang="en-US" sz="2000" dirty="0">
                <a:latin typeface="Arial" charset="0"/>
              </a:rPr>
              <a:t>D: 60-67</a:t>
            </a:r>
          </a:p>
          <a:p>
            <a:pPr lvl="1"/>
            <a:r>
              <a:rPr lang="en-US" sz="2000" dirty="0">
                <a:latin typeface="Arial" charset="0"/>
              </a:rPr>
              <a:t>F: &lt; 60</a:t>
            </a: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6C341B-9AAF-3847-919E-0EE9BA4719CE}" type="datetime1">
              <a:rPr lang="en-US" smtClean="0">
                <a:latin typeface="Garamond" charset="0"/>
              </a:rPr>
              <a:t>4/5/17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Exam 2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32A8E-1B17-F245-B648-DFE343DFDF23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7176" name="Content Placeholder 7"/>
          <p:cNvSpPr txBox="1">
            <a:spLocks/>
          </p:cNvSpPr>
          <p:nvPr/>
        </p:nvSpPr>
        <p:spPr bwMode="auto">
          <a:xfrm>
            <a:off x="457200" y="3886200"/>
            <a:ext cx="40386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A: 93+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A-: 90-92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B+: 88-89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B: 83-87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B-: 80-82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 dirty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14103</TotalTime>
  <Words>333</Words>
  <Application>Microsoft Macintosh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Edge</vt:lpstr>
      <vt:lpstr>EECE.2160 ECE Application Programming</vt:lpstr>
      <vt:lpstr>Exam stats &amp; grade distribution</vt:lpstr>
      <vt:lpstr>Figuring out where you stand</vt:lpstr>
      <vt:lpstr>Figuring out where you stand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1774</cp:revision>
  <dcterms:created xsi:type="dcterms:W3CDTF">2006-04-03T05:03:01Z</dcterms:created>
  <dcterms:modified xsi:type="dcterms:W3CDTF">2017-04-05T05:45:00Z</dcterms:modified>
</cp:coreProperties>
</file>