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54" r:id="rId4"/>
    <p:sldId id="555" r:id="rId5"/>
    <p:sldId id="556" r:id="rId6"/>
    <p:sldId id="540" r:id="rId7"/>
    <p:sldId id="541" r:id="rId8"/>
    <p:sldId id="542" r:id="rId9"/>
    <p:sldId id="543" r:id="rId10"/>
    <p:sldId id="544" r:id="rId11"/>
    <p:sldId id="547" r:id="rId12"/>
    <p:sldId id="548" r:id="rId13"/>
    <p:sldId id="549" r:id="rId14"/>
    <p:sldId id="550" r:id="rId15"/>
    <p:sldId id="551" r:id="rId16"/>
    <p:sldId id="552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Relationship Id="rId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EB9D8F-8C14-0842-B914-7C154B568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F79AD5-3D0C-B549-90BB-AABF6FD97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AB8BFC-510E-E147-A7A1-13A0E12303F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116312-2962-F74D-9015-C8D7FC122E2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B70D8B-13F8-5A45-B228-FC5351C398C1}" type="datetime1">
              <a:rPr lang="en-US"/>
              <a:pPr/>
              <a:t>10/5/16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E3F6FF-09D5-A241-8A8E-32E13AAD542A}" type="slidenum">
              <a:rPr lang="en-US"/>
              <a:pPr/>
              <a:t>6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F77213-E4DF-8046-B6B7-C948CDB94C91}" type="datetime1">
              <a:rPr lang="en-US"/>
              <a:pPr/>
              <a:t>10/5/16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1A2BE1-F343-1B4B-B034-4BFCC544AB33}" type="slidenum">
              <a:rPr lang="en-US"/>
              <a:pPr/>
              <a:t>7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AA5A01-D7C2-5C48-9C0C-67033BE1EF57}" type="datetime1">
              <a:rPr lang="en-US"/>
              <a:pPr/>
              <a:t>10/5/16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6FAC79-BAF7-9B48-83AE-29DDBD7F2827}" type="slidenum">
              <a:rPr lang="en-US"/>
              <a:pPr/>
              <a:t>14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FD8D62-43AA-CF49-A78E-4B6888EBC5CF}" type="datetime1">
              <a:rPr lang="en-US" smtClean="0"/>
              <a:t>10/5/16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70283-4748-EA4F-A308-65049DF3B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5B4A3-B687-AF4B-A185-BAF8CE9735C5}" type="datetime1">
              <a:rPr lang="en-US" smtClean="0"/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3B4A-F921-1947-B010-911E4525C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EFA5E-3209-5149-91B5-CCA5A19DC211}" type="datetime1">
              <a:rPr lang="en-US" smtClean="0"/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B427D-4A17-464F-AF1B-28BA8FFB9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D2FA0-3378-AC45-8AB6-A53C03CD4300}" type="datetime1">
              <a:rPr lang="en-US" smtClean="0"/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5F5B-DE4E-5A4C-BDE2-E61061F78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4B74E-350A-E14F-B6B1-013CCBBE45F9}" type="datetime1">
              <a:rPr lang="en-US" smtClean="0"/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CEE11-91B6-0E4E-90F6-E38AC5B54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18733-E9E2-5947-8A51-60267942DFAD}" type="datetime1">
              <a:rPr lang="en-US" smtClean="0"/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ECDDB-88BE-9B4A-A13B-7652259A8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FC67C-690B-054C-8420-391D00EE678E}" type="datetime1">
              <a:rPr lang="en-US" smtClean="0"/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AE8F0-59AC-A743-9342-04215FC91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70D41-72A7-5546-AC67-8C88FACB2234}" type="datetime1">
              <a:rPr lang="en-US" smtClean="0"/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B54F-E5F8-E549-AFD3-108C00AB6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D5EC7-246B-A943-8687-2CDA0AB009FF}" type="datetime1">
              <a:rPr lang="en-US" smtClean="0"/>
              <a:t>10/5/16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F1E63-D43F-A042-87CB-6D4C066CA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50B1C-6F36-2F47-B602-CB04232BE9A7}" type="datetime1">
              <a:rPr lang="en-US" smtClean="0"/>
              <a:t>10/5/16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C1B9-FC1A-1C49-A959-9AE1D02305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7AFB5-70C4-9D4C-953F-7FEE891EA688}" type="datetime1">
              <a:rPr lang="en-US" smtClean="0"/>
              <a:t>10/5/16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3B9C2-1D68-7C4C-848A-5A49D3BA9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1AA84-D638-D144-8F08-F6B1F747A586}" type="datetime1">
              <a:rPr lang="en-US" smtClean="0"/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CB602-5679-AE43-86EA-225CD1D2C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A804-E2A0-5A48-AB0E-70027E851790}" type="datetime1">
              <a:rPr lang="en-US" smtClean="0"/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927B0-681E-044D-B124-155DC6041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85CE891-4218-654F-AA33-0D3A1928FDFC}" type="datetime1">
              <a:rPr lang="en-US" smtClean="0"/>
              <a:t>10/5/16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C5FDE7-355F-AB4C-ACD7-ABE4B8FB80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Subroutines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Call/return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Calling subroutine: CALL &lt;proc&gt;</a:t>
            </a:r>
          </a:p>
          <a:p>
            <a:pPr lvl="1"/>
            <a:r>
              <a:rPr lang="en-US" dirty="0">
                <a:latin typeface="Arial" charset="0"/>
              </a:rPr>
              <a:t>Address of next instruction saved on stack</a:t>
            </a:r>
          </a:p>
          <a:p>
            <a:pPr lvl="2"/>
            <a:r>
              <a:rPr lang="en-US" dirty="0">
                <a:latin typeface="Arial" charset="0"/>
              </a:rPr>
              <a:t>Either </a:t>
            </a:r>
            <a:r>
              <a:rPr lang="en-US" dirty="0" smtClean="0">
                <a:latin typeface="Arial" charset="0"/>
              </a:rPr>
              <a:t>IP or EIP (instruction pointer)</a:t>
            </a:r>
          </a:p>
          <a:p>
            <a:r>
              <a:rPr lang="en-US" dirty="0" smtClean="0">
                <a:latin typeface="Arial" charset="0"/>
              </a:rPr>
              <a:t>When function ends, use return instruction (RET)</a:t>
            </a:r>
          </a:p>
          <a:p>
            <a:pPr lvl="1"/>
            <a:r>
              <a:rPr lang="en-US" dirty="0" smtClean="0">
                <a:latin typeface="Arial" charset="0"/>
              </a:rPr>
              <a:t>Jumps to saved return address (IP/EIP)</a:t>
            </a:r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047AB2-745B-304F-8924-554B139E921A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CACDA8-5D15-CD47-807A-63DF174A0435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Saving state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May need to save state before routine starts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Overwritten registers (that aren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return values)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Flags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Placing data on stack: PUSH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Store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above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current TOS; decrement SP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Stack grows toward lower addresses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New SP points to start of data just stored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>
                <a:latin typeface="Arial" charset="0"/>
              </a:rPr>
              <a:t> stores word or double word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Directly storing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F36320-3B8F-3440-8D91-FE1DD1563D82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625F6-88B8-814E-A9E8-6FF11164D2B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Restoring state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Removing data from TOS: POP</a:t>
            </a:r>
          </a:p>
          <a:p>
            <a:pPr lvl="1"/>
            <a:r>
              <a:rPr lang="en-US">
                <a:latin typeface="Arial" charset="0"/>
              </a:rPr>
              <a:t>Data removed from TOS; SP incremented</a:t>
            </a:r>
          </a:p>
          <a:p>
            <a:pPr lvl="1"/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</a:t>
            </a:r>
            <a:r>
              <a:rPr lang="en-US">
                <a:latin typeface="Arial" charset="0"/>
              </a:rPr>
              <a:t> removes word/double word</a:t>
            </a:r>
          </a:p>
          <a:p>
            <a:pPr lvl="1"/>
            <a:r>
              <a:rPr lang="en-US">
                <a:latin typeface="Arial" charset="0"/>
              </a:rPr>
              <a:t>Directly removing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POPF</a:t>
            </a:r>
          </a:p>
          <a:p>
            <a:pPr lvl="1"/>
            <a:r>
              <a:rPr lang="en-US">
                <a:latin typeface="Arial" charset="0"/>
              </a:rPr>
              <a:t>Removing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POPA/POPAD</a:t>
            </a:r>
          </a:p>
          <a:p>
            <a:r>
              <a:rPr lang="en-US">
                <a:latin typeface="Arial" charset="0"/>
              </a:rPr>
              <a:t>POP instructions generally executed in reverse order of corresponding PUSH instructions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2E95A6-723D-B749-9143-E9E6715019AB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D9596-46E7-C045-AFC4-F7CE791A8235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Revisiting subroutine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PROC NEAR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IMUL BL		; AL = BL *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 AX		; Restore AX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D59B64-F986-F64A-9812-AB6A15D614E3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213175-27E2-9B44-A0A5-CD536841404F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Push All and Pop All Operations</a:t>
            </a:r>
          </a:p>
        </p:txBody>
      </p:sp>
      <p:pic>
        <p:nvPicPr>
          <p:cNvPr id="16387" name="Picture 6" descr="~AUT00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4740275" cy="5029200"/>
          </a:xfrm>
          <a:noFill/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34730-3DA4-4F4D-982A-6D868FFD3931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C8692-5B59-5947-8E4E-88CB62DEF710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initial state shown in handout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EAX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BAF123-02F3-214E-A57E-43DEFBE5A7B2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E38C81-55C2-F942-AB29-9C822E1B956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AX</a:t>
            </a:r>
            <a:endParaRPr lang="en-US" dirty="0"/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4 bytes pushed to stack, so SP decremented by 4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0x00001FFC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AX is at top of stack; BX is below that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EAX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bytes pushed to stack, so SP decremented by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0x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00001FF8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EAX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at top of stack;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EBX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below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that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words = 16 bytes pushed to stack, </a:t>
            </a:r>
            <a:r>
              <a:rPr lang="en-US" dirty="0">
                <a:solidFill>
                  <a:srgbClr val="FF0000"/>
                </a:solidFill>
              </a:rPr>
              <a:t>so SP decremented by </a:t>
            </a:r>
            <a:r>
              <a:rPr lang="en-US" dirty="0" smtClean="0">
                <a:solidFill>
                  <a:srgbClr val="FF0000"/>
                </a:solidFill>
              </a:rPr>
              <a:t>16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0x00001FF0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As shown in slide 13, DI is at top of stack, followed by SI, BP, old SP, BX, DX, CX, and AX</a:t>
            </a:r>
            <a:endParaRPr lang="en-US" dirty="0">
              <a:solidFill>
                <a:srgbClr val="FF0000"/>
              </a:solidFill>
            </a:endParaRPr>
          </a:p>
          <a:p>
            <a:pPr marL="671512" lvl="2" indent="0">
              <a:buFont typeface="Wingdings" pitchFamily="2" charset="2"/>
              <a:buNone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E99057-8702-9043-903F-EB01F9E06049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C3B040-25D5-8041-9139-DAC3B9AFD5A2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(Tuesday, 10/11):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1 Review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 smtClean="0">
                <a:latin typeface="Arial" charset="0"/>
                <a:sym typeface="Wingdings" charset="0"/>
              </a:rPr>
              <a:t>assembly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4 to be posted; due </a:t>
            </a:r>
            <a:r>
              <a:rPr lang="en-US">
                <a:latin typeface="Arial" charset="0"/>
              </a:rPr>
              <a:t>date </a:t>
            </a:r>
            <a:r>
              <a:rPr lang="en-US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D76B39-4A4D-2D49-93F4-57C85A2CA4E6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DBCFB-DE42-1747-87A6-6C5F972C4518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4 to be posted; due date TBD</a:t>
            </a:r>
          </a:p>
          <a:p>
            <a:pPr lvl="1"/>
            <a:r>
              <a:rPr lang="en-US" dirty="0" smtClean="0">
                <a:latin typeface="Arial" charset="0"/>
              </a:rPr>
              <a:t>Lecture Tuesday, not Monday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Loop instructions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pPr lvl="1"/>
            <a:r>
              <a:rPr lang="en-US" dirty="0">
                <a:latin typeface="Arial" charset="0"/>
              </a:rPr>
              <a:t>Stack details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F0482C-6EC9-D449-BD91-A20E09E21498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FE933B-3E60-9B40-A3B0-4DD1E52380BC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Loop </a:t>
            </a:r>
            <a:r>
              <a:rPr lang="en-US" dirty="0">
                <a:latin typeface="Garamond" charset="0"/>
              </a:rPr>
              <a:t>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</a:p>
          <a:p>
            <a:pPr marL="688975" lvl="1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15E365-2E0D-7442-A4C7-250AEF2011DF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86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11A27C-D692-9645-8083-12217797FD54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0x0A001 and 0x0A00F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0x0000A000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0x000F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CA0847-457F-BE46-AC19-AB5095564A12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92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Subroutines</a:t>
            </a:r>
          </a:p>
        </p:txBody>
      </p:sp>
      <p:pic>
        <p:nvPicPr>
          <p:cNvPr id="5123" name="Picture 6" descr="~AUT002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  <a:latin typeface="Arial" charset="0"/>
              </a:rPr>
              <a:t>Subroutine:</a:t>
            </a:r>
            <a:r>
              <a:rPr lang="en-US">
                <a:latin typeface="Arial" charset="0"/>
              </a:rPr>
              <a:t> special program segment that can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called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from any point in program</a:t>
            </a:r>
          </a:p>
          <a:p>
            <a:pPr lvl="1"/>
            <a:r>
              <a:rPr lang="en-US">
                <a:latin typeface="Arial" charset="0"/>
              </a:rPr>
              <a:t>Implements HLL functions/procedures</a:t>
            </a:r>
          </a:p>
          <a:p>
            <a:pPr lvl="1"/>
            <a:r>
              <a:rPr lang="en-US">
                <a:latin typeface="Arial" charset="0"/>
              </a:rPr>
              <a:t>Written to perform operation that must be repeated in program</a:t>
            </a:r>
          </a:p>
          <a:p>
            <a:pPr lvl="1"/>
            <a:r>
              <a:rPr lang="en-US">
                <a:latin typeface="Arial" charset="0"/>
              </a:rPr>
              <a:t>Actual subroutine code only written once</a:t>
            </a:r>
          </a:p>
        </p:txBody>
      </p:sp>
      <p:sp>
        <p:nvSpPr>
          <p:cNvPr id="512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F9CC3A-7D69-8241-B272-6C96B257EA0C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1C31E-DAC5-E84D-A9AA-44A31D750F0B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operation</a:t>
            </a:r>
          </a:p>
        </p:txBody>
      </p:sp>
      <p:pic>
        <p:nvPicPr>
          <p:cNvPr id="6147" name="Picture 6" descr="~AUT002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3174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called</a:t>
            </a:r>
            <a:r>
              <a:rPr lang="en-US" dirty="0" smtClean="0">
                <a:ea typeface="+mn-ea"/>
                <a:cs typeface="+mn-cs"/>
              </a:rPr>
              <a:t>, address of next instruction saved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State may need to be saved before 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Parameters can be passed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Control of program transferred to subroutine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subroutine finished,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return</a:t>
            </a:r>
            <a:r>
              <a:rPr lang="en-US" dirty="0" smtClean="0">
                <a:ea typeface="+mn-ea"/>
                <a:cs typeface="+mn-cs"/>
              </a:rPr>
              <a:t> instruction goes back to saved address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1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D7E5D7-A776-184D-94CC-315ADD934388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8738DD-F61E-C44A-8D30-5E787538191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x86 </a:t>
            </a:r>
            <a:r>
              <a:rPr lang="en-US" dirty="0">
                <a:latin typeface="Garamond" charset="0"/>
              </a:rPr>
              <a:t>subroutines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Specify starting point with pseudo-op</a:t>
            </a:r>
          </a:p>
          <a:p>
            <a:pPr lvl="1"/>
            <a:r>
              <a:rPr lang="en-US" dirty="0">
                <a:latin typeface="Arial" charset="0"/>
              </a:rPr>
              <a:t>&lt;name&gt;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May </a:t>
            </a:r>
            <a:r>
              <a:rPr lang="en-US" dirty="0">
                <a:latin typeface="Arial" charset="0"/>
              </a:rPr>
              <a:t>save state/allocate variables at start</a:t>
            </a:r>
          </a:p>
          <a:p>
            <a:pPr lvl="1"/>
            <a:r>
              <a:rPr lang="en-US" dirty="0">
                <a:latin typeface="Arial" charset="0"/>
              </a:rPr>
              <a:t>If so, will restore at end of subroutine</a:t>
            </a:r>
          </a:p>
          <a:p>
            <a:r>
              <a:rPr lang="en-US" dirty="0">
                <a:latin typeface="Arial" charset="0"/>
              </a:rPr>
              <a:t>Last instruction returns to saved address</a:t>
            </a:r>
          </a:p>
          <a:p>
            <a:pPr lvl="1"/>
            <a:r>
              <a:rPr lang="en-US" dirty="0">
                <a:latin typeface="Arial" charset="0"/>
              </a:rPr>
              <a:t>Always RET</a:t>
            </a:r>
          </a:p>
          <a:p>
            <a:r>
              <a:rPr lang="en-US" dirty="0">
                <a:latin typeface="Arial" charset="0"/>
              </a:rPr>
              <a:t>Pseudo-op after RET indicates routine end</a:t>
            </a:r>
          </a:p>
          <a:p>
            <a:pPr lvl="1"/>
            <a:r>
              <a:rPr lang="en-US" dirty="0">
                <a:latin typeface="Arial" charset="0"/>
              </a:rPr>
              <a:t>&lt;name&gt; ENDP</a:t>
            </a:r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536225-486D-1243-AE75-376C4A288936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B578E0-B9B0-E545-AB39-BE3A412AE7CA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IMUL BL		; AX = BL *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POP AX		; Restore AX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0C176F-5C89-414F-9BDE-EB19AC090195}" type="datetime1">
              <a:rPr lang="en-US" sz="1200" smtClean="0">
                <a:latin typeface="Garamond" charset="0"/>
              </a:rPr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7B1BFC-3E45-6646-AAFC-C91482439868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8731</TotalTime>
  <Words>867</Words>
  <Application>Microsoft Macintosh PowerPoint</Application>
  <PresentationFormat>On-screen Show (4:3)</PresentationFormat>
  <Paragraphs>202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Review: Loop instructions</vt:lpstr>
      <vt:lpstr>Loop example 1</vt:lpstr>
      <vt:lpstr>Loop example 2</vt:lpstr>
      <vt:lpstr>Subroutines</vt:lpstr>
      <vt:lpstr>Subroutine operation</vt:lpstr>
      <vt:lpstr>x86 subroutines</vt:lpstr>
      <vt:lpstr>Subroutine example</vt:lpstr>
      <vt:lpstr>Call/return</vt:lpstr>
      <vt:lpstr>Saving state</vt:lpstr>
      <vt:lpstr>Restoring state</vt:lpstr>
      <vt:lpstr>Revisiting subroutine example</vt:lpstr>
      <vt:lpstr>Push All and Pop All Operations</vt:lpstr>
      <vt:lpstr>Stack 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1715</cp:revision>
  <dcterms:created xsi:type="dcterms:W3CDTF">2006-04-03T05:03:01Z</dcterms:created>
  <dcterms:modified xsi:type="dcterms:W3CDTF">2016-10-06T01:41:38Z</dcterms:modified>
</cp:coreProperties>
</file>