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2" r:id="rId4"/>
    <p:sldId id="380" r:id="rId5"/>
    <p:sldId id="263" r:id="rId6"/>
    <p:sldId id="264" r:id="rId7"/>
    <p:sldId id="330" r:id="rId8"/>
    <p:sldId id="381" r:id="rId9"/>
    <p:sldId id="290" r:id="rId10"/>
    <p:sldId id="265" r:id="rId11"/>
    <p:sldId id="267" r:id="rId12"/>
    <p:sldId id="340" r:id="rId13"/>
    <p:sldId id="331" r:id="rId14"/>
    <p:sldId id="334" r:id="rId15"/>
    <p:sldId id="341" r:id="rId16"/>
    <p:sldId id="337" r:id="rId17"/>
    <p:sldId id="379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6" d="100"/>
          <a:sy n="76" d="100"/>
        </p:scale>
        <p:origin x="-15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6CD093-7544-3D45-A23E-D72E21EFB9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9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4DC514-AD1D-EE49-8339-DBB4AB14A0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59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40E226-B4DF-E14F-AB98-2B599D4CDBFE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7888F2-630E-9648-BD64-36CEEB31DE96}" type="slidenum">
              <a:rPr lang="en-US"/>
              <a:pPr/>
              <a:t>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86C587-050F-BF4A-BE28-CC3D4F9F56E0}" type="slidenum">
              <a:rPr lang="en-US"/>
              <a:pPr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208249-F1DF-484E-B770-77CF0A5BBE5D}" type="slidenum">
              <a:rPr lang="en-US"/>
              <a:pPr/>
              <a:t>10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C365D3-3268-EC46-BC7A-BA0788E8049E}" type="slidenum">
              <a:rPr lang="en-US"/>
              <a:pPr/>
              <a:t>11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BCE8EAF-9FA0-254E-BA3E-0C72C08AE4B3}" type="slidenum">
              <a:rPr lang="en-US"/>
              <a:pPr/>
              <a:t>12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AA88067-642D-5F45-9AD7-F067E394A659}" type="slidenum">
              <a:rPr lang="en-US" sz="1300">
                <a:ea typeface="MS PGothic" charset="0"/>
                <a:cs typeface="MS PGothic" charset="0"/>
              </a:rPr>
              <a:pPr/>
              <a:t>13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5A88512-36B2-EF4B-BF9E-F6F09121DD85}" type="slidenum">
              <a:rPr lang="en-US" sz="1300">
                <a:ea typeface="MS PGothic" charset="0"/>
                <a:cs typeface="MS PGothic" charset="0"/>
              </a:rPr>
              <a:pPr/>
              <a:t>14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ABFB2B7-A409-3E47-9E5A-186802E4AC4B}" type="slidenum">
              <a:rPr lang="en-US" sz="1300">
                <a:ea typeface="MS PGothic" charset="0"/>
                <a:cs typeface="MS PGothic" charset="0"/>
              </a:rPr>
              <a:pPr/>
              <a:t>16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0C7063-667F-E74B-A7A4-377063BCD0E0}" type="datetime1">
              <a:rPr lang="en-US" smtClean="0"/>
              <a:t>9/1/16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61975-A09D-374C-8F51-627C7368B5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00BBA7-3894-6B4F-BA4A-399DD2A1D3E7}" type="datetime1">
              <a:rPr lang="en-US" smtClean="0"/>
              <a:t>9/1/16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633B5-D433-A940-8A9A-3D9D79E4FD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E29E3-25D6-FA46-AA77-13FFFD01DAC4}" type="datetime1">
              <a:rPr lang="en-US" smtClean="0"/>
              <a:t>9/1/16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87587-511C-AB46-8557-4C28CBB51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7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D46CB-1961-104E-AE05-47CA429148FB}" type="datetime1">
              <a:rPr lang="en-US" smtClean="0"/>
              <a:t>9/1/16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DF9F7-E474-DE49-AC9E-838283848C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7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24F96-EB06-4A49-9F38-5C07A1DEBC8B}" type="datetime1">
              <a:rPr lang="en-US" smtClean="0"/>
              <a:t>9/1/16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23F1E-009D-3F4B-B792-4B55EDE34C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94B4A5-D138-8346-A9B8-3883CE9BB624}" type="datetime1">
              <a:rPr lang="en-US" smtClean="0"/>
              <a:t>9/1/16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6F06C-DB5D-3642-9A86-E4F4E09E7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3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827FC-B914-9C49-956C-386D6F55E5BF}" type="datetime1">
              <a:rPr lang="en-US" smtClean="0"/>
              <a:t>9/1/16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A485C-DE07-504F-891E-F453E69E8F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F4EF3-AD89-1641-AD91-E598894A56C7}" type="datetime1">
              <a:rPr lang="en-US" smtClean="0"/>
              <a:t>9/1/16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04786-6D20-8D47-8966-9650627D3E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706BF-1053-F04E-9EEA-CF5166830AC6}" type="datetime1">
              <a:rPr lang="en-US" smtClean="0"/>
              <a:t>9/1/16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D439BA-5B26-0B4B-BAB6-4BE970BBFF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05352-AB49-F34C-9079-C2869B357542}" type="datetime1">
              <a:rPr lang="en-US" smtClean="0"/>
              <a:t>9/1/16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C4562-E042-C046-8ABD-D45655E9D8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9BB340-91F1-C048-942B-F0B2DC51B080}" type="datetime1">
              <a:rPr lang="en-US" smtClean="0"/>
              <a:t>9/1/16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D6C5E-1AC1-3840-9BA6-A606AFF3E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D9EB4A-0808-984B-BE83-E672B127B551}" type="datetime1">
              <a:rPr lang="en-US" smtClean="0"/>
              <a:t>9/1/16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7BDE-9967-5640-9542-DFBF7CCCF5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811B8-956B-D341-BBD1-3FAAE2D8950D}" type="datetime1">
              <a:rPr lang="en-US" smtClean="0"/>
              <a:t>9/1/16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DFE-E6F0-7541-A93B-FD21A53730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F2E3E34-176B-5F4A-8D4D-5B6D3A069557}" type="datetime1">
              <a:rPr lang="en-US" smtClean="0"/>
              <a:t>9/1/16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555783-36D6-B447-9C45-2492A8DA7D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02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  <p:sldLayoutId id="2147484412" r:id="rId12"/>
    <p:sldLayoutId id="214748441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Xin_Ma@student.uml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</a:t>
            </a:r>
            <a:r>
              <a:rPr lang="en-US" dirty="0" smtClean="0">
                <a:latin typeface="Arial" charset="0"/>
              </a:rPr>
              <a:t>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General microprocessor introduction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What you should learn in this class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Basics of computers vs. microprocessors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Two major aspects: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How to program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Focus on assembly language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Will look at HLL </a:t>
            </a:r>
            <a:r>
              <a:rPr lang="en-US" dirty="0" smtClean="0">
                <a:sym typeface="Wingdings" pitchFamily="2" charset="2"/>
              </a:rPr>
              <a:t> assembly translation, integration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Use of HLL with microcontrollers</a:t>
            </a:r>
            <a:endParaRPr lang="en-US" dirty="0" smtClean="0"/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How a microprocessor works with other components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 smtClean="0"/>
              <a:t>Focus on interfacing circuits and control schemes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Will work with two </a:t>
            </a:r>
            <a:r>
              <a:rPr lang="en-US" dirty="0" smtClean="0">
                <a:ea typeface="+mn-ea"/>
              </a:rPr>
              <a:t>processor </a:t>
            </a:r>
            <a:r>
              <a:rPr lang="en-US" dirty="0" smtClean="0">
                <a:ea typeface="+mn-ea"/>
              </a:rPr>
              <a:t>families: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Intel x86 architecture </a:t>
            </a:r>
            <a:r>
              <a:rPr lang="en-US" dirty="0" smtClean="0">
                <a:sym typeface="Wingdings" pitchFamily="2" charset="2"/>
              </a:rPr>
              <a:t> assembly language simulation</a:t>
            </a:r>
            <a:endParaRPr lang="en-US" dirty="0" smtClean="0"/>
          </a:p>
          <a:p>
            <a:pPr lvl="1">
              <a:buFont typeface="Wingdings" charset="2"/>
              <a:buChar char="q"/>
              <a:defRPr/>
            </a:pPr>
            <a:r>
              <a:rPr lang="en-US" dirty="0" smtClean="0"/>
              <a:t>PIC microcontroller </a:t>
            </a:r>
            <a:r>
              <a:rPr lang="en-US" dirty="0" smtClean="0">
                <a:sym typeface="Wingdings" pitchFamily="2" charset="2"/>
              </a:rPr>
              <a:t> actual microcontroller programming, </a:t>
            </a:r>
            <a:r>
              <a:rPr lang="en-US" dirty="0" smtClean="0">
                <a:sym typeface="Wingdings" pitchFamily="2" charset="2"/>
              </a:rPr>
              <a:t>interfacing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379230-45DD-A145-B4D8-F1077D54B215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6C3546-688E-3245-A2B7-D6EDC9F29D66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4764088" y="7256463"/>
            <a:ext cx="678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· To understand the interconnection of the CPU, memory, and I/O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B5C576-A31A-014E-85D7-B37BCECF0839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1B507D-524B-6441-A70C-30F4C1A2D86B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General microprocessor introduction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Assembly language programming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Start with x86; introduce PIC microcontroller about halfway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Areas will include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Addressing modes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Instruction types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Programming modes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HLL and assembly—translation; combination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External interfacing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Processor signals used in interfacing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Interface circuitry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External memory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Interrupts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Microcontroller-based systems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Microcontrollers vs. microprocessors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Design of microcontroller-based circuits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High-level programming of microcontrollers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2CE97B-E22B-F349-82D3-A1AE8972C5A2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13CFC5-B647-6744-AE70-6E8DDF64053B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What is a computer?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From </a:t>
            </a:r>
            <a:r>
              <a:rPr lang="en-US" i="1" dirty="0">
                <a:latin typeface="Arial" charset="0"/>
              </a:rPr>
              <a:t>The American Heritage Dictionary</a:t>
            </a:r>
            <a:r>
              <a:rPr lang="en-US" dirty="0" smtClean="0">
                <a:latin typeface="Arial" charset="0"/>
              </a:rPr>
              <a:t>: </a:t>
            </a:r>
          </a:p>
          <a:p>
            <a:pPr marL="350838" indent="0" eaLnBrk="1" hangingPunct="1">
              <a:buNone/>
            </a:pPr>
            <a:r>
              <a:rPr lang="en-US" dirty="0" smtClean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A device that computes, especially a programmable electronic machine that performs high-speed mathematical or logical operations or that assembles, stores, correlates, or otherwise processes information.”</a:t>
            </a:r>
          </a:p>
          <a:p>
            <a:pPr lvl="2" eaLnBrk="1" hangingPunct="1"/>
            <a:r>
              <a:rPr lang="en-US" dirty="0">
                <a:latin typeface="Arial" charset="0"/>
              </a:rPr>
              <a:t>Anything from a simple abacus to the microprocessor-based computers of today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Computing history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14340" name="Picture 4" descr="ENIAC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8862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ENIAC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3724275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57200" y="4953000"/>
            <a:ext cx="411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400" b="1">
                <a:ea typeface="MS PGothic" charset="0"/>
              </a:rPr>
              <a:t>The first electronic digital computer – ENIAC, built in UPenn in 1946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800600" y="3886200"/>
            <a:ext cx="39624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Thirty tons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Forced air cooling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200KW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19,000 vacuum tubes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Punch card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Manual wiring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Numerical computation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17525" y="6172200"/>
            <a:ext cx="458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400">
                <a:ea typeface="MS PGothic" charset="0"/>
              </a:rPr>
              <a:t>Source: http://ei.cs.vt.edu/~history/ENIAC.Richey.HTML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3576C6-D074-8148-8DB3-0959861E014C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37BABE-8460-564A-9E74-A9A1B768B483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Today’s computer: one example</a:t>
            </a: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4419600" y="1704975"/>
            <a:ext cx="47244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Lucida Grande" charset="0"/>
              </a:rPr>
              <a:t>iPhone </a:t>
            </a:r>
            <a:r>
              <a:rPr lang="en-US" sz="1400" dirty="0" smtClean="0">
                <a:latin typeface="Lucida Grande" charset="0"/>
              </a:rPr>
              <a:t>6s </a:t>
            </a:r>
            <a:r>
              <a:rPr lang="en-US" sz="1400" dirty="0">
                <a:latin typeface="Lucida Grande" charset="0"/>
              </a:rPr>
              <a:t>Technical Specifications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 smtClean="0">
                <a:latin typeface="Lucida Grande" charset="0"/>
              </a:rPr>
              <a:t>(the 6s Plus wouldn’t fit on the slide)</a:t>
            </a:r>
            <a:endParaRPr lang="en-US" sz="1400" dirty="0">
              <a:latin typeface="Lucida Grande" charset="0"/>
            </a:endParaRPr>
          </a:p>
          <a:p>
            <a:endParaRPr lang="en-US" sz="1400" dirty="0"/>
          </a:p>
          <a:p>
            <a:r>
              <a:rPr lang="en-US" sz="1400" dirty="0"/>
              <a:t>Screen size</a:t>
            </a:r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4.7 inches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Screen resolution	</a:t>
            </a:r>
            <a:r>
              <a:rPr lang="en-US" sz="1400" dirty="0" smtClean="0">
                <a:latin typeface="Lucida Grande" charset="0"/>
              </a:rPr>
              <a:t>1334 by 750 at </a:t>
            </a:r>
            <a:r>
              <a:rPr lang="en-US" sz="1400" dirty="0">
                <a:latin typeface="Lucida Grande" charset="0"/>
              </a:rPr>
              <a:t>326 </a:t>
            </a:r>
            <a:r>
              <a:rPr lang="en-US" sz="1400" dirty="0" err="1">
                <a:latin typeface="Lucida Grande" charset="0"/>
              </a:rPr>
              <a:t>ppi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Input method	Multi-touch</a:t>
            </a:r>
          </a:p>
          <a:p>
            <a:r>
              <a:rPr lang="en-US" sz="1400" dirty="0">
                <a:latin typeface="Lucida Grande" charset="0"/>
              </a:rPr>
              <a:t>Operating system	</a:t>
            </a:r>
            <a:r>
              <a:rPr lang="en-US" sz="1400" dirty="0" err="1">
                <a:latin typeface="Lucida Grande" charset="0"/>
              </a:rPr>
              <a:t>iOS</a:t>
            </a:r>
            <a:r>
              <a:rPr lang="en-US" sz="1400" dirty="0">
                <a:latin typeface="Lucida Grande" charset="0"/>
              </a:rPr>
              <a:t> </a:t>
            </a:r>
            <a:r>
              <a:rPr lang="en-US" sz="1400" dirty="0" smtClean="0">
                <a:latin typeface="Lucida Grande" charset="0"/>
              </a:rPr>
              <a:t>9.2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Storage		16 / </a:t>
            </a:r>
            <a:r>
              <a:rPr lang="en-US" sz="1400" dirty="0" smtClean="0">
                <a:latin typeface="Lucida Grande" charset="0"/>
              </a:rPr>
              <a:t>64 / 128 GB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Cellular network	UMTS/GSM/CDMA</a:t>
            </a:r>
          </a:p>
          <a:p>
            <a:r>
              <a:rPr lang="en-US" sz="1400" dirty="0">
                <a:latin typeface="Lucida Grande" charset="0"/>
              </a:rPr>
              <a:t>Wireless data	Wi-Fi (802.11a/b/g/</a:t>
            </a:r>
            <a:r>
              <a:rPr lang="en-US" sz="1400" dirty="0" smtClean="0">
                <a:latin typeface="Lucida Grande" charset="0"/>
              </a:rPr>
              <a:t>n/ac) </a:t>
            </a:r>
            <a:r>
              <a:rPr lang="en-US" sz="1400" dirty="0">
                <a:latin typeface="Lucida Grande" charset="0"/>
              </a:rPr>
              <a:t>+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	LTE </a:t>
            </a:r>
            <a:r>
              <a:rPr lang="en-US" sz="1400" dirty="0">
                <a:latin typeface="Lucida Grande" charset="0"/>
              </a:rPr>
              <a:t>+ </a:t>
            </a:r>
            <a:r>
              <a:rPr lang="en-US" sz="1400" dirty="0" smtClean="0">
                <a:latin typeface="Lucida Grande" charset="0"/>
              </a:rPr>
              <a:t>Bluetooth 4.2 + NFC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Camera		</a:t>
            </a:r>
            <a:r>
              <a:rPr lang="en-US" sz="1400" dirty="0" smtClean="0">
                <a:latin typeface="Lucida Grande" charset="0"/>
              </a:rPr>
              <a:t>12.0 </a:t>
            </a:r>
            <a:r>
              <a:rPr lang="en-US" sz="1400" dirty="0">
                <a:latin typeface="Lucida Grande" charset="0"/>
              </a:rPr>
              <a:t>megapixels</a:t>
            </a:r>
          </a:p>
          <a:p>
            <a:r>
              <a:rPr lang="en-US" sz="1400" dirty="0">
                <a:latin typeface="Lucida Grande" charset="0"/>
              </a:rPr>
              <a:t>Battery		Up to </a:t>
            </a:r>
            <a:r>
              <a:rPr lang="en-US" sz="1400" dirty="0" smtClean="0">
                <a:latin typeface="Lucida Grande" charset="0"/>
              </a:rPr>
              <a:t>11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Internet, </a:t>
            </a:r>
            <a:endParaRPr lang="en-US" sz="1400" dirty="0" smtClean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	</a:t>
            </a:r>
            <a:r>
              <a:rPr lang="en-US" sz="1400" dirty="0" smtClean="0">
                <a:latin typeface="Lucida Grande" charset="0"/>
              </a:rPr>
              <a:t>	14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talk,</a:t>
            </a:r>
          </a:p>
          <a:p>
            <a:r>
              <a:rPr lang="en-US" sz="1400" dirty="0">
                <a:latin typeface="Lucida Grande" charset="0"/>
              </a:rPr>
              <a:t>		</a:t>
            </a:r>
            <a:r>
              <a:rPr lang="en-US" sz="1400" dirty="0" smtClean="0">
                <a:latin typeface="Lucida Grande" charset="0"/>
              </a:rPr>
              <a:t>11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video, </a:t>
            </a:r>
            <a:r>
              <a:rPr lang="en-US" sz="1400" dirty="0" smtClean="0">
                <a:latin typeface="Lucida Grande" charset="0"/>
              </a:rPr>
              <a:t>50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audio, </a:t>
            </a:r>
          </a:p>
          <a:p>
            <a:r>
              <a:rPr lang="en-US" sz="1400" dirty="0">
                <a:latin typeface="Lucida Grande" charset="0"/>
              </a:rPr>
              <a:t>		</a:t>
            </a:r>
            <a:r>
              <a:rPr lang="en-US" sz="1400" dirty="0" smtClean="0">
                <a:latin typeface="Lucida Grande" charset="0"/>
              </a:rPr>
              <a:t>10 days standby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Dimensions	</a:t>
            </a:r>
            <a:r>
              <a:rPr lang="en-US" sz="1400" dirty="0" smtClean="0">
                <a:latin typeface="Lucida Grande" charset="0"/>
              </a:rPr>
              <a:t>5.44 </a:t>
            </a:r>
            <a:r>
              <a:rPr lang="en-US" sz="1400" dirty="0">
                <a:latin typeface="Lucida Grande" charset="0"/>
              </a:rPr>
              <a:t>x </a:t>
            </a:r>
            <a:r>
              <a:rPr lang="en-US" sz="1400" dirty="0" smtClean="0">
                <a:latin typeface="Lucida Grande" charset="0"/>
              </a:rPr>
              <a:t>2.64 </a:t>
            </a:r>
            <a:r>
              <a:rPr lang="en-US" sz="1400" dirty="0">
                <a:latin typeface="Lucida Grande" charset="0"/>
              </a:rPr>
              <a:t>x </a:t>
            </a:r>
            <a:r>
              <a:rPr lang="en-US" sz="1400" dirty="0" smtClean="0">
                <a:latin typeface="Lucida Grande" charset="0"/>
              </a:rPr>
              <a:t>0.28 </a:t>
            </a:r>
            <a:r>
              <a:rPr lang="en-US" sz="1400" dirty="0">
                <a:latin typeface="Lucida Grande" charset="0"/>
              </a:rPr>
              <a:t>inches</a:t>
            </a:r>
          </a:p>
          <a:p>
            <a:r>
              <a:rPr lang="en-US" sz="1400" dirty="0">
                <a:latin typeface="Lucida Grande" charset="0"/>
              </a:rPr>
              <a:t>Weight		</a:t>
            </a:r>
            <a:r>
              <a:rPr lang="en-US" sz="1400" dirty="0" smtClean="0">
                <a:latin typeface="Lucida Grande" charset="0"/>
              </a:rPr>
              <a:t>5.04 </a:t>
            </a:r>
            <a:r>
              <a:rPr lang="en-US" sz="1400" dirty="0">
                <a:latin typeface="Lucida Grande" charset="0"/>
              </a:rPr>
              <a:t>ounces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2D5E40-A836-9C4F-B489-DB185CFE5847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011F9-6F76-D14D-8EA8-2B2CE7A9F1CC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517525" y="5562600"/>
            <a:ext cx="39677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400" dirty="0">
                <a:ea typeface="MS PGothic" charset="0"/>
              </a:rPr>
              <a:t>Source: </a:t>
            </a:r>
            <a:r>
              <a:rPr lang="en-US" sz="1400" dirty="0" smtClean="0">
                <a:ea typeface="MS PGothic" charset="0"/>
              </a:rPr>
              <a:t>http://</a:t>
            </a:r>
            <a:r>
              <a:rPr lang="en-US" sz="1400" dirty="0" err="1" smtClean="0">
                <a:ea typeface="MS PGothic" charset="0"/>
              </a:rPr>
              <a:t>www.apple.com</a:t>
            </a:r>
            <a:r>
              <a:rPr lang="en-US" sz="1400" dirty="0" smtClean="0">
                <a:ea typeface="MS PGothic" charset="0"/>
              </a:rPr>
              <a:t>/iphone-6s/specs/</a:t>
            </a:r>
            <a:endParaRPr lang="en-US" sz="1400" dirty="0">
              <a:ea typeface="MS PGothic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051" r="14811"/>
          <a:stretch/>
        </p:blipFill>
        <p:spPr>
          <a:xfrm>
            <a:off x="729914" y="1447800"/>
            <a:ext cx="34014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Processor market (as of 2007)</a:t>
            </a:r>
          </a:p>
        </p:txBody>
      </p:sp>
      <p:pic>
        <p:nvPicPr>
          <p:cNvPr id="16387" name="Picture 10" descr="f01-01-P37449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066800"/>
            <a:ext cx="6178550" cy="5013325"/>
          </a:xfrm>
          <a:noFill/>
        </p:spPr>
      </p:pic>
      <p:sp>
        <p:nvSpPr>
          <p:cNvPr id="16388" name="Content Placeholder 8"/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26670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“Computer” used to just refer to PCs</a:t>
            </a:r>
          </a:p>
          <a:p>
            <a:r>
              <a:rPr lang="en-US">
                <a:latin typeface="Arial" charset="0"/>
              </a:rPr>
              <a:t>Processors—and, therefore, computers—are now everywhere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B581C-11BE-0A47-B098-21F6AAA8E654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5D2D38-6B1B-024E-A0CE-21FEE5F60AE0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Computer components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What are the key components of a computer?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Microprocessor</a:t>
            </a:r>
            <a:r>
              <a:rPr lang="en-US" dirty="0" smtClean="0"/>
              <a:t> (MPU/CPU) performs computation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read data from external devices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Examples: Keyboard, mouse, ports (Ethernet, USB, etc.)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transmit data to external devices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Examples: screen, speaker, VGA interface, ports (Ethernet, USB, etc.)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Storage</a:t>
            </a:r>
            <a:r>
              <a:rPr lang="en-US" dirty="0" smtClean="0"/>
              <a:t> to hold program code and data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 smtClean="0"/>
              <a:t>RAM, hard disk, possibly other media (CD/DVD, external drive)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Power supply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dirty="0" smtClean="0">
                <a:ea typeface="+mn-ea"/>
              </a:rPr>
              <a:t>Will see that microprocessor contains smaller-scale versions of these components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Computation engine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I/O interface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 smtClean="0"/>
              <a:t>Internal storage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189F60-140C-9541-8D94-69C962B34FE2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93C3EA-D61A-C241-AA49-69F5569CCE42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Data types</a:t>
            </a:r>
          </a:p>
          <a:p>
            <a:pPr lvl="1"/>
            <a:r>
              <a:rPr lang="en-US" dirty="0">
                <a:latin typeface="Arial" charset="0"/>
              </a:rPr>
              <a:t>Data storage</a:t>
            </a:r>
          </a:p>
          <a:p>
            <a:pPr lvl="1"/>
            <a:r>
              <a:rPr lang="en-US" dirty="0">
                <a:latin typeface="Arial" charset="0"/>
              </a:rPr>
              <a:t>Addressing modes</a:t>
            </a:r>
          </a:p>
          <a:p>
            <a:r>
              <a:rPr lang="en-US" dirty="0" smtClean="0">
                <a:latin typeface="Arial" charset="0"/>
              </a:rPr>
              <a:t>Reminders/notes: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Sign up for the discussion group on </a:t>
            </a:r>
            <a:r>
              <a:rPr lang="en-US" dirty="0" smtClean="0">
                <a:latin typeface="Arial" charset="0"/>
              </a:rPr>
              <a:t>Piazza</a:t>
            </a:r>
          </a:p>
          <a:p>
            <a:pPr lvl="1"/>
            <a:r>
              <a:rPr lang="en-US" dirty="0" smtClean="0">
                <a:latin typeface="Arial" charset="0"/>
              </a:rPr>
              <a:t>HW 1 to be </a:t>
            </a:r>
            <a:r>
              <a:rPr lang="en-US" smtClean="0">
                <a:latin typeface="Arial" charset="0"/>
              </a:rPr>
              <a:t>posted next week; due 9/14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BF407B-7A06-CD4F-ACC4-F7D9775F5EB4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375DF7A-5694-5349-9D9F-06871D54DA3D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Course overview</a:t>
            </a:r>
          </a:p>
          <a:p>
            <a:pPr lvl="1"/>
            <a:r>
              <a:rPr lang="en-US">
                <a:latin typeface="Arial" charset="0"/>
              </a:rPr>
              <a:t>Instructor information</a:t>
            </a:r>
          </a:p>
          <a:p>
            <a:pPr lvl="1"/>
            <a:r>
              <a:rPr lang="en-US">
                <a:latin typeface="Arial" charset="0"/>
              </a:rPr>
              <a:t>Course materials</a:t>
            </a:r>
          </a:p>
          <a:p>
            <a:pPr lvl="1"/>
            <a:r>
              <a:rPr lang="en-US">
                <a:latin typeface="Arial" charset="0"/>
              </a:rPr>
              <a:t>Course policies</a:t>
            </a:r>
          </a:p>
          <a:p>
            <a:pPr lvl="1"/>
            <a:r>
              <a:rPr lang="en-US">
                <a:latin typeface="Arial" charset="0"/>
              </a:rPr>
              <a:t>Resources</a:t>
            </a:r>
          </a:p>
          <a:p>
            <a:pPr lvl="1"/>
            <a:r>
              <a:rPr lang="en-US">
                <a:latin typeface="Arial" charset="0"/>
              </a:rPr>
              <a:t>Tentative course outline</a:t>
            </a:r>
          </a:p>
          <a:p>
            <a:r>
              <a:rPr lang="en-US">
                <a:latin typeface="Arial" charset="0"/>
              </a:rPr>
              <a:t>General microprocessor introduction</a:t>
            </a:r>
          </a:p>
          <a:p>
            <a:pPr lvl="1"/>
            <a:r>
              <a:rPr lang="en-US">
                <a:latin typeface="Arial" charset="0"/>
              </a:rPr>
              <a:t>History</a:t>
            </a:r>
          </a:p>
          <a:p>
            <a:pPr lvl="1"/>
            <a:r>
              <a:rPr lang="en-US">
                <a:latin typeface="Arial" charset="0"/>
              </a:rPr>
              <a:t>Role of the instruction set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AD1CC2-29B9-8A48-AD82-B74F8B60B51B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B8280E-41B1-AC48-9DC2-85DE86D03542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0F0781-DC90-E640-B36C-E07A183D497F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A8C1B2-56FA-E44C-ABA6-AA7081E553DF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>
                <a:latin typeface="Garamond" charset="0"/>
              </a:rPr>
              <a:t>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Lectures: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>
                <a:latin typeface="Arial" charset="0"/>
              </a:rPr>
              <a:t>Section 201: MWF </a:t>
            </a:r>
            <a:r>
              <a:rPr lang="en-US" dirty="0" smtClean="0">
                <a:latin typeface="Arial" charset="0"/>
              </a:rPr>
              <a:t>8-8:</a:t>
            </a:r>
            <a:r>
              <a:rPr lang="en-US" dirty="0">
                <a:latin typeface="Arial" charset="0"/>
              </a:rPr>
              <a:t>50, </a:t>
            </a:r>
            <a:r>
              <a:rPr lang="en-US" dirty="0" smtClean="0">
                <a:latin typeface="Arial" charset="0"/>
              </a:rPr>
              <a:t>Pasteur 301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Lab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: </a:t>
            </a:r>
            <a:r>
              <a:rPr lang="en-US" dirty="0" smtClean="0">
                <a:ea typeface="+mn-ea"/>
              </a:rPr>
              <a:t>Not required; will get access to Ball 424</a:t>
            </a:r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dirty="0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</a:rPr>
              <a:t>Primary Instructor</a:t>
            </a:r>
            <a:r>
              <a:rPr lang="en-US" dirty="0"/>
              <a:t>:  Dr. Michael Geiger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/>
              <a:t>E-mail:</a:t>
            </a:r>
            <a:r>
              <a:rPr lang="en-US" dirty="0"/>
              <a:t>  </a:t>
            </a:r>
            <a:r>
              <a:rPr lang="en-US" dirty="0" err="1"/>
              <a:t>Michael_Geiger@uml.edu</a:t>
            </a:r>
            <a:endParaRPr lang="en-US" dirty="0"/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/>
              <a:t>Phone:</a:t>
            </a:r>
            <a:r>
              <a:rPr lang="en-US" dirty="0"/>
              <a:t> 978-934-3618 (x43618 on campus)</a:t>
            </a:r>
            <a:endParaRPr lang="en-US" u="sng" dirty="0"/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/>
              <a:t>Office:</a:t>
            </a:r>
            <a:r>
              <a:rPr lang="en-US" dirty="0"/>
              <a:t> </a:t>
            </a:r>
            <a:r>
              <a:rPr lang="en-US" dirty="0" smtClean="0"/>
              <a:t>118A </a:t>
            </a:r>
            <a:r>
              <a:rPr lang="en-US" dirty="0"/>
              <a:t>Perry Hall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 </a:t>
            </a:r>
            <a:r>
              <a:rPr lang="en-US" dirty="0" smtClean="0">
                <a:latin typeface="Arial" charset="0"/>
              </a:rPr>
              <a:t>9-10:</a:t>
            </a:r>
            <a:r>
              <a:rPr lang="en-US" dirty="0">
                <a:latin typeface="Arial" charset="0"/>
              </a:rPr>
              <a:t>30, W </a:t>
            </a:r>
            <a:r>
              <a:rPr lang="en-US" dirty="0" smtClean="0">
                <a:latin typeface="Arial" charset="0"/>
              </a:rPr>
              <a:t>9-10:</a:t>
            </a:r>
            <a:r>
              <a:rPr lang="en-US" dirty="0">
                <a:latin typeface="Arial" charset="0"/>
              </a:rPr>
              <a:t>30,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1:30-3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Student 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Will also </a:t>
            </a:r>
            <a:r>
              <a:rPr lang="en-US" dirty="0" smtClean="0">
                <a:latin typeface="Arial" charset="0"/>
              </a:rPr>
              <a:t>be in office </a:t>
            </a:r>
            <a:r>
              <a:rPr lang="en-US" dirty="0" smtClean="0">
                <a:latin typeface="Arial" charset="0"/>
              </a:rPr>
              <a:t>MW 10:30-11:45, F 9-11:45</a:t>
            </a: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Available by </a:t>
            </a:r>
            <a:r>
              <a:rPr lang="en-US" dirty="0" smtClean="0">
                <a:latin typeface="Arial" charset="0"/>
              </a:rPr>
              <a:t>appointment at other times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TA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 smtClean="0">
                <a:solidFill>
                  <a:srgbClr val="000000"/>
                </a:solidFill>
              </a:rPr>
              <a:t>Xin</a:t>
            </a:r>
            <a:r>
              <a:rPr lang="en-US" dirty="0" smtClean="0">
                <a:solidFill>
                  <a:srgbClr val="000000"/>
                </a:solidFill>
              </a:rPr>
              <a:t> Ma</a:t>
            </a:r>
            <a:endParaRPr lang="en-US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 smtClean="0">
                <a:solidFill>
                  <a:srgbClr val="000000"/>
                </a:solidFill>
              </a:rPr>
              <a:t>E-mail: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hlinkClick r:id="rId2"/>
              </a:rPr>
              <a:t>Xin_Ma@student.uml.edu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r>
              <a:rPr lang="en-US" u="sng" dirty="0" smtClean="0"/>
              <a:t>Office hours:</a:t>
            </a:r>
            <a:r>
              <a:rPr lang="en-US" dirty="0" smtClean="0"/>
              <a:t> TBD</a:t>
            </a:r>
            <a:endParaRPr lang="en-US" u="sng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163F-1210-B141-9676-384C835315B9}" type="datetime1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F06C-DB5D-3642-9A86-E4F4E09E7D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9F0C01-AEC7-5E46-A615-36DE82F42F4A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1F1D7B-ECFE-D64B-8FF1-8F0FF575B6FA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 charset="0"/>
              </a:rPr>
              <a:t>Textbook:</a:t>
            </a:r>
            <a:r>
              <a:rPr lang="en-US" sz="2800" dirty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None</a:t>
            </a:r>
          </a:p>
          <a:p>
            <a:pPr lvl="1"/>
            <a:r>
              <a:rPr lang="en-US" sz="2400" dirty="0" smtClean="0">
                <a:latin typeface="Arial" charset="0"/>
              </a:rPr>
              <a:t>Will post relevant online resources on schedule page</a:t>
            </a:r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Course website: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/eece3170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16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contain lecture slides, handouts, assignments</a:t>
            </a:r>
          </a:p>
          <a:p>
            <a:r>
              <a:rPr lang="en-US" sz="2800" dirty="0">
                <a:latin typeface="Arial" charset="0"/>
              </a:rPr>
              <a:t>Discussion group through </a:t>
            </a:r>
            <a:r>
              <a:rPr lang="en-US" sz="2800" dirty="0" err="1">
                <a:solidFill>
                  <a:srgbClr val="0000FF"/>
                </a:solidFill>
                <a:latin typeface="Arial" charset="0"/>
              </a:rPr>
              <a:t>piazza.com</a:t>
            </a:r>
            <a:endParaRPr lang="en-US" sz="28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Allow common questions to be answered for everyone</a:t>
            </a:r>
          </a:p>
          <a:p>
            <a:pPr lvl="1"/>
            <a:r>
              <a:rPr lang="en-US" sz="2400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charset="0"/>
              </a:rPr>
              <a:t>Will use as class mailing list—please enroll ASAP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Additional course policies</a:t>
            </a:r>
            <a:endParaRPr lang="en-US" dirty="0">
              <a:latin typeface="Garamond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Prerequisites</a:t>
            </a:r>
          </a:p>
          <a:p>
            <a:pPr lvl="1"/>
            <a:r>
              <a:rPr lang="en-US" dirty="0" smtClean="0">
                <a:latin typeface="Arial" charset="0"/>
              </a:rPr>
              <a:t>EECE.2160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(ECE Application Programming)</a:t>
            </a:r>
          </a:p>
          <a:p>
            <a:pPr lvl="1"/>
            <a:r>
              <a:rPr lang="en-US" dirty="0" smtClean="0">
                <a:latin typeface="Arial" charset="0"/>
              </a:rPr>
              <a:t>EECE.2650 </a:t>
            </a:r>
            <a:r>
              <a:rPr lang="en-US" dirty="0">
                <a:latin typeface="Arial" charset="0"/>
              </a:rPr>
              <a:t>(Logic Design</a:t>
            </a:r>
            <a:r>
              <a:rPr lang="en-US" dirty="0" smtClean="0">
                <a:latin typeface="Arial" charset="0"/>
              </a:rPr>
              <a:t>)</a:t>
            </a:r>
          </a:p>
          <a:p>
            <a:r>
              <a:rPr lang="en-US" dirty="0" smtClean="0">
                <a:latin typeface="Arial" charset="0"/>
              </a:rPr>
              <a:t>Assignments</a:t>
            </a:r>
          </a:p>
          <a:p>
            <a:pPr marL="690563" lvl="1"/>
            <a:r>
              <a:rPr lang="en-US" dirty="0" smtClean="0">
                <a:latin typeface="Arial" charset="0"/>
              </a:rPr>
              <a:t>Homework, labs, and some “hybrid” assignments (problems + programming exercise(s))</a:t>
            </a:r>
          </a:p>
          <a:p>
            <a:pPr marL="690563" lvl="1"/>
            <a:r>
              <a:rPr lang="en-US" dirty="0" smtClean="0">
                <a:latin typeface="Arial" charset="0"/>
              </a:rPr>
              <a:t>Late assignments: 10% penalty per day</a:t>
            </a:r>
          </a:p>
          <a:p>
            <a:pPr marL="690563" lvl="1"/>
            <a:r>
              <a:rPr lang="en-US" dirty="0" smtClean="0">
                <a:latin typeface="Arial" charset="0"/>
              </a:rPr>
              <a:t>All HW individual unless otherwise specified</a:t>
            </a:r>
          </a:p>
          <a:p>
            <a:pPr marL="690563" lvl="1"/>
            <a:r>
              <a:rPr lang="en-US" dirty="0" smtClean="0">
                <a:latin typeface="Arial" charset="0"/>
              </a:rPr>
              <a:t>Some assignments require instructor “check-off”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9DFC9A-55A5-4848-9E16-689C8D40E3EA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00BE31-76F4-7F4E-8C8D-5FA732D6610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Academic honesty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assignments are to be done </a:t>
            </a:r>
            <a:r>
              <a:rPr lang="en-US" b="1" dirty="0" smtClean="0">
                <a:solidFill>
                  <a:srgbClr val="FF0000"/>
                </a:solidFill>
                <a:ea typeface="+mn-ea"/>
              </a:rPr>
              <a:t>individually</a:t>
            </a:r>
            <a:r>
              <a:rPr lang="en-US" dirty="0" smtClean="0">
                <a:ea typeface="+mn-ea"/>
              </a:rPr>
              <a:t> unless explicitly specified otherwise by the instructor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Any copied solutions, whether from another student or an outside source, are subject to penalty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may discuss general topics or help one another with specific errors, but not share assignment solutions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Must acknowledge assistance from classmate in submission 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37C640C-AE44-654D-BD5D-F191506E7135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C6045F-2163-2E48-AEC8-45A8C8654E2A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</a:t>
            </a:r>
          </a:p>
          <a:p>
            <a:pPr lvl="1"/>
            <a:r>
              <a:rPr lang="en-US" dirty="0" smtClean="0"/>
              <a:t>“Professor Geiger” is okay (although I’m technically not a professor, I’m a lecturer)</a:t>
            </a:r>
          </a:p>
          <a:p>
            <a:pPr lvl="1"/>
            <a:r>
              <a:rPr lang="en-US" dirty="0" smtClean="0"/>
              <a:t>“Michael,” “Mike,” or “Geiger” is </a:t>
            </a:r>
            <a:r>
              <a:rPr lang="en-US" u="sng" dirty="0" smtClean="0"/>
              <a:t>not</a:t>
            </a:r>
            <a:r>
              <a:rPr lang="en-US" dirty="0" smtClean="0"/>
              <a:t>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4B8E-5DE6-EC43-98A6-CBA38E9B48CC}" type="datetime1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1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BB4815-E4E1-9047-AB3E-40C4EEFCD19D}" type="datetime1">
              <a:rPr lang="en-US" smtClean="0">
                <a:latin typeface="Garamond" charset="0"/>
              </a:rPr>
              <a:t>9/1/16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FA6861-A96C-A746-B71F-1CAD0D1BFA21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Course policies (cont.)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Assignments</a:t>
            </a:r>
            <a:r>
              <a:rPr lang="en-US" dirty="0">
                <a:latin typeface="Arial" charset="0"/>
              </a:rPr>
              <a:t>: 55%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Friday, September 30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Wednesday, </a:t>
            </a:r>
            <a:r>
              <a:rPr lang="en-US" dirty="0" smtClean="0">
                <a:latin typeface="Arial" charset="0"/>
              </a:rPr>
              <a:t>November 2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TBD (during finals</a:t>
            </a:r>
            <a:r>
              <a:rPr lang="en-US" dirty="0" smtClean="0">
                <a:latin typeface="Arial" charset="0"/>
              </a:rPr>
              <a:t>)</a:t>
            </a: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7784</TotalTime>
  <Words>1081</Words>
  <Application>Microsoft Macintosh PowerPoint</Application>
  <PresentationFormat>On-screen Show (4:3)</PresentationFormat>
  <Paragraphs>225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EECE.3170 Microprocessor Systems Design I</vt:lpstr>
      <vt:lpstr>Lecture outline</vt:lpstr>
      <vt:lpstr>Course meeting times</vt:lpstr>
      <vt:lpstr>Course instructors</vt:lpstr>
      <vt:lpstr>Course materials</vt:lpstr>
      <vt:lpstr>Additional course policies</vt:lpstr>
      <vt:lpstr>Academic honesty</vt:lpstr>
      <vt:lpstr>Course “rules”</vt:lpstr>
      <vt:lpstr>Course policies (cont.)</vt:lpstr>
      <vt:lpstr>What you should learn in this class</vt:lpstr>
      <vt:lpstr>Tentative course outline</vt:lpstr>
      <vt:lpstr>What is a computer?</vt:lpstr>
      <vt:lpstr>Computing history</vt:lpstr>
      <vt:lpstr>Today’s computer: one example</vt:lpstr>
      <vt:lpstr>Processor market (as of 2007)</vt:lpstr>
      <vt:lpstr>Computer components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1663</cp:revision>
  <dcterms:created xsi:type="dcterms:W3CDTF">2006-04-03T05:03:01Z</dcterms:created>
  <dcterms:modified xsi:type="dcterms:W3CDTF">2016-09-02T01:54:48Z</dcterms:modified>
</cp:coreProperties>
</file>