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476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7" r:id="rId12"/>
    <p:sldId id="470" r:id="rId13"/>
    <p:sldId id="472" r:id="rId14"/>
    <p:sldId id="473" r:id="rId15"/>
    <p:sldId id="474" r:id="rId16"/>
    <p:sldId id="475" r:id="rId17"/>
    <p:sldId id="458" r:id="rId18"/>
    <p:sldId id="459" r:id="rId19"/>
    <p:sldId id="379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 varScale="1">
        <p:scale>
          <a:sx n="87" d="100"/>
          <a:sy n="87" d="100"/>
        </p:scale>
        <p:origin x="-15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Relationship Id="rId2" Type="http://schemas.openxmlformats.org/officeDocument/2006/relationships/slide" Target="slides/slide9.xml"/><Relationship Id="rId3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A4E629-B258-0448-9DF9-4BC92334D0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0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CD23A0-EC3F-F04F-849C-A33D8D615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50CCFF-BD6A-C542-B3C8-8E4D0927D77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DEAF93C-0332-F04D-9C7B-A4166D802D5B}" type="datetime1">
              <a:rPr lang="en-US"/>
              <a:pPr/>
              <a:t>9/12/16</a:t>
            </a:fld>
            <a:endParaRPr lang="en-US"/>
          </a:p>
        </p:txBody>
      </p:sp>
      <p:sp>
        <p:nvSpPr>
          <p:cNvPr id="2765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765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9847002-BC80-F244-95D4-929FF87C7F37}" type="slidenum">
              <a:rPr lang="en-US"/>
              <a:pPr/>
              <a:t>8</a:t>
            </a:fld>
            <a:endParaRPr lang="en-US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5096D1-02D3-9C4E-8EF9-589205CF743B}" type="datetime1">
              <a:rPr lang="en-US"/>
              <a:pPr/>
              <a:t>9/12/16</a:t>
            </a:fld>
            <a:endParaRPr lang="en-US"/>
          </a:p>
        </p:txBody>
      </p:sp>
      <p:sp>
        <p:nvSpPr>
          <p:cNvPr id="2867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867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E79BD59-604F-7343-A7A5-6794ABC7EA77}" type="slidenum">
              <a:rPr lang="en-US"/>
              <a:pPr/>
              <a:t>9</a:t>
            </a:fld>
            <a:endParaRPr lang="en-U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54D2D9B-B0F3-B548-A411-2270ABAB06C6}" type="datetime1">
              <a:rPr lang="en-US"/>
              <a:pPr/>
              <a:t>9/12/16</a:t>
            </a:fld>
            <a:endParaRPr lang="en-US"/>
          </a:p>
        </p:txBody>
      </p:sp>
      <p:sp>
        <p:nvSpPr>
          <p:cNvPr id="2969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970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E7F6B3D-EBB2-0343-ADED-90AC1A41E114}" type="slidenum">
              <a:rPr lang="en-US"/>
              <a:pPr/>
              <a:t>10</a:t>
            </a:fld>
            <a:endParaRPr lang="en-US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34291ED-09FB-F546-A9D5-F1DC509162BC}" type="datetime1">
              <a:rPr lang="en-US"/>
              <a:pPr/>
              <a:t>9/12/16</a:t>
            </a:fld>
            <a:endParaRPr lang="en-US"/>
          </a:p>
        </p:txBody>
      </p:sp>
      <p:sp>
        <p:nvSpPr>
          <p:cNvPr id="3072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072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B40FBBD-ED5B-5840-95A9-AC0A18BBFD01}" type="slidenum">
              <a:rPr lang="en-US"/>
              <a:pPr/>
              <a:t>12</a:t>
            </a:fld>
            <a:endParaRPr lang="en-US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AEA264A-C0D5-1645-8C93-47BF847522DC}" type="datetime1">
              <a:rPr lang="en-US"/>
              <a:pPr/>
              <a:t>9/12/16</a:t>
            </a:fld>
            <a:endParaRPr lang="en-US"/>
          </a:p>
        </p:txBody>
      </p:sp>
      <p:sp>
        <p:nvSpPr>
          <p:cNvPr id="3277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277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D307A12-218D-164A-8AE8-5D7965AF09B5}" type="slidenum">
              <a:rPr lang="en-US"/>
              <a:pPr/>
              <a:t>13</a:t>
            </a:fld>
            <a:endParaRPr lang="en-U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193EF1-3A73-1C41-B57E-6101610D879B}" type="datetime1">
              <a:rPr lang="en-US"/>
              <a:pPr/>
              <a:t>9/12/16</a:t>
            </a:fld>
            <a:endParaRPr lang="en-US"/>
          </a:p>
        </p:txBody>
      </p:sp>
      <p:sp>
        <p:nvSpPr>
          <p:cNvPr id="3379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379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ED534DF-C6FE-974F-9D31-DA5021B425D6}" type="slidenum">
              <a:rPr lang="en-US"/>
              <a:pPr/>
              <a:t>14</a:t>
            </a:fld>
            <a:endParaRPr lang="en-US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DD11D4-4F7D-1F4B-AA8D-B03C9E37044B}" type="datetime1">
              <a:rPr lang="en-US" smtClean="0"/>
              <a:t>9/12/16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7B18F-AB6B-CA46-8F6F-D1CCAF5138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597AFA-3690-D345-A779-3C03664975AE}" type="datetime1">
              <a:rPr lang="en-US" smtClean="0"/>
              <a:t>9/12/16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2CA7F-42B9-F54F-8CA9-DE48DB184F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964BE0-FFBF-2C43-A9EA-D29F4F159939}" type="datetime1">
              <a:rPr lang="en-US" smtClean="0"/>
              <a:t>9/12/16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CB706-1FBC-7845-8EB9-F403ACD50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2E494-5A61-714B-A143-32BC8B1F49D1}" type="datetime1">
              <a:rPr lang="en-US" smtClean="0"/>
              <a:t>9/12/16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A842F-11FC-2D4F-8AA3-2811A857D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889D23-8781-CF42-909E-FF56B2810519}" type="datetime1">
              <a:rPr lang="en-US" smtClean="0"/>
              <a:t>9/12/16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4406C-C095-AD4E-B8CB-652946407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121B-2D64-C345-BB01-7013B6E5BC0B}" type="datetime1">
              <a:rPr lang="en-US" smtClean="0"/>
              <a:t>9/12/16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D36A5-3219-684F-AA92-0147FB9A1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0A4D6-0E49-8242-A8CE-63059DF7E7C9}" type="datetime1">
              <a:rPr lang="en-US" smtClean="0"/>
              <a:t>9/12/16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7C92-3E85-7A42-8231-C88DD1457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1B393B-C192-ED4A-B8B9-C7066B2036DC}" type="datetime1">
              <a:rPr lang="en-US" smtClean="0"/>
              <a:t>9/12/16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7E4F6-3BDF-AD40-8581-E4FDB7113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B83DB9-22F5-014D-8A4E-190D33403895}" type="datetime1">
              <a:rPr lang="en-US" smtClean="0"/>
              <a:t>9/12/16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F61C4-3FF0-4E45-82D4-E5786C4221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2D555-873F-EC4A-A36A-9B2132ACDC72}" type="datetime1">
              <a:rPr lang="en-US" smtClean="0"/>
              <a:t>9/12/16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079A6-1EDE-A842-BA5C-1F4E8EB55F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BCCED2-2D44-0A4E-BE61-D5552D6DB3B8}" type="datetime1">
              <a:rPr lang="en-US" smtClean="0"/>
              <a:t>9/12/16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D12BB-6601-1043-A23A-28EA9A5658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E1133D-43A6-0A45-B4DD-7E39859DD4F4}" type="datetime1">
              <a:rPr lang="en-US" smtClean="0"/>
              <a:t>9/12/16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E06DD-F10F-B64B-BA73-4779127EE4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138802-0C25-CA4C-81D8-F1F39DBC78AD}" type="datetime1">
              <a:rPr lang="en-US" smtClean="0"/>
              <a:t>9/12/16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593A1-E357-BB45-8224-BCF135975B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BE50162-596C-B644-89EC-BDD2DD66EC74}" type="datetime1">
              <a:rPr lang="en-US" smtClean="0"/>
              <a:t>9/12/16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81FC58E-BBD5-7742-B809-86144AE43A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  <p:sldLayoutId id="2147484558" r:id="rId12"/>
    <p:sldLayoutId id="214748455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4: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x86 intro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General Purpose Data Registers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0" y="1143000"/>
            <a:ext cx="51054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Four general purpose data registers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Accumulator (A) register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Base (B) register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Count (C) register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Data (D) register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 Can hold 8-bit, 16-bit, or 32-bit data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AH/AL = high and low byte value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AX = word value 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EAX = double word value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General uses: 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Hold data such as source or destination operands for most operations—ADD, AND, SHL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Hold address pointers for accessing memory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Some also have dedicated special uses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C—count for loop, 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B—table look-up translations, base address  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D—indirect I/O and string I/O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4AC1F7-EA22-6245-B460-F8E530E9E63A}" type="datetime1">
              <a:rPr lang="en-US" smtClean="0">
                <a:latin typeface="Garamond" charset="0"/>
              </a:rPr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95ADB8-AE6F-0E4D-BFCF-853B9252CE2D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4775" b="48360"/>
          <a:stretch/>
        </p:blipFill>
        <p:spPr>
          <a:xfrm>
            <a:off x="4987753" y="1981200"/>
            <a:ext cx="4156247" cy="188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0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393B-C192-ED4A-B8B9-C7066B2036DC}" type="datetime1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E4F6-3BDF-AD40-8581-E4FDB71135A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61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Pointer/Index </a:t>
            </a:r>
            <a:r>
              <a:rPr lang="en-US" dirty="0">
                <a:latin typeface="Garamond" charset="0"/>
              </a:rPr>
              <a:t>Registers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Two pointer </a:t>
            </a:r>
            <a:r>
              <a:rPr lang="en-US" dirty="0" smtClean="0">
                <a:latin typeface="Arial" charset="0"/>
              </a:rPr>
              <a:t>registers (32-/16-bit versions)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Stack pointer </a:t>
            </a:r>
            <a:r>
              <a:rPr lang="en-US" dirty="0" smtClean="0">
                <a:latin typeface="Arial" charset="0"/>
              </a:rPr>
              <a:t>register (ESP/SP) 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Points </a:t>
            </a:r>
            <a:r>
              <a:rPr lang="en-US" dirty="0">
                <a:latin typeface="Arial" charset="0"/>
              </a:rPr>
              <a:t>to top of stack</a:t>
            </a:r>
          </a:p>
          <a:p>
            <a:pPr lvl="1"/>
            <a:r>
              <a:rPr lang="en-US" dirty="0">
                <a:latin typeface="Arial" charset="0"/>
              </a:rPr>
              <a:t> Base pointer </a:t>
            </a:r>
            <a:r>
              <a:rPr lang="en-US" dirty="0" smtClean="0">
                <a:latin typeface="Arial" charset="0"/>
              </a:rPr>
              <a:t>register (EBP/BP)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Points </a:t>
            </a:r>
            <a:r>
              <a:rPr lang="en-US" dirty="0">
                <a:latin typeface="Arial" charset="0"/>
              </a:rPr>
              <a:t>to fixed location within current stack </a:t>
            </a:r>
            <a:r>
              <a:rPr lang="en-US" dirty="0" smtClean="0">
                <a:latin typeface="Arial" charset="0"/>
              </a:rPr>
              <a:t>frame</a:t>
            </a:r>
          </a:p>
          <a:p>
            <a:r>
              <a:rPr lang="en-US" dirty="0" smtClean="0">
                <a:latin typeface="Arial" charset="0"/>
              </a:rPr>
              <a:t>Two index registers</a:t>
            </a:r>
          </a:p>
          <a:p>
            <a:pPr lvl="1"/>
            <a:r>
              <a:rPr lang="en-US" dirty="0" smtClean="0">
                <a:latin typeface="Arial" charset="0"/>
              </a:rPr>
              <a:t>Source index (ESI/SI)</a:t>
            </a:r>
          </a:p>
          <a:p>
            <a:pPr lvl="1"/>
            <a:r>
              <a:rPr lang="en-US" dirty="0" smtClean="0">
                <a:latin typeface="Arial" charset="0"/>
              </a:rPr>
              <a:t>Destination index (EDI/DI)</a:t>
            </a:r>
          </a:p>
          <a:p>
            <a:pPr lvl="1"/>
            <a:r>
              <a:rPr lang="en-US" dirty="0" smtClean="0">
                <a:latin typeface="Arial" charset="0"/>
              </a:rPr>
              <a:t>Typically used in memory addressing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B75234C-93FA-DF4C-B286-14E13D34A7EA}" type="datetime1">
              <a:rPr lang="en-US" smtClean="0">
                <a:latin typeface="Garamond" charset="0"/>
              </a:rPr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AAA367-493F-4141-B1DB-9162EA390641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519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Flags Register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32-bit register holding single bit status and control information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9 active flags in real mode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Two categories 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Status flags: </a:t>
            </a:r>
            <a:r>
              <a:rPr lang="en-US" dirty="0" smtClean="0"/>
              <a:t>conditions resulting from instruction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Most instructions update status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Used as test conditions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Control flags: </a:t>
            </a:r>
            <a:r>
              <a:rPr lang="en-US" dirty="0" smtClean="0"/>
              <a:t>control processor functions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Used by software to turn on/off operating capabilities</a:t>
            </a:r>
          </a:p>
          <a:p>
            <a:pPr>
              <a:buFont typeface="Wingdings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ADBDD0-0DBB-3A47-9FBC-0D3AB6873CD3}" type="datetime1">
              <a:rPr lang="en-US" smtClean="0">
                <a:latin typeface="Garamond" charset="0"/>
              </a:rPr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35FB7C-BB00-2C46-B33C-C8FD58A0789F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pic>
        <p:nvPicPr>
          <p:cNvPr id="19463" name="Picture 3" descr="FG02_002_013502645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152525"/>
            <a:ext cx="72898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39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memory spaces</a:t>
            </a:r>
          </a:p>
        </p:txBody>
      </p:sp>
      <p:sp>
        <p:nvSpPr>
          <p:cNvPr id="16389" name="Rectangle 8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x86 architecture implements independent </a:t>
            </a:r>
            <a:r>
              <a:rPr lang="en-US" sz="2600">
                <a:solidFill>
                  <a:srgbClr val="FF0000"/>
                </a:solidFill>
                <a:latin typeface="Arial" charset="0"/>
              </a:rPr>
              <a:t>memory</a:t>
            </a:r>
            <a:r>
              <a:rPr lang="en-US" sz="2600">
                <a:latin typeface="Arial" charset="0"/>
              </a:rPr>
              <a:t> and </a:t>
            </a:r>
            <a:r>
              <a:rPr lang="en-US" sz="2600">
                <a:solidFill>
                  <a:srgbClr val="0000FF"/>
                </a:solidFill>
                <a:latin typeface="Arial" charset="0"/>
              </a:rPr>
              <a:t>input/output</a:t>
            </a:r>
            <a:r>
              <a:rPr lang="en-US" sz="2600">
                <a:latin typeface="Arial" charset="0"/>
              </a:rPr>
              <a:t> (not shown) address spaces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Memory address space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1 MB </a:t>
            </a:r>
            <a:r>
              <a:rPr lang="ja-JP" altLang="en-US" sz="2200">
                <a:latin typeface="Arial" charset="0"/>
              </a:rPr>
              <a:t>“</a:t>
            </a:r>
            <a:r>
              <a:rPr lang="en-US" sz="2200">
                <a:latin typeface="Arial" charset="0"/>
              </a:rPr>
              <a:t>real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sz="2200">
                <a:latin typeface="Arial" charset="0"/>
              </a:rPr>
              <a:t> memory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System + transient program area (TPA)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Extended memory size dependent on processor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Input/output address space- 65,536 bytes long (64KB)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FE54F9-BA0C-6240-A23F-BC5FF79E4499}" type="datetime1">
              <a:rPr lang="en-US" smtClean="0">
                <a:latin typeface="Garamond" charset="0"/>
              </a:rPr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4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55BB4D-D04C-714C-A23E-29C53CDAC2A4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pic>
        <p:nvPicPr>
          <p:cNvPr id="20487" name="Picture 5" descr="FG01_007_01350264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63" y="1219200"/>
            <a:ext cx="4637087" cy="393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0057565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memory modes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general modes of access</a:t>
            </a:r>
          </a:p>
          <a:p>
            <a:pPr lvl="1"/>
            <a:r>
              <a:rPr lang="en-US">
                <a:latin typeface="Arial" charset="0"/>
              </a:rPr>
              <a:t>Real mode (DOS)</a:t>
            </a:r>
          </a:p>
          <a:p>
            <a:pPr lvl="1"/>
            <a:r>
              <a:rPr lang="en-US">
                <a:latin typeface="Arial" charset="0"/>
              </a:rPr>
              <a:t>Protected mode (Windows)</a:t>
            </a:r>
          </a:p>
          <a:p>
            <a:r>
              <a:rPr lang="en-US">
                <a:latin typeface="Arial" charset="0"/>
              </a:rPr>
              <a:t>Two memory models</a:t>
            </a:r>
          </a:p>
          <a:p>
            <a:pPr lvl="1"/>
            <a:r>
              <a:rPr lang="en-US">
                <a:latin typeface="Arial" charset="0"/>
              </a:rPr>
              <a:t>Segmented memory model</a:t>
            </a:r>
          </a:p>
          <a:p>
            <a:pPr lvl="1"/>
            <a:r>
              <a:rPr lang="en-US">
                <a:latin typeface="Arial" charset="0"/>
              </a:rPr>
              <a:t>Flat memory model</a:t>
            </a:r>
          </a:p>
          <a:p>
            <a:pPr lvl="2"/>
            <a:r>
              <a:rPr lang="en-US">
                <a:latin typeface="Arial" charset="0"/>
              </a:rPr>
              <a:t>We’ll use this model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2078CF-6329-BD40-A48F-42709062FCF3}" type="datetime1">
              <a:rPr lang="en-US" smtClean="0">
                <a:latin typeface="Garamond" charset="0"/>
              </a:rPr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2BB9C3F-436B-D344-B004-4492A388B1A4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389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Flat mode addressing</a:t>
            </a:r>
          </a:p>
        </p:txBody>
      </p:sp>
      <p:sp>
        <p:nvSpPr>
          <p:cNvPr id="22531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No segmentation</a:t>
            </a:r>
          </a:p>
          <a:p>
            <a:pPr lvl="1"/>
            <a:r>
              <a:rPr lang="en-US">
                <a:latin typeface="Arial" charset="0"/>
              </a:rPr>
              <a:t>Entire address space active</a:t>
            </a:r>
          </a:p>
          <a:p>
            <a:r>
              <a:rPr lang="en-US">
                <a:latin typeface="Arial" charset="0"/>
              </a:rPr>
              <a:t>Address generated by instruction = linear address being accessed</a:t>
            </a:r>
          </a:p>
          <a:p>
            <a:r>
              <a:rPr lang="en-US">
                <a:latin typeface="Arial" charset="0"/>
              </a:rPr>
              <a:t>Generates 40-bit external address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260818-361B-5D46-81A5-06EA5129F46A}" type="datetime1">
              <a:rPr lang="en-US" smtClean="0">
                <a:latin typeface="Garamond" charset="0"/>
              </a:rPr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AA2197-5780-BE41-9C45-E5EEC31E6235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  <p:pic>
        <p:nvPicPr>
          <p:cNvPr id="22535" name="Picture 3" descr="FG02_015_0135026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066800"/>
            <a:ext cx="4252912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10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addressing modes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Addresses in x86 instructions enclosed by brackets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Addressing modes: all examples of general addressing modes discussed earlier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constant value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AX, [0x0100]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Register indirect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value stored in register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[EDI], AX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Base-plus-index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EA = </a:t>
            </a:r>
            <a:r>
              <a:rPr lang="en-US" dirty="0" smtClean="0"/>
              <a:t>sum of two registers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Example: MOV AX, </a:t>
            </a:r>
            <a:r>
              <a:rPr lang="en-US" dirty="0" smtClean="0"/>
              <a:t>[EBX+ESI</a:t>
            </a:r>
            <a:r>
              <a:rPr lang="en-US" dirty="0"/>
              <a:t>]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08CAB7-B9B8-804F-8920-2338E3B75C33}" type="datetime1">
              <a:rPr lang="en-US" smtClean="0">
                <a:latin typeface="Garamond" charset="0"/>
              </a:rPr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626A25-D182-4447-B5BB-F6500AF27418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addressing modes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Register relative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register + constant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Examples: 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MOV CL, [EBX+4]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MOV AX, ARRAY[EBX]   </a:t>
            </a:r>
            <a:r>
              <a:rPr lang="en-US" i="1" dirty="0" smtClean="0"/>
              <a:t>ARRAY is constant memory location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Base relative-plus-index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base register + index register + constant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AX, 0x10[ESI][EBX] -or-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	 MOV AX</a:t>
            </a:r>
            <a:r>
              <a:rPr lang="en-US" smtClean="0"/>
              <a:t>, [0x10+SI+BX</a:t>
            </a:r>
            <a:r>
              <a:rPr lang="en-US" dirty="0" smtClean="0"/>
              <a:t>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Scaled-index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register + (scaling factor * second register)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Often useful for array accesses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Scaling factor = element size (2, 4, 8 bytes)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EDX, [EAX + 4*EBX]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8B53BE-0236-D44D-B805-80AC0B7FA2FA}" type="datetime1">
              <a:rPr lang="en-US" smtClean="0">
                <a:latin typeface="Garamond" charset="0"/>
              </a:rPr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6DB83C-FB40-1543-9B1D-090604D26630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Assembly basics</a:t>
            </a:r>
          </a:p>
          <a:p>
            <a:pPr lvl="1"/>
            <a:r>
              <a:rPr lang="en-US" dirty="0" smtClean="0">
                <a:latin typeface="Arial" charset="0"/>
              </a:rPr>
              <a:t>Data transfer instructions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Reminders</a:t>
            </a:r>
            <a:r>
              <a:rPr lang="en-US" dirty="0">
                <a:latin typeface="Arial" charset="0"/>
              </a:rPr>
              <a:t>:</a:t>
            </a:r>
          </a:p>
          <a:p>
            <a:pPr lvl="1"/>
            <a:r>
              <a:rPr lang="en-US" dirty="0">
                <a:latin typeface="Arial" charset="0"/>
              </a:rPr>
              <a:t>Sign up for the course discussion group on Piazza</a:t>
            </a:r>
          </a:p>
          <a:p>
            <a:pPr lvl="1"/>
            <a:r>
              <a:rPr lang="en-US" dirty="0">
                <a:latin typeface="Arial" charset="0"/>
              </a:rPr>
              <a:t>HW 1 posted; due Wednesday, 9/14, 2:00 PM</a:t>
            </a:r>
          </a:p>
          <a:p>
            <a:pPr lvl="2"/>
            <a:r>
              <a:rPr lang="en-US" dirty="0">
                <a:latin typeface="Arial" charset="0"/>
              </a:rPr>
              <a:t>Bring hard copies to class or leave in envelope on office door (Perry 118A)</a:t>
            </a:r>
          </a:p>
          <a:p>
            <a:pPr lvl="2"/>
            <a:r>
              <a:rPr lang="en-US" dirty="0">
                <a:latin typeface="Arial" charset="0"/>
              </a:rPr>
              <a:t>E-mail electronic submissions to Dr. Geiger</a:t>
            </a:r>
          </a:p>
          <a:p>
            <a:pPr lvl="3"/>
            <a:r>
              <a:rPr lang="en-US">
                <a:latin typeface="Arial" charset="0"/>
              </a:rPr>
              <a:t>Please attach only a single file (archives not accepted)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3CB9B4-D0E3-A343-9A80-1D739BFC8FBE}" type="datetime1">
              <a:rPr lang="en-US" smtClean="0">
                <a:latin typeface="Garamond" charset="0"/>
              </a:rPr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18A6F9-97BD-0640-AE56-DA2FF8060FFA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Sign up for the course discussion group on Piazza</a:t>
            </a:r>
          </a:p>
          <a:p>
            <a:pPr lvl="1"/>
            <a:r>
              <a:rPr lang="en-US" dirty="0">
                <a:latin typeface="Arial" charset="0"/>
              </a:rPr>
              <a:t>HW 1 posted; due Wednesday, 9/14, 2:00 PM</a:t>
            </a:r>
          </a:p>
          <a:p>
            <a:pPr lvl="2"/>
            <a:r>
              <a:rPr lang="en-US" dirty="0">
                <a:latin typeface="Arial" charset="0"/>
              </a:rPr>
              <a:t>Bring hard copies to class or leave in envelope on office door (Perry 118A)</a:t>
            </a:r>
          </a:p>
          <a:p>
            <a:pPr lvl="2"/>
            <a:r>
              <a:rPr lang="en-US" dirty="0">
                <a:latin typeface="Arial" charset="0"/>
              </a:rPr>
              <a:t>E-mail electronic submissions to Dr. Geiger</a:t>
            </a:r>
          </a:p>
          <a:p>
            <a:pPr lvl="3"/>
            <a:r>
              <a:rPr lang="en-US" dirty="0">
                <a:latin typeface="Arial" charset="0"/>
              </a:rPr>
              <a:t>Please attach only a single file (archives not accepted)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Alignment and </a:t>
            </a:r>
            <a:r>
              <a:rPr lang="en-US" dirty="0" err="1" smtClean="0">
                <a:latin typeface="Arial" charset="0"/>
              </a:rPr>
              <a:t>endianness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Addressing modes</a:t>
            </a:r>
          </a:p>
          <a:p>
            <a:pPr lvl="1"/>
            <a:r>
              <a:rPr lang="en-US" dirty="0" smtClean="0">
                <a:latin typeface="Arial" charset="0"/>
              </a:rPr>
              <a:t>x86 introduction</a:t>
            </a:r>
          </a:p>
          <a:p>
            <a:pPr lvl="1"/>
            <a:r>
              <a:rPr lang="en-US" dirty="0" smtClean="0">
                <a:latin typeface="Arial" charset="0"/>
              </a:rPr>
              <a:t>x86 </a:t>
            </a:r>
            <a:r>
              <a:rPr lang="en-US" dirty="0">
                <a:latin typeface="Arial" charset="0"/>
              </a:rPr>
              <a:t>memory </a:t>
            </a:r>
            <a:r>
              <a:rPr lang="en-US" dirty="0" smtClean="0">
                <a:latin typeface="Arial" charset="0"/>
              </a:rPr>
              <a:t>accesses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1AED56-512B-C849-9EA3-8879017BC373}" type="datetime1">
              <a:rPr lang="en-US" smtClean="0">
                <a:latin typeface="Garamond" charset="0"/>
              </a:rPr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D9EC90-BB3D-A849-A1D5-320D5705BB2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</a:t>
            </a:r>
            <a:r>
              <a:rPr lang="en-US" dirty="0" smtClean="0">
                <a:latin typeface="Garamond" charset="0"/>
              </a:rPr>
              <a:t>data </a:t>
            </a:r>
            <a:r>
              <a:rPr lang="en-US" dirty="0">
                <a:latin typeface="Garamond" charset="0"/>
              </a:rPr>
              <a:t>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Registers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Small, fast set of on-chip storage (primarily for speed)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Referenced by name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Memory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Larger, slower set of storage (primarily for capacity)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Organized as hierarchy …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… but programmer references single range of </a:t>
            </a:r>
            <a:r>
              <a:rPr lang="en-US" sz="2300" dirty="0">
                <a:solidFill>
                  <a:srgbClr val="0000FF"/>
                </a:solidFill>
                <a:latin typeface="Arial" charset="0"/>
              </a:rPr>
              <a:t>addresses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Memory issues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solidFill>
                  <a:srgbClr val="0000FF"/>
                </a:solidFill>
                <a:latin typeface="Arial" charset="0"/>
              </a:rPr>
              <a:t>Aligned</a:t>
            </a:r>
            <a:r>
              <a:rPr lang="en-US" sz="1900" dirty="0">
                <a:latin typeface="Arial" charset="0"/>
              </a:rPr>
              <a:t> data: address divisible by number of bytes</a:t>
            </a:r>
          </a:p>
          <a:p>
            <a:pPr lvl="2">
              <a:lnSpc>
                <a:spcPct val="90000"/>
              </a:lnSpc>
            </a:pPr>
            <a:r>
              <a:rPr lang="en-US" sz="1900" dirty="0" err="1">
                <a:latin typeface="Arial" charset="0"/>
              </a:rPr>
              <a:t>Endianness</a:t>
            </a:r>
            <a:r>
              <a:rPr lang="en-US" sz="1900" dirty="0">
                <a:latin typeface="Arial" charset="0"/>
              </a:rPr>
              <a:t>: 80x86 data is</a:t>
            </a:r>
            <a:r>
              <a:rPr lang="en-US" sz="1900" dirty="0">
                <a:solidFill>
                  <a:srgbClr val="0000FF"/>
                </a:solidFill>
                <a:latin typeface="Arial" charset="0"/>
              </a:rPr>
              <a:t> little endian</a:t>
            </a:r>
          </a:p>
          <a:p>
            <a:pPr lvl="2">
              <a:lnSpc>
                <a:spcPct val="90000"/>
              </a:lnSpc>
            </a:pPr>
            <a:endParaRPr lang="en-US" sz="19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BE036A-6B63-B44D-85D6-DDD403F5D18D}" type="datetime1">
              <a:rPr lang="en-US" smtClean="0">
                <a:latin typeface="Garamond" charset="0"/>
              </a:rPr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31F5FC-BAD9-E347-95A8-6A48EB3E8483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08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Addressing modes</a:t>
            </a:r>
            <a:r>
              <a:rPr lang="en-US">
                <a:latin typeface="Arial" charset="0"/>
              </a:rPr>
              <a:t>: ways of specifying operand location</a:t>
            </a:r>
          </a:p>
          <a:p>
            <a:r>
              <a:rPr lang="en-US">
                <a:latin typeface="Arial" charset="0"/>
              </a:rPr>
              <a:t>Where are operands stored? (3 location types)</a:t>
            </a:r>
          </a:p>
          <a:p>
            <a:pPr lvl="1"/>
            <a:r>
              <a:rPr lang="en-US">
                <a:latin typeface="Arial" charset="0"/>
              </a:rPr>
              <a:t>Registers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  <a:sym typeface="Wingdings" charset="0"/>
              </a:rPr>
              <a:t>register addressing</a:t>
            </a:r>
          </a:p>
          <a:p>
            <a:pPr lvl="2"/>
            <a:r>
              <a:rPr lang="en-US">
                <a:latin typeface="Arial" charset="0"/>
                <a:sym typeface="Wingdings" charset="0"/>
              </a:rPr>
              <a:t>Provide name of register; value read from register</a:t>
            </a:r>
            <a:endParaRPr lang="en-US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Memory</a:t>
            </a:r>
          </a:p>
          <a:p>
            <a:pPr lvl="2"/>
            <a:r>
              <a:rPr lang="en-US">
                <a:latin typeface="Arial" charset="0"/>
              </a:rPr>
              <a:t>Provide address in memory; value read from that location</a:t>
            </a:r>
          </a:p>
          <a:p>
            <a:pPr lvl="2"/>
            <a:r>
              <a:rPr lang="en-US">
                <a:latin typeface="Arial" charset="0"/>
              </a:rPr>
              <a:t>Several modes for specifying memory address</a:t>
            </a:r>
          </a:p>
          <a:p>
            <a:pPr lvl="1"/>
            <a:r>
              <a:rPr lang="en-US">
                <a:latin typeface="Arial" charset="0"/>
              </a:rPr>
              <a:t>In the instruction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  <a:sym typeface="Wingdings" charset="0"/>
              </a:rPr>
              <a:t>immediate addressing</a:t>
            </a:r>
            <a:endParaRPr lang="en-US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71C0F7-24F9-A148-9EF1-4FA687099A5F}" type="datetime1">
              <a:rPr lang="en-US" smtClean="0">
                <a:latin typeface="Garamond" charset="0"/>
              </a:rPr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62F56F-BB70-FC44-84B8-A284E41E3ED0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91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Memory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Instructions accessing memory generate </a:t>
            </a:r>
            <a:r>
              <a:rPr lang="en-US" dirty="0" smtClean="0">
                <a:solidFill>
                  <a:srgbClr val="0000FF"/>
                </a:solidFill>
                <a:ea typeface="+mn-ea"/>
              </a:rPr>
              <a:t>effective address (EA)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Address calculated as part of instruction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can be used as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Actual memory address in a simple memory system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Address within a particular segment in a segmented memory architecture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Effective address calculations can involve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 constant value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One or more values stored in 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Some combination of register and constant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2F3FD4-AADA-AE41-9344-7F5AE09F65D8}" type="datetime1">
              <a:rPr lang="en-US" smtClean="0">
                <a:latin typeface="Garamond" charset="0"/>
              </a:rPr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C28FD4-6F0F-8A4C-B968-FE54D9232A09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6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General memory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Memory 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constant value encoded in instruction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Register indirect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value stored in register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Base + displacement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constant displacement + base register(s)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Can have variations of this mode based on number and type of registers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Scaled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base + (scale * index)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Used for array addressing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467A26-C432-6947-A04C-4BBAEA857206}" type="datetime1">
              <a:rPr lang="en-US" smtClean="0">
                <a:latin typeface="Garamond" charset="0"/>
              </a:rPr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290760-EEAA-534D-8596-169FE1DAB829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1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intro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“x86” </a:t>
            </a:r>
            <a:r>
              <a:rPr lang="en-US" dirty="0">
                <a:latin typeface="Arial" charset="0"/>
                <a:sym typeface="Wingdings" charset="0"/>
              </a:rPr>
              <a:t> family of </a:t>
            </a:r>
            <a:r>
              <a:rPr lang="en-US" dirty="0" smtClean="0">
                <a:latin typeface="Arial" charset="0"/>
                <a:sym typeface="Wingdings" charset="0"/>
              </a:rPr>
              <a:t>general purpose Intel </a:t>
            </a:r>
            <a:r>
              <a:rPr lang="en-US" dirty="0">
                <a:latin typeface="Arial" charset="0"/>
                <a:sym typeface="Wingdings" charset="0"/>
              </a:rPr>
              <a:t>processors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Starts with 8086 processor (1978)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Used (w/extensions) in current </a:t>
            </a:r>
            <a:r>
              <a:rPr lang="en-US" dirty="0" smtClean="0">
                <a:latin typeface="Arial" charset="0"/>
                <a:sym typeface="Wingdings" charset="0"/>
              </a:rPr>
              <a:t>processors</a:t>
            </a:r>
            <a:endParaRPr lang="en-US" dirty="0">
              <a:latin typeface="Arial" charset="0"/>
              <a:sym typeface="Wingdings" charset="0"/>
            </a:endParaRPr>
          </a:p>
          <a:p>
            <a:r>
              <a:rPr lang="en-US" dirty="0" smtClean="0">
                <a:latin typeface="Arial" charset="0"/>
              </a:rPr>
              <a:t>Supports </a:t>
            </a:r>
            <a:r>
              <a:rPr lang="en-US" dirty="0">
                <a:latin typeface="Arial" charset="0"/>
              </a:rPr>
              <a:t>use of 8, 16, 32, or 64 bit </a:t>
            </a:r>
            <a:r>
              <a:rPr lang="en-US" dirty="0" smtClean="0">
                <a:latin typeface="Arial" charset="0"/>
              </a:rPr>
              <a:t>data</a:t>
            </a:r>
          </a:p>
          <a:p>
            <a:pPr lvl="1"/>
            <a:r>
              <a:rPr lang="en-US" dirty="0" smtClean="0">
                <a:latin typeface="Arial" charset="0"/>
              </a:rPr>
              <a:t>“IA-32”: x86 for 32-bit processors (80386 and later)</a:t>
            </a:r>
          </a:p>
          <a:p>
            <a:pPr lvl="1"/>
            <a:r>
              <a:rPr lang="en-US" dirty="0" smtClean="0">
                <a:latin typeface="Arial" charset="0"/>
              </a:rPr>
              <a:t>“x86-64”: x86 with 64-bit extensions (AMD, Intel, VIA)</a:t>
            </a:r>
          </a:p>
          <a:p>
            <a:pPr lvl="1"/>
            <a:r>
              <a:rPr lang="en-US" dirty="0" smtClean="0">
                <a:latin typeface="Arial" charset="0"/>
              </a:rPr>
              <a:t>“IA-64”: old name for Itanium server architecture (not extension of x86)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Allows both register and memory operands</a:t>
            </a:r>
          </a:p>
          <a:p>
            <a:r>
              <a:rPr lang="en-US" dirty="0">
                <a:latin typeface="Arial" charset="0"/>
              </a:rPr>
              <a:t>Segmented or flat memory architecture</a:t>
            </a:r>
          </a:p>
          <a:p>
            <a:r>
              <a:rPr lang="en-US" dirty="0">
                <a:latin typeface="Arial" charset="0"/>
              </a:rPr>
              <a:t>Real and protected mode operation</a:t>
            </a:r>
          </a:p>
          <a:p>
            <a:pPr lvl="1"/>
            <a:r>
              <a:rPr lang="en-US" dirty="0">
                <a:latin typeface="Arial" charset="0"/>
              </a:rPr>
              <a:t>Protected mode supports virtual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FE1A36-67E9-3F46-B419-A86C04CE402F}" type="datetime1">
              <a:rPr lang="en-US" smtClean="0">
                <a:latin typeface="Garamond" charset="0"/>
              </a:rPr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C65F6A2-D5B0-714B-93E8-D37C32D390E5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285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Register Set</a:t>
            </a:r>
          </a:p>
        </p:txBody>
      </p:sp>
      <p:sp>
        <p:nvSpPr>
          <p:cNvPr id="15366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4038600" cy="4987925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Nine 32-bit 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Data registers- EAX, EBX, ECX, EDX, can be used as 32, 16 or 8bit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Pointer registers- EBP, ESP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Index registers- ESI, EDI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Instruction </a:t>
            </a:r>
            <a:r>
              <a:rPr lang="en-US" dirty="0"/>
              <a:t>pointer- </a:t>
            </a:r>
            <a:r>
              <a:rPr lang="en-US" dirty="0" smtClean="0"/>
              <a:t>EIP </a:t>
            </a:r>
            <a:r>
              <a:rPr lang="en-US" i="1" dirty="0" smtClean="0"/>
              <a:t>(not shown)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Flags (status) register-EFLAGS </a:t>
            </a:r>
            <a:r>
              <a:rPr lang="en-US" i="1" dirty="0" smtClean="0">
                <a:ea typeface="+mn-ea"/>
              </a:rPr>
              <a:t>(not shown)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8DE540-8BED-5745-A8FC-A7BCBB7025EE}" type="datetime1">
              <a:rPr lang="en-US" smtClean="0">
                <a:latin typeface="Garamond" charset="0"/>
              </a:rPr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342D10-4D2E-FC4A-9AAE-9F4C4F6759FF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447800"/>
            <a:ext cx="4876801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58846" y="5105400"/>
            <a:ext cx="460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Source: </a:t>
            </a: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www.cs.virginia.edu</a:t>
            </a:r>
            <a:r>
              <a:rPr lang="en-US" dirty="0"/>
              <a:t>/~</a:t>
            </a:r>
            <a:r>
              <a:rPr lang="en-US" err="1"/>
              <a:t>evans</a:t>
            </a:r>
            <a:r>
              <a:rPr lang="en-US" smtClean="0"/>
              <a:t>/</a:t>
            </a:r>
            <a:endParaRPr lang="en-US" dirty="0" smtClean="0"/>
          </a:p>
          <a:p>
            <a:r>
              <a:rPr lang="en-US" dirty="0" smtClean="0"/>
              <a:t>cs216</a:t>
            </a:r>
            <a:r>
              <a:rPr lang="en-US" dirty="0"/>
              <a:t>/guides/x86.html</a:t>
            </a:r>
          </a:p>
        </p:txBody>
      </p:sp>
    </p:spTree>
    <p:extLst>
      <p:ext uri="{BB962C8B-B14F-4D97-AF65-F5344CB8AC3E}">
        <p14:creationId xmlns:p14="http://schemas.microsoft.com/office/powerpoint/2010/main" val="3702134469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Register Set</a:t>
            </a:r>
          </a:p>
        </p:txBody>
      </p:sp>
      <p:sp>
        <p:nvSpPr>
          <p:cNvPr id="15363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64-bit </a:t>
            </a:r>
            <a:r>
              <a:rPr lang="en-US" dirty="0" smtClean="0">
                <a:latin typeface="Arial" charset="0"/>
              </a:rPr>
              <a:t>extensions added with Pentium 4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Data</a:t>
            </a:r>
            <a:r>
              <a:rPr lang="en-US" dirty="0">
                <a:latin typeface="Arial" charset="0"/>
              </a:rPr>
              <a:t>/pointer/index/IP/ flag register extended to 64 bits</a:t>
            </a:r>
          </a:p>
          <a:p>
            <a:pPr lvl="1"/>
            <a:r>
              <a:rPr lang="en-US" dirty="0">
                <a:latin typeface="Arial" charset="0"/>
              </a:rPr>
              <a:t>For example:</a:t>
            </a:r>
          </a:p>
          <a:p>
            <a:pPr lvl="2"/>
            <a:r>
              <a:rPr lang="en-US" dirty="0">
                <a:latin typeface="Arial" charset="0"/>
              </a:rPr>
              <a:t>RAX = 64-bit register A</a:t>
            </a:r>
          </a:p>
          <a:p>
            <a:pPr lvl="2"/>
            <a:r>
              <a:rPr lang="en-US" dirty="0">
                <a:latin typeface="Arial" charset="0"/>
              </a:rPr>
              <a:t>RSP = 64-bit stack pointer</a:t>
            </a:r>
          </a:p>
          <a:p>
            <a:pPr lvl="1"/>
            <a:r>
              <a:rPr lang="en-US" dirty="0">
                <a:latin typeface="Arial" charset="0"/>
              </a:rPr>
              <a:t>8 additional data registers (R8-R15)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43FF6C-ECAE-DA41-8ED1-2F2F0E07DF90}" type="datetime1">
              <a:rPr lang="en-US" smtClean="0">
                <a:latin typeface="Garamond" charset="0"/>
              </a:rPr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6233A6-5DD8-144E-B13E-2AF361345080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23589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8901</TotalTime>
  <Words>1304</Words>
  <Application>Microsoft Macintosh PowerPoint</Application>
  <PresentationFormat>On-screen Show (4:3)</PresentationFormat>
  <Paragraphs>256</Paragraphs>
  <Slides>19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Edge</vt:lpstr>
      <vt:lpstr>EECE.3170 Microprocessor Systems Design I</vt:lpstr>
      <vt:lpstr>Lecture outline</vt:lpstr>
      <vt:lpstr>Review: data storage</vt:lpstr>
      <vt:lpstr>Addressing modes</vt:lpstr>
      <vt:lpstr>Memory addressing</vt:lpstr>
      <vt:lpstr>General memory addressing modes</vt:lpstr>
      <vt:lpstr>x86 intro</vt:lpstr>
      <vt:lpstr>Register Set</vt:lpstr>
      <vt:lpstr>Register Set</vt:lpstr>
      <vt:lpstr>General Purpose Data Registers</vt:lpstr>
      <vt:lpstr>PowerPoint Presentation</vt:lpstr>
      <vt:lpstr>Pointer/Index Registers</vt:lpstr>
      <vt:lpstr>Flags Register</vt:lpstr>
      <vt:lpstr>x86 memory spaces</vt:lpstr>
      <vt:lpstr>x86 memory modes</vt:lpstr>
      <vt:lpstr>Flat mode addressing</vt:lpstr>
      <vt:lpstr>x86 addressing modes</vt:lpstr>
      <vt:lpstr>x86 addressing modes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1702</cp:revision>
  <dcterms:created xsi:type="dcterms:W3CDTF">2006-04-03T05:03:01Z</dcterms:created>
  <dcterms:modified xsi:type="dcterms:W3CDTF">2016-09-13T03:06:04Z</dcterms:modified>
</cp:coreProperties>
</file>