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2"/>
  </p:notesMasterIdLst>
  <p:handoutMasterIdLst>
    <p:handoutMasterId r:id="rId23"/>
  </p:handoutMasterIdLst>
  <p:sldIdLst>
    <p:sldId id="256" r:id="rId2"/>
    <p:sldId id="422" r:id="rId3"/>
    <p:sldId id="505" r:id="rId4"/>
    <p:sldId id="506" r:id="rId5"/>
    <p:sldId id="507" r:id="rId6"/>
    <p:sldId id="508" r:id="rId7"/>
    <p:sldId id="509" r:id="rId8"/>
    <p:sldId id="510" r:id="rId9"/>
    <p:sldId id="511" r:id="rId10"/>
    <p:sldId id="512" r:id="rId11"/>
    <p:sldId id="513" r:id="rId12"/>
    <p:sldId id="514" r:id="rId13"/>
    <p:sldId id="515" r:id="rId14"/>
    <p:sldId id="516" r:id="rId15"/>
    <p:sldId id="517" r:id="rId16"/>
    <p:sldId id="518" r:id="rId17"/>
    <p:sldId id="519" r:id="rId18"/>
    <p:sldId id="520" r:id="rId19"/>
    <p:sldId id="521" r:id="rId20"/>
    <p:sldId id="447" r:id="rId21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856" y="-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fld id="{51144B19-F7EF-F941-95DD-04DCBDF2BD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373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fld id="{36C5FA6E-A273-A246-9F44-4507731409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843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410F136-ED3D-5F49-B8A4-27849A57916E}" type="slidenum">
              <a:rPr lang="en-US"/>
              <a:pPr/>
              <a:t>2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20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F79140D-4037-1046-89A4-3DB36553561D}" type="slidenum">
              <a:rPr lang="en-US"/>
              <a:pPr/>
              <a:t>14</a:t>
            </a:fld>
            <a:endParaRPr lang="en-US"/>
          </a:p>
        </p:txBody>
      </p:sp>
      <p:sp>
        <p:nvSpPr>
          <p:cNvPr id="20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56EDA6-07CB-7D48-9803-40FB37555134}" type="datetime1">
              <a:rPr lang="en-US"/>
              <a:pPr/>
              <a:t>10/13/15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A0E044-516C-D649-8367-F9A8F39DBC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9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3CBD4-8C6D-D347-98F1-3579DFFF9BE9}" type="datetime1">
              <a:rPr lang="en-US"/>
              <a:pPr/>
              <a:t>10/13/15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90CE46-0D67-E344-B0BC-B02AC52A4A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7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7C7598-0ADA-1F43-B5D4-81B8FE61443D}" type="datetime1">
              <a:rPr lang="en-US"/>
              <a:pPr/>
              <a:t>10/13/15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6748B0-DB21-6840-A101-3077AB886F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62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30F023-7C9D-0543-889B-222240933FF1}" type="datetime1">
              <a:rPr lang="en-US"/>
              <a:pPr/>
              <a:t>10/13/15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3AA17-1CA3-7445-AEF2-2ED5E21D82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F05C9F-ADC7-1E44-B5D0-918B9150D029}" type="datetime1">
              <a:rPr lang="en-US"/>
              <a:pPr/>
              <a:t>10/13/15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35ECEE-1A7B-E444-BF38-2B0F76230A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0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602224-DC24-9947-8D55-74AB7473900A}" type="datetime1">
              <a:rPr lang="en-US"/>
              <a:pPr/>
              <a:t>10/13/15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5116A2-92D6-C641-A231-BA3D02034A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8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29BE87-29AA-AF4F-B846-7D639540F09E}" type="datetime1">
              <a:rPr lang="en-US"/>
              <a:pPr/>
              <a:t>10/13/15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D7A9F8-01E0-8B45-B648-78B2B32F03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2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35E285-5ACB-D541-84CB-5EFDE5127992}" type="datetime1">
              <a:rPr lang="en-US"/>
              <a:pPr/>
              <a:t>10/13/15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3E824D-3E41-214A-BFC5-98B2A3D2F8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C413F0-A259-F64E-B6AD-819D7854D7C5}" type="datetime1">
              <a:rPr lang="en-US"/>
              <a:pPr/>
              <a:t>10/13/15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B4AD78-FFCB-5D4D-8BBE-57F87B65CB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5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512630-DD67-A142-8CD5-31F3D24226EB}" type="datetime1">
              <a:rPr lang="en-US"/>
              <a:pPr/>
              <a:t>10/13/15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47D6DE-D771-7F47-85AC-127211252E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6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084711-54A8-F54F-A95B-D51107502285}" type="datetime1">
              <a:rPr lang="en-US"/>
              <a:pPr/>
              <a:t>10/13/15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2FBBA2-2FE3-C441-8505-E5884877D3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7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4596BB-51D3-CC49-9AFE-62870A225FD4}" type="datetime1">
              <a:rPr lang="en-US"/>
              <a:pPr/>
              <a:t>10/13/15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4B8DA-044D-D246-A7E0-8056A20B8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5966B2-6037-BC4C-94FB-C580543D72D8}" type="datetime1">
              <a:rPr lang="en-US"/>
              <a:pPr/>
              <a:t>10/13/15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566986-CAE1-6548-9EAC-DD14065032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9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fld id="{382FFA17-E6E8-F842-8AD8-BDAC34A2487A}" type="datetime1">
              <a:rPr lang="en-US"/>
              <a:pPr/>
              <a:t>10/13/15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fld id="{590E4BC0-E10B-954D-AC90-E5D4A3FF0A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5" r:id="rId1"/>
    <p:sldLayoutId id="2147484703" r:id="rId2"/>
    <p:sldLayoutId id="2147484704" r:id="rId3"/>
    <p:sldLayoutId id="2147484705" r:id="rId4"/>
    <p:sldLayoutId id="2147484706" r:id="rId5"/>
    <p:sldLayoutId id="2147484707" r:id="rId6"/>
    <p:sldLayoutId id="2147484708" r:id="rId7"/>
    <p:sldLayoutId id="2147484709" r:id="rId8"/>
    <p:sldLayoutId id="2147484710" r:id="rId9"/>
    <p:sldLayoutId id="2147484711" r:id="rId10"/>
    <p:sldLayoutId id="2147484712" r:id="rId11"/>
    <p:sldLayoutId id="2147484713" r:id="rId12"/>
    <p:sldLayoutId id="2147484714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16.216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Nasibeh</a:t>
            </a:r>
            <a:r>
              <a:rPr lang="en-US" dirty="0" smtClean="0">
                <a:latin typeface="Arial" charset="0"/>
              </a:rPr>
              <a:t> </a:t>
            </a:r>
            <a:r>
              <a:rPr lang="en-US" smtClean="0">
                <a:latin typeface="Arial" charset="0"/>
              </a:rPr>
              <a:t>Nasiri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16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Pointers and pointer arguments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C21825E-F1B2-0B4C-ADE4-928C8B383178}" type="slidenum">
              <a:rPr lang="en-US" sz="1200">
                <a:latin typeface="Garamond" charset="0"/>
                <a:cs typeface="Arial" charset="0"/>
              </a:rPr>
              <a:pPr/>
              <a:t>10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2291" name="AutoShape 35"/>
          <p:cNvSpPr>
            <a:spLocks noChangeArrowheads="1"/>
          </p:cNvSpPr>
          <p:nvPr/>
        </p:nvSpPr>
        <p:spPr bwMode="auto">
          <a:xfrm>
            <a:off x="8001000" y="1600200"/>
            <a:ext cx="990600" cy="3048000"/>
          </a:xfrm>
          <a:prstGeom prst="curvedLeftArrow">
            <a:avLst>
              <a:gd name="adj1" fmla="val 27635"/>
              <a:gd name="adj2" fmla="val 89174"/>
              <a:gd name="adj3" fmla="val 27722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AutoShape 36"/>
          <p:cNvSpPr>
            <a:spLocks noChangeArrowheads="1"/>
          </p:cNvSpPr>
          <p:nvPr/>
        </p:nvSpPr>
        <p:spPr bwMode="auto">
          <a:xfrm>
            <a:off x="8001000" y="2057400"/>
            <a:ext cx="990600" cy="3048000"/>
          </a:xfrm>
          <a:prstGeom prst="curvedLeftArrow">
            <a:avLst>
              <a:gd name="adj1" fmla="val 21937"/>
              <a:gd name="adj2" fmla="val 89174"/>
              <a:gd name="adj3" fmla="val 28528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2294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2296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2297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2298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2299" name="Text Box 8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2300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2301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302" name="Text Box 11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2303" name="Rectangle 12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2304" name="Text Box 13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2305" name="Text Box 14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2306" name="Rectangle 15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2307" name="Rectangle 16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2308" name="Rectangle 17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2309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2310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2311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2312" name="Text Box 21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2313" name="Text Box 22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7385</a:t>
            </a:r>
          </a:p>
        </p:txBody>
      </p:sp>
      <p:sp>
        <p:nvSpPr>
          <p:cNvPr id="12314" name="Text Box 23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2315" name="Text Box 24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738c</a:t>
            </a:r>
          </a:p>
        </p:txBody>
      </p:sp>
      <p:sp>
        <p:nvSpPr>
          <p:cNvPr id="12316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2317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318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2319" name="Line 28"/>
          <p:cNvSpPr>
            <a:spLocks noChangeShapeType="1"/>
          </p:cNvSpPr>
          <p:nvPr/>
        </p:nvSpPr>
        <p:spPr bwMode="auto">
          <a:xfrm>
            <a:off x="228600" y="5334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0" name="Text Box 29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2321" name="Rectangle 32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322" name="Text Box 33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2323" name="Oval 37"/>
          <p:cNvSpPr>
            <a:spLocks noChangeArrowheads="1"/>
          </p:cNvSpPr>
          <p:nvPr/>
        </p:nvSpPr>
        <p:spPr bwMode="auto">
          <a:xfrm>
            <a:off x="8077200" y="2590800"/>
            <a:ext cx="533400" cy="3048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4" name="Line 39"/>
          <p:cNvSpPr>
            <a:spLocks noChangeShapeType="1"/>
          </p:cNvSpPr>
          <p:nvPr/>
        </p:nvSpPr>
        <p:spPr bwMode="auto">
          <a:xfrm>
            <a:off x="8610600" y="2743200"/>
            <a:ext cx="381000" cy="2133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5" name="Line 40"/>
          <p:cNvSpPr>
            <a:spLocks noChangeShapeType="1"/>
          </p:cNvSpPr>
          <p:nvPr/>
        </p:nvSpPr>
        <p:spPr bwMode="auto">
          <a:xfrm>
            <a:off x="8610600" y="3200400"/>
            <a:ext cx="381000" cy="2133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6" name="Oval 41"/>
          <p:cNvSpPr>
            <a:spLocks noChangeArrowheads="1"/>
          </p:cNvSpPr>
          <p:nvPr/>
        </p:nvSpPr>
        <p:spPr bwMode="auto">
          <a:xfrm>
            <a:off x="8077200" y="3048000"/>
            <a:ext cx="5334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7" name="Line 42"/>
          <p:cNvSpPr>
            <a:spLocks noChangeShapeType="1"/>
          </p:cNvSpPr>
          <p:nvPr/>
        </p:nvSpPr>
        <p:spPr bwMode="auto">
          <a:xfrm flipH="1">
            <a:off x="8001000" y="4876800"/>
            <a:ext cx="9906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8" name="Line 43"/>
          <p:cNvSpPr>
            <a:spLocks noChangeShapeType="1"/>
          </p:cNvSpPr>
          <p:nvPr/>
        </p:nvSpPr>
        <p:spPr bwMode="auto">
          <a:xfrm flipH="1">
            <a:off x="8001000" y="5334000"/>
            <a:ext cx="9906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9" name="Date Placeholder 4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DDC8459-6A21-2442-A455-980CEFD79579}" type="datetime1">
              <a:rPr lang="en-US" sz="1200">
                <a:latin typeface="Garamond" charset="0"/>
                <a:cs typeface="Arial" charset="0"/>
              </a:rPr>
              <a:pPr/>
              <a:t>10/13/15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4D8D035-23B5-2D44-8E4C-2D89EABA0B85}" type="slidenum">
              <a:rPr lang="en-US" sz="1200">
                <a:latin typeface="Garamond" charset="0"/>
                <a:cs typeface="Arial" charset="0"/>
              </a:rPr>
              <a:pPr/>
              <a:t>11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3319" name="Text Box 8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3321" name="Text Box 10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3322" name="Rectangle 11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3323" name="Rectangle 12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3325" name="Rectangle 14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3326" name="Text Box 15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3327" name="Text Box 16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3328" name="Rectangle 17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3329" name="Rectangle 18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3330" name="Rectangle 19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3331" name="Text Box 20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3332" name="Text Box 21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3333" name="Text Box 22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3334" name="Text Box 23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3335" name="Text Box 24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7385</a:t>
            </a:r>
          </a:p>
        </p:txBody>
      </p:sp>
      <p:sp>
        <p:nvSpPr>
          <p:cNvPr id="13336" name="Text Box 25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3337" name="Text Box 26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738c</a:t>
            </a:r>
          </a:p>
        </p:txBody>
      </p:sp>
      <p:sp>
        <p:nvSpPr>
          <p:cNvPr id="13338" name="Text Box 27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3339" name="Rectangle 28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3340" name="Text Box 29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3341" name="Line 30"/>
          <p:cNvSpPr>
            <a:spLocks noChangeShapeType="1"/>
          </p:cNvSpPr>
          <p:nvPr/>
        </p:nvSpPr>
        <p:spPr bwMode="auto">
          <a:xfrm>
            <a:off x="228600" y="5638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3342" name="Text Box 31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3343" name="Rectangle 34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13344" name="Text Box 35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3345" name="Date Placeholder 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4093321-CBA8-FA4F-B5A1-093A3A33D481}" type="datetime1">
              <a:rPr lang="en-US" sz="1200">
                <a:latin typeface="Garamond" charset="0"/>
                <a:cs typeface="Arial" charset="0"/>
              </a:rPr>
              <a:pPr/>
              <a:t>10/13/15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6E579C0-02D8-A84C-9733-224BCF8A0DEC}" type="slidenum">
              <a:rPr lang="en-US" sz="1200">
                <a:latin typeface="Garamond" charset="0"/>
                <a:cs typeface="Arial" charset="0"/>
              </a:rPr>
              <a:pPr/>
              <a:t>12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4345" name="Text Box 8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14348" name="Text Box 11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4350" name="Text Box 13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4351" name="Text Box 14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4352" name="Rectangle 15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4354" name="Rectangle 17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4355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4356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4359" name="Text Box 22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7385</a:t>
            </a:r>
          </a:p>
        </p:txBody>
      </p:sp>
      <p:sp>
        <p:nvSpPr>
          <p:cNvPr id="14360" name="Text Box 23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4361" name="Text Box 24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738c</a:t>
            </a:r>
          </a:p>
        </p:txBody>
      </p:sp>
      <p:sp>
        <p:nvSpPr>
          <p:cNvPr id="14362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4363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4364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4365" name="Line 28"/>
          <p:cNvSpPr>
            <a:spLocks noChangeShapeType="1"/>
          </p:cNvSpPr>
          <p:nvPr/>
        </p:nvSpPr>
        <p:spPr bwMode="auto">
          <a:xfrm>
            <a:off x="228600" y="5867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4366" name="Text Box 29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4367" name="Rectangle 32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14368" name="Text Box 33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4369" name="Date Placeholder 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B035AD9-F32E-1A42-8989-A3ABA531A31A}" type="datetime1">
              <a:rPr lang="en-US" sz="1200">
                <a:latin typeface="Garamond" charset="0"/>
                <a:cs typeface="Arial" charset="0"/>
              </a:rPr>
              <a:pPr/>
              <a:t>10/13/15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4D88B96-8071-BC45-AADA-49A92B04A932}" type="slidenum">
              <a:rPr lang="en-US" sz="1200">
                <a:latin typeface="Garamond" charset="0"/>
                <a:cs typeface="Arial" charset="0"/>
              </a:rPr>
              <a:pPr/>
              <a:t>13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5373" name="Rectangle 12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5374" name="Text Box 13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5376" name="Rectangle 15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5377" name="Rectangle 16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5378" name="Rectangle 17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5379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5380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5381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5382" name="Text Box 21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5383" name="Text Box 22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5384" name="Text Box 23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7390</a:t>
            </a:r>
          </a:p>
        </p:txBody>
      </p:sp>
      <p:sp>
        <p:nvSpPr>
          <p:cNvPr id="15385" name="Text Box 24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7394</a:t>
            </a:r>
          </a:p>
        </p:txBody>
      </p:sp>
      <p:sp>
        <p:nvSpPr>
          <p:cNvPr id="15386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5387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36.87</a:t>
            </a:r>
          </a:p>
        </p:txBody>
      </p:sp>
      <p:sp>
        <p:nvSpPr>
          <p:cNvPr id="15388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5389" name="Line 28"/>
          <p:cNvSpPr>
            <a:spLocks noChangeShapeType="1"/>
          </p:cNvSpPr>
          <p:nvPr/>
        </p:nvSpPr>
        <p:spPr bwMode="auto">
          <a:xfrm>
            <a:off x="228600" y="5867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5390" name="Text Box 29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5391" name="Rectangle 32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15392" name="Text Box 33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7398</a:t>
            </a:r>
          </a:p>
        </p:txBody>
      </p:sp>
      <p:sp>
        <p:nvSpPr>
          <p:cNvPr id="15393" name="Date Placeholder 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ADE31E0-0C04-4E4E-A79B-5F94EC4B0F3B}" type="datetime1">
              <a:rPr lang="en-US" sz="1200">
                <a:latin typeface="Garamond" charset="0"/>
                <a:cs typeface="Arial" charset="0"/>
              </a:rPr>
              <a:pPr/>
              <a:t>10/13/15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201EA8-BB40-A642-9439-F8D129C7A1A8}" type="slidenum">
              <a:rPr lang="en-US" sz="1200">
                <a:latin typeface="Garamond" charset="0"/>
                <a:cs typeface="Arial" charset="0"/>
              </a:rPr>
              <a:pPr/>
              <a:t>14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16395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6396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6397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6398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6399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36.87</a:t>
            </a:r>
          </a:p>
        </p:txBody>
      </p:sp>
      <p:sp>
        <p:nvSpPr>
          <p:cNvPr id="16400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6401" name="Line 28"/>
          <p:cNvSpPr>
            <a:spLocks noChangeShapeType="1"/>
          </p:cNvSpPr>
          <p:nvPr/>
        </p:nvSpPr>
        <p:spPr bwMode="auto">
          <a:xfrm>
            <a:off x="228600" y="3581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6402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5491801-BD64-B84A-9957-B3FCE3DD3385}" type="datetime1">
              <a:rPr lang="en-US" sz="1200">
                <a:latin typeface="Garamond" charset="0"/>
                <a:cs typeface="Arial" charset="0"/>
              </a:rPr>
              <a:pPr/>
              <a:t>10/13/15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pointer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724400" cy="4987925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does the following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f(</a:t>
            </a: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*a, </a:t>
            </a: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*b);</a:t>
            </a:r>
          </a:p>
          <a:p>
            <a:pPr>
              <a:buFont typeface="Wingdings" pitchFamily="2" charset="2"/>
              <a:buNone/>
              <a:defRPr/>
            </a:pPr>
            <a:endParaRPr lang="en-US" sz="3400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x = 1;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y = 2;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result1, result2, result3;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result1 = f(&amp;x, &amp;y);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result2 = f(&amp;y, &amp;result1);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result3 = f(&amp;result1, &amp;result2);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3400" dirty="0" smtClean="0">
                <a:latin typeface="Courier New" pitchFamily="49" charset="0"/>
                <a:cs typeface="Courier New" pitchFamily="49" charset="0"/>
              </a:rPr>
              <a:t>("x = %d, y = %d\n", 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("Result 1: %d\n", 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("Result 2: %d\n", result2);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("Result 3: %d\n", result3);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22531" name="Content Placeholder 6"/>
          <p:cNvSpPr>
            <a:spLocks noGrp="1"/>
          </p:cNvSpPr>
          <p:nvPr>
            <p:ph sz="half" idx="2"/>
          </p:nvPr>
        </p:nvSpPr>
        <p:spPr>
          <a:xfrm>
            <a:off x="5334000" y="1336675"/>
            <a:ext cx="3810000" cy="49879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int f(int *a, int *b)</a:t>
            </a:r>
          </a:p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	int copyB = *b;</a:t>
            </a:r>
          </a:p>
          <a:p>
            <a:pPr lvl="1">
              <a:buFont typeface="Wingdings" charset="0"/>
              <a:buNone/>
            </a:pPr>
            <a:r>
              <a:rPr lang="nn-NO" sz="1600">
                <a:latin typeface="Courier New" charset="0"/>
                <a:cs typeface="Courier New" charset="0"/>
              </a:rPr>
              <a:t>while (*a &gt; 1) {</a:t>
            </a:r>
          </a:p>
          <a:p>
            <a:pPr lvl="1">
              <a:buFont typeface="Wingdings" charset="0"/>
              <a:buNone/>
            </a:pPr>
            <a:r>
              <a:rPr lang="nn-NO" sz="1600">
                <a:latin typeface="Courier New" charset="0"/>
                <a:cs typeface="Courier New" charset="0"/>
              </a:rPr>
              <a:t>	*b += copyB;</a:t>
            </a:r>
          </a:p>
          <a:p>
            <a:pPr lvl="1"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	(*a)--;</a:t>
            </a:r>
          </a:p>
          <a:p>
            <a:pPr lvl="1"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}</a:t>
            </a:r>
          </a:p>
          <a:p>
            <a:pPr lvl="1"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return *b;</a:t>
            </a:r>
          </a:p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Wingdings" charset="0"/>
              <a:buNone/>
            </a:pPr>
            <a:endParaRPr lang="en-US" sz="1600">
              <a:latin typeface="Arial" charset="0"/>
            </a:endParaRPr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6CDFD3-156E-8349-9383-38BEC0C2C507}" type="datetime1">
              <a:rPr lang="en-US" sz="1200">
                <a:latin typeface="Garamond" charset="0"/>
              </a:rPr>
              <a:pPr eaLnBrk="1" hangingPunct="1"/>
              <a:t>10/13/15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FBF8F7-FF82-8B4B-BE7C-7C1ACAE3D078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329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After first call to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x = 1, y = 2, result1 = 2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After second call to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y = 1, result1 = 4, result2 = 4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After third call to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result1 = 1, result2 = 16, result3 = 16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Final output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x = 1, y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= 1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1: 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2: 16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3: 16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555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AE64421-80C5-D14A-8D14-39AF61994035}" type="datetime1">
              <a:rPr lang="en-US" sz="1200">
                <a:latin typeface="Garamond" charset="0"/>
              </a:rPr>
              <a:pPr eaLnBrk="1" hangingPunct="1"/>
              <a:t>10/13/15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2355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3440B5-AFB6-3849-B400-6495240CF110}" type="slidenum">
              <a:rPr lang="en-US" sz="1200">
                <a:latin typeface="Garamond" charset="0"/>
              </a:rPr>
              <a:pPr eaLnBrk="1" hangingPunct="1"/>
              <a:t>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092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Example: writing functions with pointers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Write a function that:</a:t>
            </a:r>
          </a:p>
          <a:p>
            <a:pPr lvl="1"/>
            <a:r>
              <a:rPr lang="en-US">
                <a:latin typeface="Arial" charset="0"/>
              </a:rPr>
              <a:t>Given two integer arguments,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y</a:t>
            </a:r>
            <a:r>
              <a:rPr lang="en-US">
                <a:latin typeface="Arial" charset="0"/>
              </a:rPr>
              <a:t>, store the quotient and remainder of </a:t>
            </a:r>
            <a:r>
              <a:rPr lang="en-US">
                <a:latin typeface="Courier New" charset="0"/>
                <a:cs typeface="Courier New" charset="0"/>
              </a:rPr>
              <a:t>x / y</a:t>
            </a:r>
            <a:r>
              <a:rPr lang="en-US">
                <a:latin typeface="Arial" charset="0"/>
              </a:rPr>
              <a:t> into locations specified by arguments </a:t>
            </a:r>
            <a:r>
              <a:rPr lang="en-US">
                <a:latin typeface="Courier New" charset="0"/>
                <a:cs typeface="Courier New" charset="0"/>
              </a:rPr>
              <a:t>q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r</a:t>
            </a:r>
            <a:r>
              <a:rPr lang="en-US">
                <a:latin typeface="Arial" charset="0"/>
              </a:rPr>
              <a:t>, respectively.</a:t>
            </a:r>
          </a:p>
          <a:p>
            <a:pPr lvl="1"/>
            <a:r>
              <a:rPr lang="en-US">
                <a:latin typeface="Arial" charset="0"/>
              </a:rPr>
              <a:t>Uses pointers to swap the values of two double-precision variables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14A77EC-2A22-FC43-8DE2-6245233D066A}" type="datetime1">
              <a:rPr lang="en-US" sz="1200">
                <a:latin typeface="Garamond" charset="0"/>
              </a:rPr>
              <a:pPr eaLnBrk="1" hangingPunct="1"/>
              <a:t>10/13/15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A0E9F7-C5C2-C148-BBAB-42371CCD45B9}" type="slidenum">
              <a:rPr lang="en-US" sz="1200">
                <a:latin typeface="Garamond" charset="0"/>
              </a:rPr>
              <a:pPr eaLnBrk="1" hangingPunct="1"/>
              <a:t>17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94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>
                <a:latin typeface="Arial" charset="0"/>
              </a:rPr>
              <a:t>Given two integer arguments,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y</a:t>
            </a:r>
            <a:r>
              <a:rPr lang="en-US">
                <a:latin typeface="Arial" charset="0"/>
              </a:rPr>
              <a:t>, store the quotient and remainder of </a:t>
            </a:r>
            <a:r>
              <a:rPr lang="en-US">
                <a:latin typeface="Courier New" charset="0"/>
                <a:cs typeface="Courier New" charset="0"/>
              </a:rPr>
              <a:t>x / y</a:t>
            </a:r>
            <a:r>
              <a:rPr lang="en-US">
                <a:latin typeface="Arial" charset="0"/>
              </a:rPr>
              <a:t> into locations specified by arguments </a:t>
            </a:r>
            <a:r>
              <a:rPr lang="en-US">
                <a:latin typeface="Courier New" charset="0"/>
                <a:cs typeface="Courier New" charset="0"/>
              </a:rPr>
              <a:t>q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r</a:t>
            </a:r>
            <a:r>
              <a:rPr lang="en-US">
                <a:latin typeface="Arial" charset="0"/>
              </a:rPr>
              <a:t>, respectively.</a:t>
            </a:r>
          </a:p>
          <a:p>
            <a:pPr marL="0" indent="0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void divQR(int x, int y, 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		int *q, int *r) 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{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*q = x / y;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*r = x % y;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6826934-D761-0D4F-916A-8B83DB06910C}" type="datetime1">
              <a:rPr lang="en-US" sz="1200">
                <a:latin typeface="Garamond" charset="0"/>
              </a:rPr>
              <a:pPr eaLnBrk="1" hangingPunct="1"/>
              <a:t>10/13/15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9DFB9E-1964-8947-A8BD-8738BF2FAACC}" type="slidenum">
              <a:rPr lang="en-US" sz="1200">
                <a:latin typeface="Garamond" charset="0"/>
              </a:rPr>
              <a:pPr eaLnBrk="1" hangingPunct="1"/>
              <a:t>18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112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dirty="0" smtClean="0"/>
              <a:t>Use pointers to swap the values of two double-precision variables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void swap(double *a, double *b)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double temp;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temp = *a;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*a = *b;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*b = temp;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5BC9D92-4F28-8942-83C3-A866F664B213}" type="datetime1">
              <a:rPr lang="en-US" sz="1200">
                <a:latin typeface="Garamond" charset="0"/>
              </a:rPr>
              <a:pPr eaLnBrk="1" hangingPunct="1"/>
              <a:t>10/13/15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4742F5-6DDA-DD48-9DD7-F929C06D4EC6}" type="slidenum">
              <a:rPr lang="en-US" sz="1200">
                <a:latin typeface="Garamond" charset="0"/>
              </a:rPr>
              <a:pPr eaLnBrk="1" hangingPunct="1"/>
              <a:t>19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900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5 due 10/19</a:t>
            </a:r>
          </a:p>
          <a:p>
            <a:pPr lvl="1"/>
            <a:r>
              <a:rPr lang="en-US" dirty="0" err="1">
                <a:latin typeface="Arial" charset="0"/>
              </a:rPr>
              <a:t>Dropbox</a:t>
            </a:r>
            <a:r>
              <a:rPr lang="en-US" dirty="0">
                <a:latin typeface="Arial" charset="0"/>
              </a:rPr>
              <a:t> folder invites sent; contact Dr. Geiger re: issues</a:t>
            </a:r>
          </a:p>
          <a:p>
            <a:pPr lvl="1"/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P2 </a:t>
            </a:r>
            <a:r>
              <a:rPr lang="en-US" dirty="0">
                <a:latin typeface="Arial" charset="0"/>
              </a:rPr>
              <a:t>due Friday, 10/16</a:t>
            </a:r>
          </a:p>
          <a:p>
            <a:pPr lvl="2"/>
            <a:r>
              <a:rPr lang="en-US" dirty="0">
                <a:latin typeface="Arial" charset="0"/>
              </a:rPr>
              <a:t>Fix file and upload to </a:t>
            </a:r>
            <a:r>
              <a:rPr lang="en-US" dirty="0" err="1">
                <a:latin typeface="Arial" charset="0"/>
              </a:rPr>
              <a:t>Dropbox</a:t>
            </a:r>
            <a:r>
              <a:rPr lang="en-US" dirty="0">
                <a:latin typeface="Arial" charset="0"/>
              </a:rPr>
              <a:t> folder</a:t>
            </a:r>
          </a:p>
          <a:p>
            <a:pPr lvl="2"/>
            <a:r>
              <a:rPr lang="en-US" u="sng" dirty="0">
                <a:latin typeface="Arial" charset="0"/>
              </a:rPr>
              <a:t>Please do not change file name</a:t>
            </a:r>
          </a:p>
          <a:p>
            <a:pPr lvl="2"/>
            <a:r>
              <a:rPr lang="en-US" u="sng" dirty="0">
                <a:latin typeface="Arial" charset="0"/>
              </a:rPr>
              <a:t>E-mail Dr. Geiger to say that you have resubmitted program</a:t>
            </a: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Pointers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Pass by address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432DAB2-3237-0C4D-AA20-A78F7D8254BE}" type="datetime1">
              <a:rPr lang="en-US" sz="1200">
                <a:latin typeface="Garamond" charset="0"/>
                <a:cs typeface="Arial" charset="0"/>
              </a:rPr>
              <a:pPr/>
              <a:t>10/13/15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0B0AA06-B8E1-CF4B-A472-2DD0F2900089}" type="slidenum">
              <a:rPr lang="en-US" sz="1200">
                <a:latin typeface="Garamond" charset="0"/>
                <a:cs typeface="Arial" charset="0"/>
              </a:rPr>
              <a:pPr/>
              <a:t>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Continue discussion of pointer arguments</a:t>
            </a:r>
          </a:p>
          <a:p>
            <a:pPr lvl="1"/>
            <a:r>
              <a:rPr lang="en-US" dirty="0">
                <a:latin typeface="Arial" charset="0"/>
              </a:rPr>
              <a:t>PE3: Functions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5 due 10/19</a:t>
            </a:r>
          </a:p>
          <a:p>
            <a:pPr lvl="1"/>
            <a:r>
              <a:rPr lang="en-US" dirty="0" err="1">
                <a:latin typeface="Arial" charset="0"/>
              </a:rPr>
              <a:t>Dropbox</a:t>
            </a:r>
            <a:r>
              <a:rPr lang="en-US" dirty="0">
                <a:latin typeface="Arial" charset="0"/>
              </a:rPr>
              <a:t> folder invites sent; contact Dr. Geiger re: issues</a:t>
            </a:r>
          </a:p>
          <a:p>
            <a:pPr lvl="1"/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: P2 due Friday, 10/16</a:t>
            </a:r>
          </a:p>
          <a:p>
            <a:pPr lvl="2"/>
            <a:r>
              <a:rPr lang="en-US" dirty="0">
                <a:latin typeface="Arial" charset="0"/>
              </a:rPr>
              <a:t>Fix file and upload to </a:t>
            </a:r>
            <a:r>
              <a:rPr lang="en-US" dirty="0" err="1">
                <a:latin typeface="Arial" charset="0"/>
              </a:rPr>
              <a:t>Dropbox</a:t>
            </a:r>
            <a:r>
              <a:rPr lang="en-US" dirty="0">
                <a:latin typeface="Arial" charset="0"/>
              </a:rPr>
              <a:t> folder</a:t>
            </a:r>
          </a:p>
          <a:p>
            <a:pPr lvl="2"/>
            <a:r>
              <a:rPr lang="en-US" u="sng" dirty="0">
                <a:latin typeface="Arial" charset="0"/>
              </a:rPr>
              <a:t>Please do not change file name</a:t>
            </a:r>
          </a:p>
          <a:p>
            <a:pPr lvl="2"/>
            <a:r>
              <a:rPr lang="en-US" u="sng" dirty="0">
                <a:latin typeface="Arial" charset="0"/>
              </a:rPr>
              <a:t>E-mail Dr. Geiger to say that you have resubmitted program</a:t>
            </a:r>
            <a:endParaRPr lang="en-US" u="sng" dirty="0">
              <a:latin typeface="Arial" charset="0"/>
            </a:endParaRP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1E6089F-5020-4F4A-A7B2-C43F34872F94}" type="datetime1">
              <a:rPr lang="en-US" sz="1200">
                <a:latin typeface="Garamond" charset="0"/>
                <a:cs typeface="Arial" charset="0"/>
              </a:rPr>
              <a:pPr/>
              <a:t>10/13/15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7B8F52-24D7-4E46-97F3-152BD5B20182}" type="slidenum">
              <a:rPr lang="en-US" sz="1200">
                <a:latin typeface="Garamond" charset="0"/>
                <a:cs typeface="Arial" charset="0"/>
              </a:rPr>
              <a:pPr/>
              <a:t>20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Justifying pass by address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May want the ability to “return” multiple values from function</a:t>
            </a:r>
          </a:p>
          <a:p>
            <a:pPr lvl="1"/>
            <a:r>
              <a:rPr lang="en-US">
                <a:latin typeface="Arial" charset="0"/>
              </a:rPr>
              <a:t>Functions can only return at most one value</a:t>
            </a:r>
          </a:p>
          <a:p>
            <a:r>
              <a:rPr lang="en-US">
                <a:latin typeface="Arial" charset="0"/>
              </a:rPr>
              <a:t>Functions can take multiple arguments ...</a:t>
            </a:r>
          </a:p>
          <a:p>
            <a:pPr lvl="1"/>
            <a:r>
              <a:rPr lang="en-US">
                <a:latin typeface="Arial" charset="0"/>
              </a:rPr>
              <a:t>... but, as we’ve discussed so far, passing by value just copies arguments</a:t>
            </a:r>
          </a:p>
          <a:p>
            <a:pPr lvl="1"/>
            <a:r>
              <a:rPr lang="en-US">
                <a:latin typeface="Arial" charset="0"/>
              </a:rPr>
              <a:t>No way to change arguments and have change reflected outside of function</a:t>
            </a:r>
          </a:p>
          <a:p>
            <a:r>
              <a:rPr lang="en-US">
                <a:latin typeface="Arial" charset="0"/>
              </a:rPr>
              <a:t>Solution uses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pointers</a:t>
            </a: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34FA8BB-3F27-3546-A618-4F187042B56E}" type="datetime1">
              <a:rPr lang="en-US" sz="1200">
                <a:latin typeface="Garamond" charset="0"/>
                <a:cs typeface="Arial" charset="0"/>
              </a:rPr>
              <a:pPr/>
              <a:t>10/13/15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A3F00D4-CFE4-524F-BC69-7531037A155C}" type="slidenum">
              <a:rPr lang="en-US" sz="1200">
                <a:latin typeface="Garamond" charset="0"/>
                <a:cs typeface="Arial" charset="0"/>
              </a:rPr>
              <a:pPr/>
              <a:t>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Pointers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Pointer: address of a variable</a:t>
            </a:r>
          </a:p>
          <a:p>
            <a:pPr lvl="1"/>
            <a:r>
              <a:rPr lang="en-US">
                <a:latin typeface="Arial" charset="0"/>
              </a:rPr>
              <a:t>Can get address of existing object using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&amp;</a:t>
            </a:r>
          </a:p>
          <a:p>
            <a:pPr lvl="1"/>
            <a:r>
              <a:rPr lang="en-US">
                <a:latin typeface="Arial" charset="0"/>
              </a:rPr>
              <a:t>Can get value of existing pointer using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*</a:t>
            </a:r>
          </a:p>
          <a:p>
            <a:pPr lvl="1"/>
            <a:r>
              <a:rPr lang="en-US">
                <a:latin typeface="Arial" charset="0"/>
              </a:rPr>
              <a:t>Pointer declaration:</a:t>
            </a:r>
          </a:p>
          <a:p>
            <a:pPr lvl="1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	&lt;base type&gt;</a:t>
            </a:r>
            <a:r>
              <a:rPr lang="en-US">
                <a:latin typeface="Courier New" charset="0"/>
                <a:cs typeface="Courier New" charset="0"/>
              </a:rPr>
              <a:t>* </a:t>
            </a:r>
            <a:r>
              <a:rPr lang="en-US">
                <a:solidFill>
                  <a:srgbClr val="0000FF"/>
                </a:solidFill>
                <a:latin typeface="Courier New" charset="0"/>
                <a:cs typeface="Courier New" charset="0"/>
              </a:rPr>
              <a:t>&lt;pointer name&gt;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Base type determines how reference is interpreted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Be careful when declaring multiple pointers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Be sure to initialize pointer before use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A904D12-4F08-A04C-A21B-8F4C263220E1}" type="datetime1">
              <a:rPr lang="en-US" sz="1200">
                <a:latin typeface="Garamond" charset="0"/>
                <a:cs typeface="Arial" charset="0"/>
              </a:rPr>
              <a:pPr/>
              <a:t>10/13/15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FC0B5C9-11E6-B74B-8317-36A841C07D57}" type="slidenum">
              <a:rPr lang="en-US" sz="1200">
                <a:latin typeface="Garamond" charset="0"/>
                <a:cs typeface="Arial" charset="0"/>
              </a:rPr>
              <a:pPr/>
              <a:t>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Pointer example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8288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3200">
                <a:latin typeface="Courier New" charset="0"/>
                <a:cs typeface="Courier New" charset="0"/>
              </a:rPr>
              <a:t>int *iPtr, i=6;</a:t>
            </a:r>
          </a:p>
          <a:p>
            <a:pPr>
              <a:buFont typeface="Wingdings" charset="0"/>
              <a:buNone/>
            </a:pPr>
            <a:r>
              <a:rPr lang="en-US" sz="3200">
                <a:latin typeface="Courier New" charset="0"/>
                <a:cs typeface="Courier New" charset="0"/>
              </a:rPr>
              <a:t>double *dPtr, d=1.25;	</a:t>
            </a:r>
            <a:endParaRPr lang="en-US">
              <a:latin typeface="Courier New" charset="0"/>
              <a:cs typeface="Courier New" charset="0"/>
            </a:endParaRP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38BE2C1-A53A-B046-8E7D-123934574C5F}" type="datetime1">
              <a:rPr lang="en-US" sz="1200">
                <a:latin typeface="Garamond" charset="0"/>
                <a:cs typeface="Arial" charset="0"/>
              </a:rPr>
              <a:pPr/>
              <a:t>10/13/15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  <a:endParaRPr lang="en-US" altLang="en-US" dirty="0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4EEAC-28AC-C24E-B4D2-5CFA5E2CD381}" type="slidenum">
              <a:rPr lang="en-US" sz="1200">
                <a:latin typeface="Garamond" charset="0"/>
                <a:cs typeface="Arial" charset="0"/>
              </a:rPr>
              <a:pPr/>
              <a:t>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7175" name="Rectangle 5"/>
          <p:cNvSpPr>
            <a:spLocks noChangeArrowheads="1"/>
          </p:cNvSpPr>
          <p:nvPr/>
        </p:nvSpPr>
        <p:spPr bwMode="auto">
          <a:xfrm>
            <a:off x="1600200" y="3505200"/>
            <a:ext cx="1752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bg2"/>
              </a:solidFill>
              <a:latin typeface="Times New Roman" charset="0"/>
            </a:endParaRPr>
          </a:p>
        </p:txBody>
      </p:sp>
      <p:sp>
        <p:nvSpPr>
          <p:cNvPr id="7176" name="Rectangle 7"/>
          <p:cNvSpPr>
            <a:spLocks noChangeArrowheads="1"/>
          </p:cNvSpPr>
          <p:nvPr/>
        </p:nvSpPr>
        <p:spPr bwMode="auto">
          <a:xfrm>
            <a:off x="1600200" y="4191000"/>
            <a:ext cx="1752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bg2"/>
              </a:solidFill>
              <a:latin typeface="Times New Roman" charset="0"/>
            </a:endParaRPr>
          </a:p>
        </p:txBody>
      </p:sp>
      <p:sp>
        <p:nvSpPr>
          <p:cNvPr id="7177" name="Text Box 12"/>
          <p:cNvSpPr txBox="1">
            <a:spLocks noChangeArrowheads="1"/>
          </p:cNvSpPr>
          <p:nvPr/>
        </p:nvSpPr>
        <p:spPr bwMode="auto">
          <a:xfrm>
            <a:off x="3505200" y="3429000"/>
            <a:ext cx="9906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>
                <a:latin typeface="Times New Roman" charset="0"/>
              </a:rPr>
              <a:t>iPtr</a:t>
            </a:r>
          </a:p>
          <a:p>
            <a:pPr>
              <a:spcBef>
                <a:spcPct val="50000"/>
              </a:spcBef>
            </a:pPr>
            <a:r>
              <a:rPr lang="en-US" sz="2800">
                <a:latin typeface="Times New Roman" charset="0"/>
              </a:rPr>
              <a:t>dPtr</a:t>
            </a:r>
          </a:p>
        </p:txBody>
      </p:sp>
      <p:sp>
        <p:nvSpPr>
          <p:cNvPr id="7178" name="Rectangle 20"/>
          <p:cNvSpPr>
            <a:spLocks noChangeArrowheads="1"/>
          </p:cNvSpPr>
          <p:nvPr/>
        </p:nvSpPr>
        <p:spPr bwMode="auto">
          <a:xfrm>
            <a:off x="5486400" y="35814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latin typeface="Times New Roman" charset="0"/>
              </a:rPr>
              <a:t>6</a:t>
            </a:r>
          </a:p>
        </p:txBody>
      </p:sp>
      <p:sp>
        <p:nvSpPr>
          <p:cNvPr id="7179" name="Rectangle 22"/>
          <p:cNvSpPr>
            <a:spLocks noChangeArrowheads="1"/>
          </p:cNvSpPr>
          <p:nvPr/>
        </p:nvSpPr>
        <p:spPr bwMode="auto">
          <a:xfrm>
            <a:off x="5486400" y="4191000"/>
            <a:ext cx="1752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latin typeface="Times New Roman" charset="0"/>
              </a:rPr>
              <a:t>1.25</a:t>
            </a:r>
          </a:p>
        </p:txBody>
      </p:sp>
      <p:sp>
        <p:nvSpPr>
          <p:cNvPr id="7180" name="Text Box 23"/>
          <p:cNvSpPr txBox="1">
            <a:spLocks noChangeArrowheads="1"/>
          </p:cNvSpPr>
          <p:nvPr/>
        </p:nvSpPr>
        <p:spPr bwMode="auto">
          <a:xfrm>
            <a:off x="4876800" y="3429000"/>
            <a:ext cx="9906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>
                <a:latin typeface="Times New Roman" charset="0"/>
              </a:rPr>
              <a:t>   i</a:t>
            </a:r>
          </a:p>
          <a:p>
            <a:pPr>
              <a:spcBef>
                <a:spcPct val="50000"/>
              </a:spcBef>
            </a:pPr>
            <a:r>
              <a:rPr lang="en-US" sz="2800">
                <a:latin typeface="Times New Roman" charset="0"/>
              </a:rPr>
              <a:t>  d</a:t>
            </a:r>
          </a:p>
        </p:txBody>
      </p:sp>
      <p:cxnSp>
        <p:nvCxnSpPr>
          <p:cNvPr id="7181" name="Straight Arrow Connector 16"/>
          <p:cNvCxnSpPr>
            <a:cxnSpLocks noChangeShapeType="1"/>
          </p:cNvCxnSpPr>
          <p:nvPr/>
        </p:nvCxnSpPr>
        <p:spPr bwMode="auto">
          <a:xfrm>
            <a:off x="2362200" y="3657600"/>
            <a:ext cx="381000" cy="1588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2" name="Straight Arrow Connector 17"/>
          <p:cNvCxnSpPr>
            <a:cxnSpLocks noChangeShapeType="1"/>
          </p:cNvCxnSpPr>
          <p:nvPr/>
        </p:nvCxnSpPr>
        <p:spPr bwMode="auto">
          <a:xfrm>
            <a:off x="2362200" y="4343400"/>
            <a:ext cx="381000" cy="1588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Garamond" charset="0"/>
              </a:rPr>
              <a:t>Pointer assignment</a:t>
            </a:r>
            <a:endParaRPr lang="en-US">
              <a:latin typeface="Garamond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2800">
                <a:latin typeface="Arial" charset="0"/>
              </a:rPr>
              <a:t>The assignment operator (</a:t>
            </a:r>
            <a:r>
              <a:rPr lang="en-US" sz="2800" b="1">
                <a:latin typeface="Arial" charset="0"/>
              </a:rPr>
              <a:t>=</a:t>
            </a:r>
            <a:r>
              <a:rPr lang="en-US" sz="2800">
                <a:latin typeface="Arial" charset="0"/>
              </a:rPr>
              <a:t>) is defined for pointers of the same base type.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2800">
                <a:latin typeface="Arial" charset="0"/>
              </a:rPr>
              <a:t>The right operand of the assignment operator can be any expression that evaluates to the same type as the left operand.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2800">
                <a:latin typeface="Arial" charset="0"/>
              </a:rPr>
              <a:t>Example: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>
                <a:latin typeface="Courier New" charset="0"/>
                <a:cs typeface="Courier New" charset="0"/>
              </a:rPr>
              <a:t>int x, *xp, *ip;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>
                <a:latin typeface="Courier New" charset="0"/>
                <a:cs typeface="Courier New" charset="0"/>
              </a:rPr>
              <a:t>xp = &amp;x;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>
                <a:latin typeface="Courier New" charset="0"/>
                <a:cs typeface="Courier New" charset="0"/>
              </a:rPr>
              <a:t>ip = xp;</a:t>
            </a:r>
            <a:endParaRPr lang="en-US">
              <a:latin typeface="Courier New" charset="0"/>
              <a:cs typeface="Courier New" charset="0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6A8BA01-5653-D34A-996D-C66FAC3FDBBD}" type="datetime1">
              <a:rPr lang="en-US" sz="1200">
                <a:latin typeface="Garamond" charset="0"/>
                <a:cs typeface="Arial" charset="0"/>
              </a:rPr>
              <a:pPr/>
              <a:t>10/13/15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 Application Programming: Lecture 16</a:t>
            </a:r>
            <a:endParaRPr lang="en-US" dirty="0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E4A357F-C3D2-494A-BBC0-D1810C8EB6BB}" type="slidenum">
              <a:rPr lang="en-US" sz="1200">
                <a:latin typeface="Garamond" charset="0"/>
                <a:cs typeface="Arial" charset="0"/>
              </a:rPr>
              <a:pPr/>
              <a:t>6</a:t>
            </a:fld>
            <a:endParaRPr lang="en-US" sz="1200">
              <a:latin typeface="Garamond" charset="0"/>
              <a:cs typeface="Arial" charset="0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5562600" y="4352925"/>
            <a:ext cx="1905000" cy="1590675"/>
            <a:chOff x="3504" y="2838"/>
            <a:chExt cx="1200" cy="1002"/>
          </a:xfrm>
        </p:grpSpPr>
        <p:sp>
          <p:nvSpPr>
            <p:cNvPr id="8211" name="Rectangle 5"/>
            <p:cNvSpPr>
              <a:spLocks noChangeArrowheads="1"/>
            </p:cNvSpPr>
            <p:nvPr/>
          </p:nvSpPr>
          <p:spPr bwMode="auto">
            <a:xfrm>
              <a:off x="3840" y="2880"/>
              <a:ext cx="43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" name="Text Box 6"/>
            <p:cNvSpPr txBox="1">
              <a:spLocks noChangeArrowheads="1"/>
            </p:cNvSpPr>
            <p:nvPr/>
          </p:nvSpPr>
          <p:spPr bwMode="auto">
            <a:xfrm>
              <a:off x="3504" y="2838"/>
              <a:ext cx="349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30000"/>
                </a:spcBef>
              </a:pPr>
              <a:r>
                <a:rPr lang="en-US" sz="1800">
                  <a:latin typeface="Courier New" charset="0"/>
                  <a:cs typeface="Courier New" charset="0"/>
                </a:rPr>
                <a:t>x</a:t>
              </a:r>
            </a:p>
            <a:p>
              <a:pPr algn="ctr">
                <a:spcBef>
                  <a:spcPct val="30000"/>
                </a:spcBef>
              </a:pPr>
              <a:r>
                <a:rPr lang="en-US" sz="1800">
                  <a:latin typeface="Courier New" charset="0"/>
                  <a:cs typeface="Courier New" charset="0"/>
                </a:rPr>
                <a:t>xp</a:t>
              </a:r>
            </a:p>
            <a:p>
              <a:pPr algn="ctr">
                <a:spcBef>
                  <a:spcPct val="30000"/>
                </a:spcBef>
              </a:pPr>
              <a:r>
                <a:rPr lang="en-US" sz="1800">
                  <a:latin typeface="Courier New" charset="0"/>
                  <a:cs typeface="Courier New" charset="0"/>
                </a:rPr>
                <a:t>ip</a:t>
              </a:r>
            </a:p>
          </p:txBody>
        </p:sp>
        <p:sp>
          <p:nvSpPr>
            <p:cNvPr id="8213" name="Rectangle 7"/>
            <p:cNvSpPr>
              <a:spLocks noChangeArrowheads="1"/>
            </p:cNvSpPr>
            <p:nvPr/>
          </p:nvSpPr>
          <p:spPr bwMode="auto">
            <a:xfrm>
              <a:off x="3840" y="3216"/>
              <a:ext cx="86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4" name="Rectangle 8"/>
            <p:cNvSpPr>
              <a:spLocks noChangeArrowheads="1"/>
            </p:cNvSpPr>
            <p:nvPr/>
          </p:nvSpPr>
          <p:spPr bwMode="auto">
            <a:xfrm>
              <a:off x="3840" y="3552"/>
              <a:ext cx="86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00" name="Oval 11"/>
          <p:cNvSpPr>
            <a:spLocks noChangeArrowheads="1"/>
          </p:cNvSpPr>
          <p:nvPr/>
        </p:nvSpPr>
        <p:spPr bwMode="auto">
          <a:xfrm>
            <a:off x="6858000" y="5791200"/>
            <a:ext cx="76200" cy="762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486400" y="4419600"/>
            <a:ext cx="1295400" cy="1752600"/>
            <a:chOff x="3456" y="2880"/>
            <a:chExt cx="816" cy="1104"/>
          </a:xfrm>
        </p:grpSpPr>
        <p:sp>
          <p:nvSpPr>
            <p:cNvPr id="8207" name="Line 12"/>
            <p:cNvSpPr>
              <a:spLocks noChangeShapeType="1"/>
            </p:cNvSpPr>
            <p:nvPr/>
          </p:nvSpPr>
          <p:spPr bwMode="auto">
            <a:xfrm>
              <a:off x="4272" y="3696"/>
              <a:ext cx="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8" name="Line 13"/>
            <p:cNvSpPr>
              <a:spLocks noChangeShapeType="1"/>
            </p:cNvSpPr>
            <p:nvPr/>
          </p:nvSpPr>
          <p:spPr bwMode="auto">
            <a:xfrm flipH="1">
              <a:off x="3456" y="3984"/>
              <a:ext cx="81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9" name="Line 14"/>
            <p:cNvSpPr>
              <a:spLocks noChangeShapeType="1"/>
            </p:cNvSpPr>
            <p:nvPr/>
          </p:nvSpPr>
          <p:spPr bwMode="auto">
            <a:xfrm flipV="1">
              <a:off x="3456" y="2880"/>
              <a:ext cx="0" cy="11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0" name="Line 17"/>
            <p:cNvSpPr>
              <a:spLocks noChangeShapeType="1"/>
            </p:cNvSpPr>
            <p:nvPr/>
          </p:nvSpPr>
          <p:spPr bwMode="auto">
            <a:xfrm>
              <a:off x="3456" y="2880"/>
              <a:ext cx="38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6096000" y="4191000"/>
            <a:ext cx="2057400" cy="990600"/>
            <a:chOff x="3840" y="2736"/>
            <a:chExt cx="1296" cy="624"/>
          </a:xfrm>
        </p:grpSpPr>
        <p:sp>
          <p:nvSpPr>
            <p:cNvPr id="8203" name="Line 18"/>
            <p:cNvSpPr>
              <a:spLocks noChangeShapeType="1"/>
            </p:cNvSpPr>
            <p:nvPr/>
          </p:nvSpPr>
          <p:spPr bwMode="auto">
            <a:xfrm>
              <a:off x="4272" y="3360"/>
              <a:ext cx="86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4" name="Line 19"/>
            <p:cNvSpPr>
              <a:spLocks noChangeShapeType="1"/>
            </p:cNvSpPr>
            <p:nvPr/>
          </p:nvSpPr>
          <p:spPr bwMode="auto">
            <a:xfrm flipV="1">
              <a:off x="5136" y="2736"/>
              <a:ext cx="0" cy="62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Line 20"/>
            <p:cNvSpPr>
              <a:spLocks noChangeShapeType="1"/>
            </p:cNvSpPr>
            <p:nvPr/>
          </p:nvSpPr>
          <p:spPr bwMode="auto">
            <a:xfrm flipH="1">
              <a:off x="3840" y="2736"/>
              <a:ext cx="129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6" name="Line 21"/>
            <p:cNvSpPr>
              <a:spLocks noChangeShapeType="1"/>
            </p:cNvSpPr>
            <p:nvPr/>
          </p:nvSpPr>
          <p:spPr bwMode="auto">
            <a:xfrm>
              <a:off x="3840" y="2736"/>
              <a:ext cx="0" cy="14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Pointer arguments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Passing pointer gives ability to modify data at that address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In prototype/definition—argument has pointer type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</a:rPr>
              <a:t>For example: </a:t>
            </a:r>
            <a:r>
              <a:rPr lang="en-US" b="1">
                <a:latin typeface="Courier New" charset="0"/>
                <a:cs typeface="Courier New" charset="0"/>
              </a:rPr>
              <a:t>int f(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int *</a:t>
            </a:r>
            <a:r>
              <a:rPr lang="en-US" b="1">
                <a:latin typeface="Courier New" charset="0"/>
                <a:cs typeface="Courier New" charset="0"/>
              </a:rPr>
              <a:t>addr_x);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When calling function, can pass explicit pointer or use address operator 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&amp;&lt;var&gt;</a:t>
            </a:r>
            <a:r>
              <a:rPr lang="en-US">
                <a:latin typeface="Arial" charset="0"/>
                <a:cs typeface="Courier New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Examples:</a:t>
            </a:r>
          </a:p>
          <a:p>
            <a:pPr marL="1022350" lvl="3" indent="0">
              <a:lnSpc>
                <a:spcPct val="90000"/>
              </a:lnSpc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int x = 3;</a:t>
            </a:r>
          </a:p>
          <a:p>
            <a:pPr marL="1022350" lvl="3" indent="0">
              <a:lnSpc>
                <a:spcPct val="90000"/>
              </a:lnSpc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int y = 2;</a:t>
            </a:r>
          </a:p>
          <a:p>
            <a:pPr marL="1022350" lvl="3" indent="0"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*xPtr = &amp;x;</a:t>
            </a:r>
          </a:p>
          <a:p>
            <a:pPr marL="1022350" lvl="3" indent="0">
              <a:lnSpc>
                <a:spcPct val="90000"/>
              </a:lnSpc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int result1, result2;</a:t>
            </a:r>
          </a:p>
          <a:p>
            <a:pPr marL="1022350" lvl="3" indent="0">
              <a:lnSpc>
                <a:spcPct val="90000"/>
              </a:lnSpc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result1 = f(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xPtr</a:t>
            </a:r>
            <a:r>
              <a:rPr lang="en-US" b="1">
                <a:latin typeface="Courier New" charset="0"/>
                <a:cs typeface="Courier New" charset="0"/>
              </a:rPr>
              <a:t>);</a:t>
            </a:r>
          </a:p>
          <a:p>
            <a:pPr marL="1022350" lvl="3" indent="0">
              <a:lnSpc>
                <a:spcPct val="90000"/>
              </a:lnSpc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result2 = f(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&amp;y</a:t>
            </a:r>
            <a:r>
              <a:rPr lang="en-US" b="1">
                <a:latin typeface="Courier New" charset="0"/>
                <a:cs typeface="Courier New" charset="0"/>
              </a:rPr>
              <a:t>);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86E807F-F9AE-5B49-87DB-F5EB40D3A89E}" type="datetime1">
              <a:rPr lang="en-US" sz="1200">
                <a:latin typeface="Garamond" charset="0"/>
                <a:cs typeface="Arial" charset="0"/>
              </a:rPr>
              <a:pPr/>
              <a:t>10/13/15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19886D-E67C-B942-BC6A-5E7E7955E96B}" type="slidenum">
              <a:rPr lang="en-US" sz="1200">
                <a:latin typeface="Garamond" charset="0"/>
                <a:cs typeface="Arial" charset="0"/>
              </a:rPr>
              <a:pPr/>
              <a:t>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FD35A99-5DDA-3746-9338-E8CE3110B51D}" type="slidenum">
              <a:rPr lang="en-US" sz="1200">
                <a:latin typeface="Garamond" charset="0"/>
                <a:cs typeface="Arial" charset="0"/>
              </a:rPr>
              <a:pPr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024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0244" name="Text Box 1027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atan2(b,a);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0245" name="Text Box 1028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0246" name="Rectangle 1029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47" name="Text Box 1030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0248" name="Text Box 1031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0249" name="Rectangle 1033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50" name="Rectangle 1034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51" name="Text Box 1042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0252" name="Text Box 1043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0253" name="Text Box 1044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0254" name="Text Box 1049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0255" name="Rectangle 1050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56" name="Text Box 1051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0257" name="Date Placeholder 1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C61AF14-C707-AB40-A504-4543379387AB}" type="datetime1">
              <a:rPr lang="en-US" sz="1200">
                <a:latin typeface="Garamond" charset="0"/>
                <a:cs typeface="Arial" charset="0"/>
              </a:rPr>
              <a:pPr/>
              <a:t>10/13/15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1E1E84B-5589-4044-B0B7-29DCF3DC6F6D}" type="slidenum">
              <a:rPr lang="en-US" sz="1200">
                <a:latin typeface="Garamond" charset="0"/>
                <a:cs typeface="Arial" charset="0"/>
              </a:rPr>
              <a:pPr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atan2(b,a);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1275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1276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1277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1278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1279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1280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1281" name="Line 28"/>
          <p:cNvSpPr>
            <a:spLocks noChangeShapeType="1"/>
          </p:cNvSpPr>
          <p:nvPr/>
        </p:nvSpPr>
        <p:spPr bwMode="auto">
          <a:xfrm>
            <a:off x="228600" y="3276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1282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D7B8D18-5F31-9047-B184-B5A8C6437887}" type="datetime1">
              <a:rPr lang="en-US" sz="1200">
                <a:latin typeface="Garamond" charset="0"/>
                <a:cs typeface="Arial" charset="0"/>
              </a:rPr>
              <a:pPr/>
              <a:t>10/13/15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7957</TotalTime>
  <Words>1154</Words>
  <Application>Microsoft Macintosh PowerPoint</Application>
  <PresentationFormat>On-screen Show (4:3)</PresentationFormat>
  <Paragraphs>361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Edge</vt:lpstr>
      <vt:lpstr>16.216 ECE Application Programming</vt:lpstr>
      <vt:lpstr>Lecture outline</vt:lpstr>
      <vt:lpstr>Justifying pass by address</vt:lpstr>
      <vt:lpstr>Pointers</vt:lpstr>
      <vt:lpstr>Pointer example</vt:lpstr>
      <vt:lpstr>Pointer assignment</vt:lpstr>
      <vt:lpstr>Pointer arguments</vt:lpstr>
      <vt:lpstr>Functions - pass by address</vt:lpstr>
      <vt:lpstr>Functions - pass by address</vt:lpstr>
      <vt:lpstr>Functions - pass by address</vt:lpstr>
      <vt:lpstr>Functions - pass by address</vt:lpstr>
      <vt:lpstr>Functions - pass by address</vt:lpstr>
      <vt:lpstr>Functions - pass by address</vt:lpstr>
      <vt:lpstr>Functions - pass by address</vt:lpstr>
      <vt:lpstr>Example: pointer arguments</vt:lpstr>
      <vt:lpstr>Example solution</vt:lpstr>
      <vt:lpstr>Example: writing functions with pointers</vt:lpstr>
      <vt:lpstr>Example solution</vt:lpstr>
      <vt:lpstr>Example solution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1591</cp:revision>
  <dcterms:created xsi:type="dcterms:W3CDTF">2006-04-03T05:03:01Z</dcterms:created>
  <dcterms:modified xsi:type="dcterms:W3CDTF">2015-10-13T15:21:27Z</dcterms:modified>
</cp:coreProperties>
</file>