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462" r:id="rId4"/>
    <p:sldId id="455" r:id="rId5"/>
    <p:sldId id="456" r:id="rId6"/>
    <p:sldId id="457" r:id="rId7"/>
    <p:sldId id="458" r:id="rId8"/>
    <p:sldId id="459" r:id="rId9"/>
    <p:sldId id="460" r:id="rId10"/>
    <p:sldId id="461" r:id="rId11"/>
    <p:sldId id="379" r:id="rId1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72" d="100"/>
          <a:sy n="72" d="100"/>
        </p:scale>
        <p:origin x="-142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A4E629-B258-0448-9DF9-4BC92334D0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0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CD23A0-EC3F-F04F-849C-A33D8D615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31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B50CCFF-BD6A-C542-B3C8-8E4D0927D77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69E3C7-A601-6B4B-94DF-9CCB201B5DA9}" type="datetime1">
              <a:rPr lang="en-US" smtClean="0"/>
              <a:t>9/16/15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7B18F-AB6B-CA46-8F6F-D1CCAF5138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0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BB320-1C3E-B54B-A8F1-B50A8F8D3243}" type="datetime1">
              <a:rPr lang="en-US" smtClean="0"/>
              <a:t>9/16/15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92CA7F-42B9-F54F-8CA9-DE48DB184F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2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14E435-92E7-BA41-8166-3D2DE647DA2B}" type="datetime1">
              <a:rPr lang="en-US" smtClean="0"/>
              <a:t>9/16/15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CB706-1FBC-7845-8EB9-F403ACD50C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5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72C984-1547-F74B-AF9C-E52FF4DA9847}" type="datetime1">
              <a:rPr lang="en-US" smtClean="0"/>
              <a:t>9/16/15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A842F-11FC-2D4F-8AA3-2811A857D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5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60E150-6720-0145-A31F-3F0698608DB3}" type="datetime1">
              <a:rPr lang="en-US" smtClean="0"/>
              <a:t>9/16/15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4406C-C095-AD4E-B8CB-6529464079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2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AF6648-9904-C648-829B-7B02626EB97A}" type="datetime1">
              <a:rPr lang="en-US" smtClean="0"/>
              <a:t>9/16/15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D36A5-3219-684F-AA92-0147FB9A11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75491C-8C81-4646-9907-7DEFADB76198}" type="datetime1">
              <a:rPr lang="en-US" smtClean="0"/>
              <a:t>9/16/15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7C92-3E85-7A42-8231-C88DD1457D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B150C-76FF-C845-A6E2-2B7AC0FD271A}" type="datetime1">
              <a:rPr lang="en-US" smtClean="0"/>
              <a:t>9/16/15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7E4F6-3BDF-AD40-8581-E4FDB71135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BF1CD6-646C-9748-99AD-904A7C69BAB9}" type="datetime1">
              <a:rPr lang="en-US" smtClean="0"/>
              <a:t>9/16/15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F61C4-3FF0-4E45-82D4-E5786C4221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9C3B97-44BF-6D4F-A91D-DC0F33E6DE5F}" type="datetime1">
              <a:rPr lang="en-US" smtClean="0"/>
              <a:t>9/16/15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079A6-1EDE-A842-BA5C-1F4E8EB55F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6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B885C-743B-9040-B6F0-97E001F9F34B}" type="datetime1">
              <a:rPr lang="en-US" smtClean="0"/>
              <a:t>9/16/15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D12BB-6601-1043-A23A-28EA9A5658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10D34D-FE4C-894E-9991-C8AAFF48CBAF}" type="datetime1">
              <a:rPr lang="en-US" smtClean="0"/>
              <a:t>9/16/15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E06DD-F10F-B64B-BA73-4779127EE4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8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1D7A21-72C5-5247-9ECE-A8206B0D55C9}" type="datetime1">
              <a:rPr lang="en-US" smtClean="0"/>
              <a:t>9/16/15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593A1-E357-BB45-8224-BCF135975B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4576812-6AB6-2F40-BB3B-3BDC9703BFD3}" type="datetime1">
              <a:rPr lang="en-US" smtClean="0"/>
              <a:t>9/16/15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81FC58E-BBD5-7742-B809-86144AE43A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0" r:id="rId1"/>
    <p:sldLayoutId id="2147484548" r:id="rId2"/>
    <p:sldLayoutId id="2147484549" r:id="rId3"/>
    <p:sldLayoutId id="2147484550" r:id="rId4"/>
    <p:sldLayoutId id="2147484551" r:id="rId5"/>
    <p:sldLayoutId id="2147484552" r:id="rId6"/>
    <p:sldLayoutId id="2147484553" r:id="rId7"/>
    <p:sldLayoutId id="2147484554" r:id="rId8"/>
    <p:sldLayoutId id="2147484555" r:id="rId9"/>
    <p:sldLayoutId id="2147484556" r:id="rId10"/>
    <p:sldLayoutId id="2147484557" r:id="rId11"/>
    <p:sldLayoutId id="2147484558" r:id="rId12"/>
    <p:sldLayoutId id="214748455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16.317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6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Data </a:t>
            </a:r>
            <a:r>
              <a:rPr lang="en-US" dirty="0">
                <a:latin typeface="Arial" charset="0"/>
              </a:rPr>
              <a:t>transfer </a:t>
            </a:r>
            <a:r>
              <a:rPr lang="en-US" dirty="0" smtClean="0">
                <a:latin typeface="Arial" charset="0"/>
              </a:rPr>
              <a:t>instructions (cont.</a:t>
            </a:r>
            <a:r>
              <a:rPr lang="en-US" dirty="0" smtClean="0">
                <a:latin typeface="Arial" charset="0"/>
              </a:rPr>
              <a:t>)</a:t>
            </a:r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    EAX, 528000h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	EAX = 528000h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</a:t>
            </a:r>
            <a:r>
              <a:rPr lang="en-US" dirty="0">
                <a:ea typeface="+mn-ea"/>
              </a:rPr>
              <a:t> </a:t>
            </a:r>
            <a:r>
              <a:rPr lang="en-US" dirty="0" smtClean="0">
                <a:ea typeface="+mn-ea"/>
              </a:rPr>
              <a:t>   EBX, [EAX+2]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EBX = DWORD at 528002h = FFB2A331h</a:t>
            </a:r>
            <a:endParaRPr lang="en-US" dirty="0" smtClean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XCHG  BL, BH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Swap BL and BH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 EBX = FFB2</a:t>
            </a:r>
            <a:r>
              <a:rPr lang="en-US" u="sng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31A3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h</a:t>
            </a:r>
            <a:endParaRPr lang="en-US" dirty="0" smtClean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LEA	   EDX, [EAX+8]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EDX = EAX+8 = 528008h</a:t>
            </a:r>
            <a:endParaRPr lang="en-US" dirty="0" smtClean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	   ECX, [EDX-3]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ECX = DWORD at 528005h = 077D0FFFh</a:t>
            </a: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6D87CA-C9D4-5B48-B044-4B2AD5BF47F5}" type="datetime1">
              <a:rPr lang="en-US" smtClean="0">
                <a:latin typeface="Garamond" charset="0"/>
              </a:rPr>
              <a:t>9/16/15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6DCD259-CB6C-4145-884D-946C3627EC10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69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smtClean="0">
                <a:latin typeface="Arial" charset="0"/>
              </a:rPr>
              <a:t>Arithmetic instructions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 smtClean="0">
                <a:latin typeface="Arial" charset="0"/>
              </a:rPr>
              <a:t>HW </a:t>
            </a:r>
            <a:r>
              <a:rPr lang="en-US" dirty="0">
                <a:latin typeface="Arial" charset="0"/>
              </a:rPr>
              <a:t>1 </a:t>
            </a:r>
            <a:r>
              <a:rPr lang="en-US" dirty="0" smtClean="0">
                <a:latin typeface="Arial" charset="0"/>
              </a:rPr>
              <a:t>due 2:00 PM, 9/18</a:t>
            </a:r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506E05-76E7-1D48-96AD-D1932997F0FE}" type="datetime1">
              <a:rPr lang="en-US" smtClean="0">
                <a:latin typeface="Garamond" charset="0"/>
              </a:rPr>
              <a:t>9/16/15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18A6F9-97BD-0640-AE56-DA2FF8060FFA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HW </a:t>
            </a:r>
            <a:r>
              <a:rPr lang="en-US" dirty="0">
                <a:latin typeface="Arial" charset="0"/>
              </a:rPr>
              <a:t>1 </a:t>
            </a:r>
            <a:r>
              <a:rPr lang="en-US" dirty="0" smtClean="0">
                <a:latin typeface="Arial" charset="0"/>
              </a:rPr>
              <a:t>due 2:00 PM, 9/18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</a:p>
          <a:p>
            <a:pPr lvl="1"/>
            <a:r>
              <a:rPr lang="en-US" dirty="0" smtClean="0">
                <a:latin typeface="Arial" charset="0"/>
              </a:rPr>
              <a:t>Data transfer </a:t>
            </a:r>
            <a:r>
              <a:rPr lang="en-US" dirty="0" smtClean="0">
                <a:latin typeface="Arial" charset="0"/>
              </a:rPr>
              <a:t>instructions (MOV, MOVSX, MOVZX)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More d</a:t>
            </a:r>
            <a:r>
              <a:rPr lang="en-US" dirty="0" smtClean="0">
                <a:latin typeface="Arial" charset="0"/>
              </a:rPr>
              <a:t>ata </a:t>
            </a:r>
            <a:r>
              <a:rPr lang="en-US" dirty="0">
                <a:latin typeface="Arial" charset="0"/>
              </a:rPr>
              <a:t>transfer instructions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CF0AF3-BC89-FC44-B41F-193F4B07B8C9}" type="datetime1">
              <a:rPr lang="en-US" smtClean="0">
                <a:latin typeface="Garamond" charset="0"/>
              </a:rPr>
              <a:t>9/16/15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D9EC90-BB3D-A849-A1D5-320D5705BB23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Review: data</a:t>
            </a:r>
            <a:r>
              <a:rPr lang="en-US" dirty="0">
                <a:ea typeface="+mj-ea"/>
              </a:rPr>
              <a:t> </a:t>
            </a:r>
            <a:r>
              <a:rPr lang="en-US" dirty="0" smtClean="0">
                <a:ea typeface="+mj-ea"/>
              </a:rPr>
              <a:t>&amp; data transfer instructions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x86 data accesses</a:t>
            </a:r>
          </a:p>
          <a:p>
            <a:pPr lvl="1" eaLnBrk="1" hangingPunct="1"/>
            <a:r>
              <a:rPr lang="en-US">
                <a:latin typeface="Arial" charset="0"/>
              </a:rPr>
              <a:t>Registers: access as 8-bit (e.g. AL, AH), 16-bit (AX), 32-bit (EAX)</a:t>
            </a:r>
          </a:p>
          <a:p>
            <a:pPr lvl="1" eaLnBrk="1" hangingPunct="1"/>
            <a:r>
              <a:rPr lang="en-US">
                <a:latin typeface="Arial" charset="0"/>
              </a:rPr>
              <a:t>Memory</a:t>
            </a:r>
          </a:p>
          <a:p>
            <a:pPr lvl="2" eaLnBrk="1" hangingPunct="1"/>
            <a:r>
              <a:rPr lang="en-US">
                <a:latin typeface="Arial" charset="0"/>
              </a:rPr>
              <a:t>Data size usually matches register</a:t>
            </a:r>
          </a:p>
          <a:p>
            <a:pPr lvl="2" eaLnBrk="1" hangingPunct="1"/>
            <a:r>
              <a:rPr lang="en-US">
                <a:latin typeface="Arial" charset="0"/>
              </a:rPr>
              <a:t>If not, explicitly specify (BYTE PTR, WORD PTR, DWORD PTR)</a:t>
            </a:r>
          </a:p>
          <a:p>
            <a:pPr eaLnBrk="1" hangingPunct="1"/>
            <a:r>
              <a:rPr lang="en-US">
                <a:latin typeface="Arial" charset="0"/>
              </a:rPr>
              <a:t>MOV: basic data transfer</a:t>
            </a:r>
          </a:p>
          <a:p>
            <a:pPr lvl="1" eaLnBrk="1" hangingPunct="1"/>
            <a:r>
              <a:rPr lang="en-US">
                <a:latin typeface="Arial" charset="0"/>
              </a:rPr>
              <a:t>Can use registers, memory, immediates</a:t>
            </a:r>
          </a:p>
          <a:p>
            <a:pPr lvl="1" eaLnBrk="1" hangingPunct="1"/>
            <a:r>
              <a:rPr lang="en-US">
                <a:latin typeface="Arial" charset="0"/>
              </a:rPr>
              <a:t>If segment reg. is destination, source must be register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DBF4EC-7044-384F-B66E-90E2E361B5B1}" type="datetime1">
              <a:rPr lang="en-US" smtClean="0">
                <a:latin typeface="Garamond" charset="0"/>
              </a:rPr>
              <a:t>9/16/15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F829CD-D04E-FE44-A43F-3E4D9A88B231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21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MOVSX</a:t>
            </a:r>
            <a:r>
              <a:rPr lang="en-US" dirty="0">
                <a:latin typeface="Garamond" charset="0"/>
              </a:rPr>
              <a:t>/MOVZX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Move and extend data (fill upper bits with 0/1)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ZX </a:t>
            </a:r>
            <a:r>
              <a:rPr lang="en-US" dirty="0" smtClean="0">
                <a:sym typeface="Wingdings" pitchFamily="2" charset="2"/>
              </a:rPr>
              <a:t> zero extend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SX  sign extend  copy MSB of source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Format: 	MOVZX D, 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sym typeface="Wingdings" pitchFamily="2" charset="2"/>
              </a:rPr>
              <a:t>	</a:t>
            </a:r>
            <a:r>
              <a:rPr lang="en-US" dirty="0" smtClean="0">
                <a:ea typeface="+mn-ea"/>
                <a:sym typeface="Wingdings" pitchFamily="2" charset="2"/>
              </a:rPr>
              <a:t>	MOVSX D, S</a:t>
            </a:r>
            <a:endParaRPr lang="en-US" dirty="0">
              <a:ea typeface="+mn-ea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Operation: lower bits of D = 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sym typeface="Wingdings" pitchFamily="2" charset="2"/>
              </a:rPr>
              <a:t>	</a:t>
            </a:r>
            <a:r>
              <a:rPr lang="en-US" dirty="0" smtClean="0">
                <a:ea typeface="+mn-ea"/>
                <a:sym typeface="Wingdings" pitchFamily="2" charset="2"/>
              </a:rPr>
              <a:t>	   upper bits of D = 0 (MOVZX)   </a:t>
            </a:r>
            <a:r>
              <a:rPr lang="en-US" b="1" i="1" dirty="0" smtClean="0">
                <a:ea typeface="+mn-ea"/>
                <a:sym typeface="Wingdings" pitchFamily="2" charset="2"/>
              </a:rPr>
              <a:t>or</a:t>
            </a:r>
            <a:endParaRPr lang="en-US" dirty="0" smtClean="0">
              <a:ea typeface="+mn-ea"/>
              <a:sym typeface="Wingdings" pitchFamily="2" charset="2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sym typeface="Wingdings" pitchFamily="2" charset="2"/>
              </a:rPr>
              <a:t>	</a:t>
            </a:r>
            <a:r>
              <a:rPr lang="en-US" dirty="0" smtClean="0">
                <a:ea typeface="+mn-ea"/>
                <a:sym typeface="Wingdings" pitchFamily="2" charset="2"/>
              </a:rPr>
              <a:t>	   upper bits of D = MSB of S (MOVSX)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Restrictions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Only register/memory operands (no </a:t>
            </a:r>
            <a:r>
              <a:rPr lang="en-US" dirty="0" err="1" smtClean="0">
                <a:sym typeface="Wingdings" pitchFamily="2" charset="2"/>
              </a:rPr>
              <a:t>immediates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Source must contain fewer bits than destination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If memory operand used, size must be specified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2574C12-BA64-EB4E-9ABF-CB6FDEB34A1D}" type="datetime1">
              <a:rPr lang="en-US" smtClean="0">
                <a:latin typeface="Garamond" charset="0"/>
              </a:rPr>
              <a:t>9/16/15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0D9FD2-DC7C-7046-B9EB-7DA204F418C5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39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MOVSX/MOVZX examples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Assume: AX = 0100H, DX = 8100H,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	(100H) = 00H, (101H) = FFH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are the results of the following instructions?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AX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DX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MOVZX EBX, DX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BYTE PTR [100H]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WORD PTR [100H]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9D8AD9D-85C5-6B40-AD30-1E793610C9F6}" type="datetime1">
              <a:rPr lang="en-US" smtClean="0">
                <a:latin typeface="Garamond" charset="0"/>
              </a:rPr>
              <a:t>9/16/15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B6019B-EC2D-5C47-8186-D6169C154A2C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34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MOVSX/MOVZX examples (soln)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Assume: AX = 0100H, DX = 8100H, (100H) = 00H, (101H) = FFH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are the results of the following instructions?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AX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AX sign-extended = 0000</a:t>
            </a:r>
            <a:r>
              <a:rPr lang="en-US" u="sng" dirty="0" smtClean="0">
                <a:solidFill>
                  <a:srgbClr val="FF0000"/>
                </a:solidFill>
              </a:rPr>
              <a:t>0100</a:t>
            </a:r>
            <a:r>
              <a:rPr lang="en-US" dirty="0" smtClean="0">
                <a:solidFill>
                  <a:srgbClr val="FF0000"/>
                </a:solidFill>
              </a:rPr>
              <a:t>H (orig. value </a:t>
            </a:r>
            <a:r>
              <a:rPr lang="en-US" u="sng" dirty="0" smtClean="0">
                <a:solidFill>
                  <a:srgbClr val="FF0000"/>
                </a:solidFill>
              </a:rPr>
              <a:t>underlined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DX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DX sign-extended = FFFF</a:t>
            </a:r>
            <a:r>
              <a:rPr lang="en-US" u="sng" dirty="0" smtClean="0">
                <a:solidFill>
                  <a:srgbClr val="FF0000"/>
                </a:solidFill>
              </a:rPr>
              <a:t>8100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MOVZX EBX, DX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DX zero-extended = 0000</a:t>
            </a:r>
            <a:r>
              <a:rPr lang="en-US" u="sng" dirty="0" smtClean="0">
                <a:solidFill>
                  <a:srgbClr val="FF0000"/>
                </a:solidFill>
              </a:rPr>
              <a:t>8100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BYTE PTR [100H]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byte at 100h sign-extended = 000000</a:t>
            </a:r>
            <a:r>
              <a:rPr lang="en-US" u="sng" dirty="0" smtClean="0">
                <a:solidFill>
                  <a:srgbClr val="FF0000"/>
                </a:solidFill>
              </a:rPr>
              <a:t>00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WORD PTR [100H]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word at 100h sign-extended = FFFF</a:t>
            </a:r>
            <a:r>
              <a:rPr lang="en-US" u="sng" dirty="0" smtClean="0">
                <a:solidFill>
                  <a:srgbClr val="FF0000"/>
                </a:solidFill>
              </a:rPr>
              <a:t>FF00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6F0812-43D8-4849-BEF4-57392EFD16DB}" type="datetime1">
              <a:rPr lang="en-US" smtClean="0">
                <a:latin typeface="Garamond" charset="0"/>
              </a:rPr>
              <a:t>9/16/15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4E7B06-AD0B-954D-BA44-C9DDF4FDB1FB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360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XCHG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Swap contents of source and destination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Format: XCHG D, 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Operation: 	(D) = (S)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			(S) = (D)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Restrictions: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Memory operand can only be used as destination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F9FB78-74BA-BC4C-BBF3-90BC612AE112}" type="datetime1">
              <a:rPr lang="en-US" smtClean="0">
                <a:latin typeface="Garamond" charset="0"/>
              </a:rPr>
              <a:t>9/16/15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6DE923-0A13-704B-8C7D-AE7CB0CBC894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25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Perform effective address computation and store result in register</a:t>
            </a:r>
          </a:p>
          <a:p>
            <a:r>
              <a:rPr lang="en-US">
                <a:latin typeface="Arial" charset="0"/>
              </a:rPr>
              <a:t>Format: LEA D, EA</a:t>
            </a:r>
          </a:p>
          <a:p>
            <a:r>
              <a:rPr lang="en-US">
                <a:latin typeface="Arial" charset="0"/>
              </a:rPr>
              <a:t>Operation: D = EA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Example: LEA SI, [10H + DI]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17E1D3D-945E-4B44-8D58-589FF1F9453F}" type="datetime1">
              <a:rPr lang="en-US" smtClean="0">
                <a:latin typeface="Garamond" charset="0"/>
              </a:rPr>
              <a:t>9/16/15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976DA2-1AA8-0747-8B38-DEF396B163B2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07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</p:nvPr>
        </p:nvGraphicFramePr>
        <p:xfrm>
          <a:off x="-381000" y="1676400"/>
          <a:ext cx="4343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0x528000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0x528004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0x528008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0x52800C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191000" y="1143000"/>
            <a:ext cx="4495800" cy="49879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Given the initial memory contents at left, show the results of the following instruction sequence: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    EAX, 528000h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</a:t>
            </a:r>
            <a:r>
              <a:rPr lang="en-US" dirty="0">
                <a:ea typeface="+mn-ea"/>
              </a:rPr>
              <a:t> </a:t>
            </a:r>
            <a:r>
              <a:rPr lang="en-US" dirty="0" smtClean="0">
                <a:ea typeface="+mn-ea"/>
              </a:rPr>
              <a:t>   EBX, [EAX+2]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XCHG  BL, BH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LEA	   EDX, [EAX+8]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	   ECX, [EDX-3]</a:t>
            </a: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576D36-8ECA-9142-8CD1-ED0B44AC218A}" type="datetime1">
              <a:rPr lang="en-US" smtClean="0">
                <a:latin typeface="Garamond" charset="0"/>
              </a:rPr>
              <a:t>9/16/15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CBD5F35-D87C-674D-975D-7C8B21E0BDFD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007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9091</TotalTime>
  <Words>495</Words>
  <Application>Microsoft Macintosh PowerPoint</Application>
  <PresentationFormat>On-screen Show (4:3)</PresentationFormat>
  <Paragraphs>148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Edge</vt:lpstr>
      <vt:lpstr>16.317 Microprocessor Systems Design I</vt:lpstr>
      <vt:lpstr>Lecture outline</vt:lpstr>
      <vt:lpstr>Review: data &amp; data transfer instructions</vt:lpstr>
      <vt:lpstr>Review: MOVSX/MOVZX</vt:lpstr>
      <vt:lpstr>MOVSX/MOVZX examples</vt:lpstr>
      <vt:lpstr>MOVSX/MOVZX examples (soln)</vt:lpstr>
      <vt:lpstr>XCHG</vt:lpstr>
      <vt:lpstr>LEA</vt:lpstr>
      <vt:lpstr>Example</vt:lpstr>
      <vt:lpstr>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1689</cp:revision>
  <dcterms:created xsi:type="dcterms:W3CDTF">2006-04-03T05:03:01Z</dcterms:created>
  <dcterms:modified xsi:type="dcterms:W3CDTF">2015-09-16T20:56:10Z</dcterms:modified>
</cp:coreProperties>
</file>