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350" r:id="rId4"/>
    <p:sldId id="351" r:id="rId5"/>
    <p:sldId id="352" r:id="rId6"/>
    <p:sldId id="353" r:id="rId7"/>
    <p:sldId id="354" r:id="rId8"/>
    <p:sldId id="355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24" r:id="rId2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06437DB-C408-8945-A644-B568824EC0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3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B167E7-1764-9343-9294-8C2DA374B2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856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icrocontroller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H-bridge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-bridge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98B015D-222D-5C49-8D6E-795632B93046}" type="slidenum">
              <a:rPr lang="en-US"/>
              <a:pPr/>
              <a:t>2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404D133-B5AB-914E-9D82-25E529F19102}" type="slidenum">
              <a:rPr lang="en-US"/>
              <a:pPr/>
              <a:t>17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List directive is used to specify different assembly and listing commands to the assembler program.</a:t>
            </a:r>
          </a:p>
          <a:p>
            <a:endParaRPr lang="en-US"/>
          </a:p>
          <a:p>
            <a:r>
              <a:rPr lang="en-US"/>
              <a:t>R=DEC means the default number base in 10.</a:t>
            </a:r>
          </a:p>
          <a:p>
            <a:endParaRPr lang="en-US"/>
          </a:p>
          <a:p>
            <a:r>
              <a:rPr lang="en-US"/>
              <a:t>_CONFIG directive is used to specify the configuration word bits. Each parameter is ANDed together to specify which bits are reset and set.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0042DF2-56D5-3947-96B4-050016B54ABF}" type="datetime1">
              <a:rPr lang="en-US"/>
              <a:pPr/>
              <a:t>11/6/2015</a:t>
            </a:fld>
            <a:endParaRPr lang="en-US"/>
          </a:p>
        </p:txBody>
      </p:sp>
      <p:sp>
        <p:nvSpPr>
          <p:cNvPr id="2969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970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B7C84BD-DE06-024E-9986-6019E3E6BC36}" type="slidenum">
              <a:rPr lang="en-US"/>
              <a:pPr/>
              <a:t>3</a:t>
            </a:fld>
            <a:endParaRPr lang="en-US"/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A7AF3B6-EA96-4D43-A85F-4262B2A7448C}" type="slidenum">
              <a:rPr lang="en-US"/>
              <a:pPr/>
              <a:t>4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96134F1-D0D1-0441-8F6E-E24275650B3F}" type="slidenum">
              <a:rPr lang="en-US"/>
              <a:pPr/>
              <a:t>5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AAD9005-2D07-D242-AD2C-0E0C40CF7E8B}" type="slidenum">
              <a:rPr lang="en-US"/>
              <a:pPr/>
              <a:t>6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B9ADFF3-F128-7144-850E-F4F1E47F4E5A}" type="slidenum">
              <a:rPr lang="en-US"/>
              <a:pPr/>
              <a:t>8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16814B6-D589-A14C-A39C-21EDC4AAF343}" type="slidenum">
              <a:rPr lang="en-US"/>
              <a:pPr/>
              <a:t>9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Major differences between uni-polar and bi-polar.</a:t>
            </a:r>
          </a:p>
          <a:p>
            <a:endParaRPr lang="en-US"/>
          </a:p>
          <a:p>
            <a:r>
              <a:rPr lang="en-US"/>
              <a:t>Uni-polar </a:t>
            </a:r>
          </a:p>
          <a:p>
            <a:pPr>
              <a:buFontTx/>
              <a:buChar char="•"/>
            </a:pPr>
            <a:r>
              <a:rPr lang="en-US"/>
              <a:t>has logically two windings per phase, so a magnetic pole can be reversed without switching the direction of current, </a:t>
            </a:r>
          </a:p>
          <a:p>
            <a:pPr>
              <a:buFontTx/>
              <a:buChar char="•"/>
            </a:pPr>
            <a:r>
              <a:rPr lang="en-US"/>
              <a:t>A </a:t>
            </a:r>
            <a:r>
              <a:rPr lang="en-US">
                <a:hlinkClick r:id="rId3" tooltip="Microcontroller"/>
              </a:rPr>
              <a:t>microcontroller</a:t>
            </a:r>
            <a:r>
              <a:rPr lang="en-US"/>
              <a:t> or stepper motor controller can be used to activate the drive transistors in the right order, </a:t>
            </a:r>
          </a:p>
          <a:p>
            <a:pPr>
              <a:buFontTx/>
              <a:buChar char="•"/>
            </a:pPr>
            <a:r>
              <a:rPr lang="en-US"/>
              <a:t>Less torque</a:t>
            </a:r>
          </a:p>
          <a:p>
            <a:endParaRPr lang="en-US"/>
          </a:p>
          <a:p>
            <a:r>
              <a:rPr lang="en-US"/>
              <a:t>bi-polar </a:t>
            </a:r>
          </a:p>
          <a:p>
            <a:pPr>
              <a:buFontTx/>
              <a:buChar char="•"/>
            </a:pPr>
            <a:r>
              <a:rPr lang="en-US"/>
              <a:t>has logically a single winding per phase, so  current in a winding needs to be reversed in order to reverse a magnetic pole, </a:t>
            </a:r>
          </a:p>
          <a:p>
            <a:pPr>
              <a:buFontTx/>
              <a:buChar char="•"/>
            </a:pPr>
            <a:r>
              <a:rPr lang="en-US"/>
              <a:t>driving circuit must be more complicated, typically with an </a:t>
            </a:r>
            <a:r>
              <a:rPr lang="en-US">
                <a:hlinkClick r:id="rId4" tooltip="H-bridge"/>
              </a:rPr>
              <a:t>H-bridge</a:t>
            </a:r>
            <a:r>
              <a:rPr lang="en-US"/>
              <a:t> arrangement  </a:t>
            </a:r>
          </a:p>
          <a:p>
            <a:pPr>
              <a:buFontTx/>
              <a:buChar char="•"/>
            </a:pPr>
            <a:r>
              <a:rPr lang="en-US"/>
              <a:t>More torque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D133C25-7DCD-EF4F-B242-163F08D83A07}" type="slidenum">
              <a:rPr lang="en-US"/>
              <a:pPr/>
              <a:t>11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F1AC41B-F322-BB43-BDA6-0FDC54A0BD9B}" type="slidenum">
              <a:rPr lang="en-US"/>
              <a:pPr/>
              <a:t>12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Because of power requirements, induction of the windings, and temperature management, motors cannot be directly powered by most digital controllers. Some "glue circuitry," such as a motor controller (</a:t>
            </a:r>
            <a:r>
              <a:rPr lang="en-US">
                <a:hlinkClick r:id="rId3" tooltip="H-bridge"/>
              </a:rPr>
              <a:t>H-bridge</a:t>
            </a:r>
            <a:r>
              <a:rPr lang="en-US"/>
              <a:t>) is necessary between digital controller and motor. The above image shows the basic circuit of a motor controller which can also sense motor current. (One wire of the motor is shown; a stepper motor would require such a circuit for four wires, and a normal DC motor for two. This circuitry is typically all included in an integrated </a:t>
            </a:r>
            <a:r>
              <a:rPr lang="en-US">
                <a:hlinkClick r:id="rId3" tooltip="H-bridge"/>
              </a:rPr>
              <a:t>H-bridge</a:t>
            </a:r>
            <a:r>
              <a:rPr lang="en-US"/>
              <a:t> chip.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45DF03-AEBF-544E-B709-C69C7C11B4A5}" type="datetime1">
              <a:rPr lang="en-US" smtClean="0"/>
              <a:t>11/6/2015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26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27D67A-618E-AA4E-9FE1-8A75539A96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1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D8F67C-5D22-E548-8DE4-4BB2E4E739CC}" type="datetime1">
              <a:rPr lang="en-US" smtClean="0"/>
              <a:t>11/6/2015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26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052EF3-A3D2-CF41-9ABB-D253CA472C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5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738D08-FB45-0648-B655-D816F2AA019F}" type="datetime1">
              <a:rPr lang="en-US" smtClean="0"/>
              <a:t>11/6/2015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26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06FCEA-AD2F-554D-91C5-020F7688DC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82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6DF1DB-A1E7-274E-8C77-F949B1D0D41F}" type="datetime1">
              <a:rPr lang="en-US" smtClean="0"/>
              <a:t>11/6/2015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26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632BA5-FD68-D54A-9199-33B5DF8CC9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46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C75958-374B-134F-8731-1E03F3260B9C}" type="datetime1">
              <a:rPr lang="en-US" smtClean="0"/>
              <a:t>11/6/2015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26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CE5533-9EF2-5D4B-B440-F7366800E2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41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394335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0150" y="1676400"/>
            <a:ext cx="3944938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138910-920E-424D-A080-A7AD61C21CA3}" type="datetime1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62200" y="63246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Microprocessors I: Lecture 26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C00D8-C17A-E040-8647-08E5CDDA5E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00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CF983E4-B903-E147-8093-31373655D49C}" type="datetime1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Microprocessors I: Lecture 26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62D4B56-50D1-7F48-97C8-901041037C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7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6C65A9-E28F-7640-B0AB-2494E8404597}" type="datetime1">
              <a:rPr lang="en-US" smtClean="0"/>
              <a:t>11/6/2015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26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3FEB8-47F6-CA4E-94D7-E0D65F15CD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7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8D2E47-19E7-624F-AFA7-89BCE24EDDE4}" type="datetime1">
              <a:rPr lang="en-US" smtClean="0"/>
              <a:t>11/6/2015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26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09286-B2E5-D64F-A6BD-6A938B17D3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8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FC49A0-B875-2F49-B718-7F76EF23C589}" type="datetime1">
              <a:rPr lang="en-US" smtClean="0"/>
              <a:t>11/6/2015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26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905777-08CA-B94B-9CE8-A4BF0B55B5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1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9A83A-7B12-4941-871B-B22068176888}" type="datetime1">
              <a:rPr lang="en-US" smtClean="0"/>
              <a:t>11/6/2015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26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5B7F6-8B5B-1445-B1B3-545D09F18B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3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72C2-B25A-1944-95D3-3B884F5E6351}" type="datetime1">
              <a:rPr lang="en-US" smtClean="0"/>
              <a:t>11/6/2015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26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47E54-9826-C049-8A03-266E334FD8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6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A9C5EC-3E98-E945-9148-06EDE8E7A3E6}" type="datetime1">
              <a:rPr lang="en-US" smtClean="0"/>
              <a:t>11/6/2015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26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ACC03-8BCF-4447-9643-554DA530BC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0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0D70F-0832-3C45-B244-BAFB2040D190}" type="datetime1">
              <a:rPr lang="en-US" smtClean="0"/>
              <a:t>11/6/2015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26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E553CD-F94D-184C-B96B-1B88DD3C8B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3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C43CDA-1E27-7A4E-9D01-2BBAAE3976A0}" type="datetime1">
              <a:rPr lang="en-US" smtClean="0"/>
              <a:t>11/6/2015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26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915CFC-239E-F144-B162-537169B6F9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5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5DAA5225-F1B8-364D-AB87-EDAAB69417C7}" type="datetime1">
              <a:rPr lang="en-US" smtClean="0"/>
              <a:t>11/6/2015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Lecture 26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DA8679E-29C8-C648-8968-C7BD1CAEFCB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31" r:id="rId1"/>
    <p:sldLayoutId id="2147485019" r:id="rId2"/>
    <p:sldLayoutId id="2147485020" r:id="rId3"/>
    <p:sldLayoutId id="2147485021" r:id="rId4"/>
    <p:sldLayoutId id="2147485022" r:id="rId5"/>
    <p:sldLayoutId id="2147485023" r:id="rId6"/>
    <p:sldLayoutId id="2147485024" r:id="rId7"/>
    <p:sldLayoutId id="2147485025" r:id="rId8"/>
    <p:sldLayoutId id="2147485026" r:id="rId9"/>
    <p:sldLayoutId id="2147485027" r:id="rId10"/>
    <p:sldLayoutId id="2147485028" r:id="rId11"/>
    <p:sldLayoutId id="2147485029" r:id="rId12"/>
    <p:sldLayoutId id="2147485030" r:id="rId13"/>
    <p:sldLayoutId id="2147485032" r:id="rId14"/>
    <p:sldLayoutId id="2147485033" r:id="rId15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16.317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Microprocessor Systems Design 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124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25: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PIC assembly programming 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26</a:t>
            </a:r>
            <a:endParaRPr lang="en-US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F13620A-C094-1B47-A4F8-40EAD3545EAB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>
                <a:latin typeface="Garamond" charset="0"/>
              </a:rPr>
              <a:t>How Bi-polar Stepper Motor Works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040688" cy="1828800"/>
          </a:xfrm>
        </p:spPr>
        <p:txBody>
          <a:bodyPr>
            <a:normAutofit lnSpcReduction="10000"/>
          </a:bodyPr>
          <a:lstStyle/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Bipolar stepper motor</a:t>
            </a:r>
          </a:p>
          <a:p>
            <a:pPr lvl="1">
              <a:buFont typeface="Wingdings" pitchFamily="1" charset="2"/>
              <a:buChar char="n"/>
              <a:defRPr/>
            </a:pPr>
            <a:r>
              <a:rPr lang="en-US" dirty="0" smtClean="0"/>
              <a:t>More torque than unipolar motor</a:t>
            </a:r>
          </a:p>
          <a:p>
            <a:pPr lvl="1">
              <a:buFont typeface="Wingdings" pitchFamily="1" charset="2"/>
              <a:buChar char="n"/>
              <a:defRPr/>
            </a:pPr>
            <a:r>
              <a:rPr lang="en-US" dirty="0" smtClean="0"/>
              <a:t>Similar principle, but no center taps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Need glue circuitry (use H-bridge)</a:t>
            </a:r>
          </a:p>
          <a:p>
            <a:pPr lvl="1">
              <a:buFont typeface="Wingdings" pitchFamily="1" charset="2"/>
              <a:buChar char="n"/>
              <a:defRPr/>
            </a:pPr>
            <a:endParaRPr lang="en-US" dirty="0"/>
          </a:p>
        </p:txBody>
      </p:sp>
      <p:pic>
        <p:nvPicPr>
          <p:cNvPr id="15366" name="Picture 5" descr="b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263" y="2819400"/>
            <a:ext cx="33528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9C2332B-FED8-3144-BC2F-B31366E8B311}" type="datetime1">
              <a:rPr lang="en-US" sz="1200" smtClean="0">
                <a:latin typeface="Garamond" charset="0"/>
              </a:rPr>
              <a:t>11/6/2015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26</a:t>
            </a:r>
            <a:endParaRPr lang="en-US"/>
          </a:p>
        </p:txBody>
      </p:sp>
      <p:sp>
        <p:nvSpPr>
          <p:cNvPr id="1638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073C82-759E-694A-8E3E-CC701018134C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004887"/>
          </a:xfrm>
        </p:spPr>
        <p:txBody>
          <a:bodyPr/>
          <a:lstStyle/>
          <a:p>
            <a:r>
              <a:rPr lang="en-US">
                <a:latin typeface="Garamond" charset="0"/>
              </a:rPr>
              <a:t>Sequences (1 = phase activated)</a:t>
            </a:r>
          </a:p>
        </p:txBody>
      </p:sp>
      <p:sp>
        <p:nvSpPr>
          <p:cNvPr id="16389" name="Rectangle 2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en-US" sz="2800">
              <a:latin typeface="Arial" charset="0"/>
            </a:endParaRPr>
          </a:p>
        </p:txBody>
      </p:sp>
      <p:sp>
        <p:nvSpPr>
          <p:cNvPr id="16390" name="Rectangle 25"/>
          <p:cNvSpPr>
            <a:spLocks noChangeArrowheads="1"/>
          </p:cNvSpPr>
          <p:nvPr/>
        </p:nvSpPr>
        <p:spPr bwMode="auto">
          <a:xfrm>
            <a:off x="0" y="-3848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6391" name="Rectangle 26"/>
          <p:cNvSpPr>
            <a:spLocks noChangeArrowheads="1"/>
          </p:cNvSpPr>
          <p:nvPr/>
        </p:nvSpPr>
        <p:spPr bwMode="auto">
          <a:xfrm>
            <a:off x="5441950" y="-3848100"/>
            <a:ext cx="3244850" cy="366712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>
                <a:cs typeface="Arial" charset="0"/>
              </a:rPr>
              <a:t>Table of Stepping Sequences </a:t>
            </a:r>
          </a:p>
        </p:txBody>
      </p:sp>
      <p:graphicFrame>
        <p:nvGraphicFramePr>
          <p:cNvPr id="236683" name="Group 139"/>
          <p:cNvGraphicFramePr>
            <a:graphicFrameLocks noGrp="1"/>
          </p:cNvGraphicFramePr>
          <p:nvPr/>
        </p:nvGraphicFramePr>
        <p:xfrm>
          <a:off x="533400" y="1447800"/>
          <a:ext cx="8229600" cy="4755143"/>
        </p:xfrm>
        <a:graphic>
          <a:graphicData uri="http://schemas.openxmlformats.org/drawingml/2006/table">
            <a:tbl>
              <a:tblPr/>
              <a:tblGrid>
                <a:gridCol w="762000"/>
                <a:gridCol w="914400"/>
                <a:gridCol w="1676400"/>
                <a:gridCol w="4876800"/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Sequence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3" marB="4569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Polarity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3" marB="4569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3" marB="4569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Description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3" marB="4569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0001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/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0010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/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0100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/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1000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3" marB="4569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---+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/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--+-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/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-+--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/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+---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3" marB="4569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Wave Drive, One-Phase</a:t>
                      </a:r>
                    </a:p>
                  </a:txBody>
                  <a:tcPr marT="45693" marB="4569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Consumes the least power. Only one phase is energized at a time. Assures positional accuracy regardless of any winding imbalance in the motor.</a:t>
                      </a:r>
                    </a:p>
                  </a:txBody>
                  <a:tcPr marT="45693" marB="4569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0011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/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0110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/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1100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/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1001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3" marB="4569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--++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/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-++-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/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++--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/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+--+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3" marB="4569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Hi-Torque, Two-Phase</a:t>
                      </a:r>
                    </a:p>
                  </a:txBody>
                  <a:tcPr marT="45693" marB="4569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Hi Torque - This sequence energizes two adjacent phases, which offers an improved torque-speed product and greater holding torque.</a:t>
                      </a:r>
                    </a:p>
                  </a:txBody>
                  <a:tcPr marT="45693" marB="4569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</a:tr>
              <a:tr h="2041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0001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/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0011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/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0010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/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0110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/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0100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/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1100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/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1000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/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1001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3" marB="4569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---+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/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--++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/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--+-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/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-++-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/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-+--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/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++--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/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+---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/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+--+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3" marB="4569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Half-Step</a:t>
                      </a:r>
                    </a:p>
                  </a:txBody>
                  <a:tcPr marT="45693" marB="4569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Half Step - Effectively doubles the stepping resolution of the motor, but the torque is not uniform for each step.  (Since we are effectively switching between Wave Drive and Hi-Torque with each step, torque alternates each step.)  Note that this sequence is 8 steps.</a:t>
                      </a:r>
                    </a:p>
                  </a:txBody>
                  <a:tcPr marT="45693" marB="4569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6419" name="Rectangle 130"/>
          <p:cNvSpPr>
            <a:spLocks noChangeArrowheads="1"/>
          </p:cNvSpPr>
          <p:nvPr/>
        </p:nvSpPr>
        <p:spPr bwMode="auto">
          <a:xfrm>
            <a:off x="4479925" y="9790113"/>
            <a:ext cx="1841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/>
          </a:p>
          <a:p>
            <a:pPr algn="ctr"/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1642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11262DE-04F3-8B46-9B69-A90C82E9C6AB}" type="datetime1">
              <a:rPr lang="en-US" sz="1200" smtClean="0">
                <a:latin typeface="Garamond" charset="0"/>
              </a:rPr>
              <a:t>11/6/2015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26</a:t>
            </a:r>
            <a:endParaRPr lang="en-US"/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61E880A-955F-D94D-B01E-39CDACA5AC71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486775" cy="1309687"/>
          </a:xfrm>
        </p:spPr>
        <p:txBody>
          <a:bodyPr/>
          <a:lstStyle/>
          <a:p>
            <a:r>
              <a:rPr lang="en-US">
                <a:latin typeface="Garamond" charset="0"/>
              </a:rPr>
              <a:t>The Schematic </a:t>
            </a: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90600"/>
            <a:ext cx="6400800" cy="446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1741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17084D3-AD76-1848-A068-7C1771ECE924}" type="datetime1">
              <a:rPr lang="en-US" sz="1200" smtClean="0">
                <a:latin typeface="Garamond" charset="0"/>
              </a:rPr>
              <a:t>11/6/2015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26</a:t>
            </a:r>
            <a:endParaRPr lang="en-US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BF7AAB8-5B68-4C4C-8EAF-E9DF19C76D1D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486775" cy="776287"/>
          </a:xfrm>
        </p:spPr>
        <p:txBody>
          <a:bodyPr/>
          <a:lstStyle/>
          <a:p>
            <a:r>
              <a:rPr lang="en-US">
                <a:latin typeface="Garamond" charset="0"/>
              </a:rPr>
              <a:t>Our energization pattern</a:t>
            </a:r>
          </a:p>
        </p:txBody>
      </p:sp>
      <p:graphicFrame>
        <p:nvGraphicFramePr>
          <p:cNvPr id="285757" name="Group 61"/>
          <p:cNvGraphicFramePr>
            <a:graphicFrameLocks noGrp="1"/>
          </p:cNvGraphicFramePr>
          <p:nvPr>
            <p:ph idx="1"/>
          </p:nvPr>
        </p:nvGraphicFramePr>
        <p:xfrm>
          <a:off x="1409700" y="1371600"/>
          <a:ext cx="6210300" cy="4038601"/>
        </p:xfrm>
        <a:graphic>
          <a:graphicData uri="http://schemas.openxmlformats.org/drawingml/2006/table">
            <a:tbl>
              <a:tblPr/>
              <a:tblGrid>
                <a:gridCol w="1219200"/>
                <a:gridCol w="2362200"/>
                <a:gridCol w="26289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1" charset="0"/>
                        </a:rPr>
                        <a:t>Step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1" charset="0"/>
                        </a:rPr>
                        <a:t>Up-down Coil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1" charset="0"/>
                        </a:rPr>
                        <a:t>East-West Coil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1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1" charset="0"/>
                        </a:rPr>
                        <a:t>South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1" charset="0"/>
                        </a:rPr>
                        <a:t>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1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1" charset="0"/>
                        </a:rPr>
                        <a:t>South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1" charset="0"/>
                        </a:rPr>
                        <a:t>South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1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1" charset="0"/>
                        </a:rPr>
                        <a:t>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1" charset="0"/>
                        </a:rPr>
                        <a:t>South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1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1" charset="0"/>
                        </a:rPr>
                        <a:t>North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1" charset="0"/>
                        </a:rPr>
                        <a:t>South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1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1" charset="0"/>
                        </a:rPr>
                        <a:t>North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1" charset="0"/>
                        </a:rPr>
                        <a:t>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1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1" charset="0"/>
                        </a:rPr>
                        <a:t>North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1" charset="0"/>
                        </a:rPr>
                        <a:t>North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1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1" charset="0"/>
                        </a:rPr>
                        <a:t>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1" charset="0"/>
                        </a:rPr>
                        <a:t>North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1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1" charset="0"/>
                        </a:rPr>
                        <a:t>South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1" charset="0"/>
                        </a:rPr>
                        <a:t>North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7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8908270-C061-9F48-949E-63FD85DF0E52}" type="datetime1">
              <a:rPr lang="en-US" sz="1200" smtClean="0">
                <a:latin typeface="Garamond" charset="0"/>
              </a:rPr>
              <a:t>11/6/2015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26</a:t>
            </a:r>
            <a:endParaRPr lang="en-US"/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73E49A0-2464-BF46-AC19-0FD1AD16F2A3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Our control sequence</a:t>
            </a:r>
          </a:p>
        </p:txBody>
      </p:sp>
      <p:graphicFrame>
        <p:nvGraphicFramePr>
          <p:cNvPr id="280639" name="Group 63"/>
          <p:cNvGraphicFramePr>
            <a:graphicFrameLocks noGrp="1"/>
          </p:cNvGraphicFramePr>
          <p:nvPr>
            <p:ph idx="1"/>
          </p:nvPr>
        </p:nvGraphicFramePr>
        <p:xfrm>
          <a:off x="2438400" y="2017713"/>
          <a:ext cx="4495800" cy="3627440"/>
        </p:xfrm>
        <a:graphic>
          <a:graphicData uri="http://schemas.openxmlformats.org/drawingml/2006/table">
            <a:tbl>
              <a:tblPr/>
              <a:tblGrid>
                <a:gridCol w="1123950"/>
                <a:gridCol w="1123950"/>
                <a:gridCol w="1123950"/>
                <a:gridCol w="1123950"/>
              </a:tblGrid>
              <a:tr h="457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1" charset="0"/>
                        </a:rPr>
                        <a:t>RC5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1" charset="0"/>
                        </a:rPr>
                        <a:t>RC4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1" charset="0"/>
                        </a:rPr>
                        <a:t>RC3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1" charset="0"/>
                        </a:rPr>
                        <a:t>RC2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1" charset="0"/>
                        </a:rPr>
                        <a:t>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1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1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1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1" charset="0"/>
                        </a:rPr>
                        <a:t>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1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1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1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1" charset="0"/>
                        </a:rPr>
                        <a:t>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1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1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1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1" charset="0"/>
                        </a:rPr>
                        <a:t>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1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1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1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1" charset="0"/>
                        </a:rPr>
                        <a:t>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1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1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1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1" charset="0"/>
                        </a:rPr>
                        <a:t>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1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1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1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1" charset="0"/>
                        </a:rPr>
                        <a:t>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1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1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1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1" charset="0"/>
                        </a:rPr>
                        <a:t>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1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1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1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51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48AB2EF-D7BD-A640-86FB-790C355938F1}" type="datetime1">
              <a:rPr lang="en-US" sz="1200" smtClean="0">
                <a:latin typeface="Garamond" charset="0"/>
              </a:rPr>
              <a:t>11/6/2015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26</a:t>
            </a:r>
            <a:endParaRPr lang="en-US"/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3251096-524C-DA40-8A8C-34D686FAB763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Sequence 0111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charset="0"/>
            </a:endParaRPr>
          </a:p>
        </p:txBody>
      </p:sp>
      <p:pic>
        <p:nvPicPr>
          <p:cNvPr id="20486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6400800" cy="446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4038600" y="3505200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1" smtClean="0">
                <a:cs typeface="Arial" charset="0"/>
              </a:rPr>
              <a:t>0</a:t>
            </a:r>
          </a:p>
        </p:txBody>
      </p:sp>
      <p:sp>
        <p:nvSpPr>
          <p:cNvPr id="20488" name="Text Box 6"/>
          <p:cNvSpPr txBox="1">
            <a:spLocks noChangeArrowheads="1"/>
          </p:cNvSpPr>
          <p:nvPr/>
        </p:nvSpPr>
        <p:spPr bwMode="auto">
          <a:xfrm>
            <a:off x="3886200" y="3886200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1" smtClean="0">
                <a:solidFill>
                  <a:schemeClr val="hlink"/>
                </a:solidFill>
                <a:cs typeface="Arial" charset="0"/>
              </a:rPr>
              <a:t>1</a:t>
            </a:r>
          </a:p>
        </p:txBody>
      </p:sp>
      <p:sp>
        <p:nvSpPr>
          <p:cNvPr id="20489" name="Text Box 7"/>
          <p:cNvSpPr txBox="1">
            <a:spLocks noChangeArrowheads="1"/>
          </p:cNvSpPr>
          <p:nvPr/>
        </p:nvSpPr>
        <p:spPr bwMode="auto">
          <a:xfrm>
            <a:off x="3886200" y="4191000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1" smtClean="0">
                <a:solidFill>
                  <a:schemeClr val="hlink"/>
                </a:solidFill>
                <a:cs typeface="Arial" charset="0"/>
              </a:rPr>
              <a:t>1</a:t>
            </a:r>
          </a:p>
        </p:txBody>
      </p:sp>
      <p:sp>
        <p:nvSpPr>
          <p:cNvPr id="20490" name="Text Box 8"/>
          <p:cNvSpPr txBox="1">
            <a:spLocks noChangeArrowheads="1"/>
          </p:cNvSpPr>
          <p:nvPr/>
        </p:nvSpPr>
        <p:spPr bwMode="auto">
          <a:xfrm>
            <a:off x="3810000" y="4495800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1" smtClean="0">
                <a:solidFill>
                  <a:schemeClr val="hlink"/>
                </a:solidFill>
                <a:cs typeface="Arial" charset="0"/>
              </a:rPr>
              <a:t>1</a:t>
            </a:r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 flipH="1" flipV="1">
            <a:off x="4724400" y="4495800"/>
            <a:ext cx="0" cy="609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Line 11"/>
          <p:cNvSpPr>
            <a:spLocks noChangeShapeType="1"/>
          </p:cNvSpPr>
          <p:nvPr/>
        </p:nvSpPr>
        <p:spPr bwMode="auto">
          <a:xfrm flipH="1" flipV="1">
            <a:off x="3962400" y="2133600"/>
            <a:ext cx="0" cy="609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4876800" y="2057400"/>
            <a:ext cx="627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1" smtClean="0">
                <a:solidFill>
                  <a:schemeClr val="hlink"/>
                </a:solidFill>
                <a:cs typeface="Arial" charset="0"/>
              </a:rPr>
              <a:t>OFF</a:t>
            </a:r>
          </a:p>
        </p:txBody>
      </p:sp>
      <p:sp>
        <p:nvSpPr>
          <p:cNvPr id="2049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144775B-FDFE-4143-8D69-FE0D7D6F2B26}" type="datetime1">
              <a:rPr lang="en-US" sz="1200" smtClean="0">
                <a:latin typeface="Garamond" charset="0"/>
              </a:rPr>
              <a:t>11/6/2015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26</a:t>
            </a:r>
            <a:endParaRPr lang="en-US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287C107-6AA6-AA48-9367-030B34F23C27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Sequence 0101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charset="0"/>
            </a:endParaRPr>
          </a:p>
        </p:txBody>
      </p:sp>
      <p:pic>
        <p:nvPicPr>
          <p:cNvPr id="21510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6400800" cy="446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4038600" y="3505200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1" smtClean="0">
                <a:cs typeface="Arial" charset="0"/>
              </a:rPr>
              <a:t>0</a:t>
            </a:r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3886200" y="3886200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1" smtClean="0">
                <a:solidFill>
                  <a:schemeClr val="hlink"/>
                </a:solidFill>
                <a:cs typeface="Arial" charset="0"/>
              </a:rPr>
              <a:t>1</a:t>
            </a:r>
          </a:p>
        </p:txBody>
      </p:sp>
      <p:sp>
        <p:nvSpPr>
          <p:cNvPr id="21513" name="Text Box 7"/>
          <p:cNvSpPr txBox="1">
            <a:spLocks noChangeArrowheads="1"/>
          </p:cNvSpPr>
          <p:nvPr/>
        </p:nvSpPr>
        <p:spPr bwMode="auto">
          <a:xfrm>
            <a:off x="3886200" y="4191000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1" smtClean="0">
                <a:cs typeface="Arial" charset="0"/>
              </a:rPr>
              <a:t>0</a:t>
            </a:r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3810000" y="4495800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1" smtClean="0">
                <a:solidFill>
                  <a:schemeClr val="hlink"/>
                </a:solidFill>
                <a:cs typeface="Arial" charset="0"/>
              </a:rPr>
              <a:t>1</a:t>
            </a:r>
          </a:p>
        </p:txBody>
      </p:sp>
      <p:sp>
        <p:nvSpPr>
          <p:cNvPr id="21515" name="Line 9"/>
          <p:cNvSpPr>
            <a:spLocks noChangeShapeType="1"/>
          </p:cNvSpPr>
          <p:nvPr/>
        </p:nvSpPr>
        <p:spPr bwMode="auto">
          <a:xfrm flipH="1" flipV="1">
            <a:off x="4724400" y="4495800"/>
            <a:ext cx="0" cy="609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Line 10"/>
          <p:cNvSpPr>
            <a:spLocks noChangeShapeType="1"/>
          </p:cNvSpPr>
          <p:nvPr/>
        </p:nvSpPr>
        <p:spPr bwMode="auto">
          <a:xfrm flipH="1" flipV="1">
            <a:off x="3962400" y="2133600"/>
            <a:ext cx="0" cy="609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 flipH="1" flipV="1">
            <a:off x="7086600" y="4495800"/>
            <a:ext cx="0" cy="609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Line 13"/>
          <p:cNvSpPr>
            <a:spLocks noChangeShapeType="1"/>
          </p:cNvSpPr>
          <p:nvPr/>
        </p:nvSpPr>
        <p:spPr bwMode="auto">
          <a:xfrm flipH="1" flipV="1">
            <a:off x="4953000" y="2133600"/>
            <a:ext cx="0" cy="609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C16932B-1204-7743-92E0-796EA6C4B816}" type="datetime1">
              <a:rPr lang="en-US" sz="1200" smtClean="0">
                <a:latin typeface="Garamond" charset="0"/>
              </a:rPr>
              <a:t>11/6/2015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26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1D9A11B-D751-DC40-8ADD-0536B0522775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The code (comments, directives)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288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 title  "asmStepper - PIC16F684 Bipolar Stepper Motor Control"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;  This Program Outputs a new Bipolar Stepper Motor Sequence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;   once every 250 ms. 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;  Hardware Notes: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;   PIC16F684 running at 4 MHz Using the Internal Clock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;   Internal Reset is Used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;   RC5:RC2 - L293D Stepper Motor Control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;;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;  Myke Predko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;  05.01.14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  LIST R=DEC       ;yluo note: list directive to specify assembler options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 INCLUDE "p16f684.inc"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6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 </a:t>
            </a:r>
          </a:p>
        </p:txBody>
      </p:sp>
      <p:sp>
        <p:nvSpPr>
          <p:cNvPr id="2253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BF4EE64-0629-174D-B3F8-6D634D45FA7D}" type="datetime1">
              <a:rPr lang="en-US" sz="1200" smtClean="0">
                <a:latin typeface="Garamond" charset="0"/>
              </a:rPr>
              <a:t>11/6/2015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26</a:t>
            </a:r>
            <a:endParaRPr lang="en-US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7CF7BA-1083-C24E-98BF-5DE0DB205136}" type="slidenum">
              <a:rPr lang="en-US" sz="1200">
                <a:latin typeface="Garamond" charset="0"/>
              </a:rPr>
              <a:pPr/>
              <a:t>18</a:t>
            </a:fld>
            <a:endParaRPr lang="en-US" sz="1200">
              <a:latin typeface="Garamond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Garamond" charset="0"/>
              </a:rPr>
              <a:t>The Code (configuration code and data variables)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__CONFIG _FCMEN_OFF &amp; _IESO_OFF &amp; _BOD_OFF &amp; _CPD_OFF &amp; _CP_OFF &amp; _MCLRE_OFF &amp; _PWRTE_ON &amp; _WDT_OFF &amp; _INTOSCIO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6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;  Variables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 CBLOCK 0x20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Dlay, i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 ENDC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6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  PAGE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;  Mainline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6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 org     0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6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  nop                           ;  For ICD Debug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6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  </a:t>
            </a:r>
          </a:p>
        </p:txBody>
      </p:sp>
      <p:sp>
        <p:nvSpPr>
          <p:cNvPr id="2355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1011817-3139-B14C-B024-6478B1F0D010}" type="datetime1">
              <a:rPr lang="en-US" sz="1200" smtClean="0">
                <a:latin typeface="Garamond" charset="0"/>
              </a:rPr>
              <a:t>11/6/2015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26</a:t>
            </a:r>
            <a:endParaRPr lang="en-US"/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22D6FB4-BB76-D949-BC8F-73733B01A18B}" type="slidenum">
              <a:rPr lang="en-US" sz="1200">
                <a:latin typeface="Garamond" charset="0"/>
              </a:rPr>
              <a:pPr/>
              <a:t>19</a:t>
            </a:fld>
            <a:endParaRPr lang="en-US" sz="1200">
              <a:latin typeface="Garamond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The code (initialization)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movlw   1 &lt;&lt; 2                ;  Start with Bit 2 Active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  movwf   PORTC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  movlw   7                     ;  Turn off Comparators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  movwf   CMCON0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  bsf     STATUS, RP0           ;  Execute out of Bank 1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  clrf    ANSEL ^ 0x080         ;  All Bits are Digital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  movlw   b'000011'             ;  RC5:RC2 are Outputs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  movwf   TRISC ^ 0x080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  bcf     STATUS, RP0           ;  Return Execution to Bank 0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  clrf    i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1200">
              <a:latin typeface="Arial" charset="0"/>
            </a:endParaRPr>
          </a:p>
        </p:txBody>
      </p:sp>
      <p:sp>
        <p:nvSpPr>
          <p:cNvPr id="2458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78579C-C868-FD4C-82AB-0F6E84595B53}" type="datetime1">
              <a:rPr lang="en-US" sz="1200" smtClean="0">
                <a:latin typeface="Garamond" charset="0"/>
              </a:rPr>
              <a:t>11/6/2015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HW 5 to be posted; due date TBD</a:t>
            </a:r>
          </a:p>
          <a:p>
            <a:r>
              <a:rPr lang="en-US" smtClean="0">
                <a:latin typeface="Arial" charset="0"/>
              </a:rPr>
              <a:t>Today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altLang="ja-JP" dirty="0">
                <a:latin typeface="Arial" charset="0"/>
              </a:rPr>
              <a:t>s lecture</a:t>
            </a:r>
          </a:p>
          <a:p>
            <a:pPr lvl="1"/>
            <a:r>
              <a:rPr lang="en-US" dirty="0">
                <a:latin typeface="Arial" charset="0"/>
              </a:rPr>
              <a:t>Sample programming sequences</a:t>
            </a:r>
          </a:p>
          <a:p>
            <a:pPr lvl="2"/>
            <a:endParaRPr lang="en-US" dirty="0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pPr lvl="2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5BB9AB7-260E-D743-8AAD-34C2BBAE5CC0}" type="datetime1">
              <a:rPr lang="en-US" sz="1200" smtClean="0">
                <a:latin typeface="Garamond" charset="0"/>
              </a:rPr>
              <a:t>11/6/2015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26</a:t>
            </a:r>
            <a:endParaRPr lang="en-US" altLang="en-US" dirty="0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7AFD0FF-922A-A84D-BF77-B9D2DA1309C3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2106AA4-4C49-B846-A8F8-290FA7526664}" type="slidenum">
              <a:rPr lang="en-US" sz="1200">
                <a:latin typeface="Garamond" charset="0"/>
              </a:rPr>
              <a:pPr/>
              <a:t>20</a:t>
            </a:fld>
            <a:endParaRPr lang="en-US" sz="1200">
              <a:latin typeface="Garamond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The code (main loop)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7724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1" charset="2"/>
              <a:buNone/>
              <a:defRPr/>
            </a:pPr>
            <a:r>
              <a:rPr lang="en-US" sz="1400" dirty="0">
                <a:ea typeface="+mn-ea"/>
                <a:cs typeface="+mn-cs"/>
              </a:rPr>
              <a:t>Loop:                           ;  Return Here for Next Value</a:t>
            </a:r>
          </a:p>
          <a:p>
            <a:pPr>
              <a:lnSpc>
                <a:spcPct val="80000"/>
              </a:lnSpc>
              <a:buFont typeface="Wingdings" pitchFamily="1" charset="2"/>
              <a:buNone/>
              <a:defRPr/>
            </a:pPr>
            <a:r>
              <a:rPr lang="en-US" sz="1400" dirty="0">
                <a:ea typeface="+mn-ea"/>
                <a:cs typeface="+mn-cs"/>
              </a:rPr>
              <a:t>  </a:t>
            </a:r>
            <a:r>
              <a:rPr lang="en-US" sz="1400" dirty="0" err="1">
                <a:ea typeface="+mn-ea"/>
                <a:cs typeface="+mn-cs"/>
              </a:rPr>
              <a:t>movlw</a:t>
            </a:r>
            <a:r>
              <a:rPr lang="en-US" sz="1400" dirty="0">
                <a:ea typeface="+mn-ea"/>
                <a:cs typeface="+mn-cs"/>
              </a:rPr>
              <a:t>   HIGH ((250000 / 5) + 256)</a:t>
            </a:r>
          </a:p>
          <a:p>
            <a:pPr>
              <a:lnSpc>
                <a:spcPct val="80000"/>
              </a:lnSpc>
              <a:buFont typeface="Wingdings" pitchFamily="1" charset="2"/>
              <a:buNone/>
              <a:defRPr/>
            </a:pPr>
            <a:r>
              <a:rPr lang="en-US" sz="1400" dirty="0">
                <a:ea typeface="+mn-ea"/>
                <a:cs typeface="+mn-cs"/>
              </a:rPr>
              <a:t>  </a:t>
            </a:r>
            <a:r>
              <a:rPr lang="en-US" sz="1400" dirty="0" err="1">
                <a:ea typeface="+mn-ea"/>
                <a:cs typeface="+mn-cs"/>
              </a:rPr>
              <a:t>movwf</a:t>
            </a:r>
            <a:r>
              <a:rPr lang="en-US" sz="1400" dirty="0">
                <a:ea typeface="+mn-ea"/>
                <a:cs typeface="+mn-cs"/>
              </a:rPr>
              <a:t>   </a:t>
            </a:r>
            <a:r>
              <a:rPr lang="en-US" sz="1400" dirty="0" err="1">
                <a:ea typeface="+mn-ea"/>
                <a:cs typeface="+mn-cs"/>
              </a:rPr>
              <a:t>Dlay</a:t>
            </a:r>
            <a:endParaRPr lang="en-US" sz="1400" dirty="0">
              <a:ea typeface="+mn-ea"/>
              <a:cs typeface="+mn-cs"/>
            </a:endParaRPr>
          </a:p>
          <a:p>
            <a:pPr>
              <a:lnSpc>
                <a:spcPct val="80000"/>
              </a:lnSpc>
              <a:buFont typeface="Wingdings" pitchFamily="1" charset="2"/>
              <a:buNone/>
              <a:defRPr/>
            </a:pPr>
            <a:r>
              <a:rPr lang="en-US" sz="1400" dirty="0">
                <a:ea typeface="+mn-ea"/>
                <a:cs typeface="+mn-cs"/>
              </a:rPr>
              <a:t>  </a:t>
            </a:r>
            <a:r>
              <a:rPr lang="en-US" sz="1400" dirty="0" err="1">
                <a:ea typeface="+mn-ea"/>
                <a:cs typeface="+mn-cs"/>
              </a:rPr>
              <a:t>movlw</a:t>
            </a:r>
            <a:r>
              <a:rPr lang="en-US" sz="1400" dirty="0">
                <a:ea typeface="+mn-ea"/>
                <a:cs typeface="+mn-cs"/>
              </a:rPr>
              <a:t>   LOW ((250000 / 5) + 256)</a:t>
            </a:r>
          </a:p>
          <a:p>
            <a:pPr>
              <a:lnSpc>
                <a:spcPct val="80000"/>
              </a:lnSpc>
              <a:buFont typeface="Wingdings" pitchFamily="1" charset="2"/>
              <a:buNone/>
              <a:defRPr/>
            </a:pPr>
            <a:r>
              <a:rPr lang="en-US" sz="1400" dirty="0">
                <a:ea typeface="+mn-ea"/>
                <a:cs typeface="+mn-cs"/>
              </a:rPr>
              <a:t>  </a:t>
            </a:r>
            <a:r>
              <a:rPr lang="en-US" sz="1400" dirty="0" err="1">
                <a:ea typeface="+mn-ea"/>
                <a:cs typeface="+mn-cs"/>
              </a:rPr>
              <a:t>addlw</a:t>
            </a:r>
            <a:r>
              <a:rPr lang="en-US" sz="1400" dirty="0">
                <a:ea typeface="+mn-ea"/>
                <a:cs typeface="+mn-cs"/>
              </a:rPr>
              <a:t>   -1                    ;  250 </a:t>
            </a:r>
            <a:r>
              <a:rPr lang="en-US" sz="1400" dirty="0" err="1">
                <a:ea typeface="+mn-ea"/>
                <a:cs typeface="+mn-cs"/>
              </a:rPr>
              <a:t>ms</a:t>
            </a:r>
            <a:r>
              <a:rPr lang="en-US" sz="1400" dirty="0">
                <a:ea typeface="+mn-ea"/>
                <a:cs typeface="+mn-cs"/>
              </a:rPr>
              <a:t> Delay</a:t>
            </a:r>
          </a:p>
          <a:p>
            <a:pPr>
              <a:lnSpc>
                <a:spcPct val="80000"/>
              </a:lnSpc>
              <a:buFont typeface="Wingdings" pitchFamily="1" charset="2"/>
              <a:buNone/>
              <a:defRPr/>
            </a:pPr>
            <a:r>
              <a:rPr lang="en-US" sz="1400" dirty="0">
                <a:ea typeface="+mn-ea"/>
                <a:cs typeface="+mn-cs"/>
              </a:rPr>
              <a:t>  </a:t>
            </a:r>
            <a:r>
              <a:rPr lang="en-US" sz="1400" dirty="0" err="1">
                <a:ea typeface="+mn-ea"/>
                <a:cs typeface="+mn-cs"/>
              </a:rPr>
              <a:t>btfsc</a:t>
            </a:r>
            <a:r>
              <a:rPr lang="en-US" sz="1400" dirty="0">
                <a:ea typeface="+mn-ea"/>
                <a:cs typeface="+mn-cs"/>
              </a:rPr>
              <a:t>   STATUS, Z</a:t>
            </a:r>
          </a:p>
          <a:p>
            <a:pPr>
              <a:lnSpc>
                <a:spcPct val="80000"/>
              </a:lnSpc>
              <a:buFont typeface="Wingdings" pitchFamily="1" charset="2"/>
              <a:buNone/>
              <a:defRPr/>
            </a:pPr>
            <a:r>
              <a:rPr lang="en-US" sz="1400" dirty="0">
                <a:ea typeface="+mn-ea"/>
                <a:cs typeface="+mn-cs"/>
              </a:rPr>
              <a:t>  </a:t>
            </a:r>
            <a:r>
              <a:rPr lang="en-US" sz="1400" dirty="0" err="1">
                <a:ea typeface="+mn-ea"/>
                <a:cs typeface="+mn-cs"/>
              </a:rPr>
              <a:t>decfsz</a:t>
            </a:r>
            <a:r>
              <a:rPr lang="en-US" sz="1400" dirty="0">
                <a:ea typeface="+mn-ea"/>
                <a:cs typeface="+mn-cs"/>
              </a:rPr>
              <a:t> </a:t>
            </a:r>
            <a:r>
              <a:rPr lang="en-US" sz="1400" dirty="0" err="1">
                <a:ea typeface="+mn-ea"/>
                <a:cs typeface="+mn-cs"/>
              </a:rPr>
              <a:t>Dlay</a:t>
            </a:r>
            <a:r>
              <a:rPr lang="en-US" sz="1400" dirty="0">
                <a:ea typeface="+mn-ea"/>
                <a:cs typeface="+mn-cs"/>
              </a:rPr>
              <a:t>, f</a:t>
            </a:r>
          </a:p>
          <a:p>
            <a:pPr>
              <a:lnSpc>
                <a:spcPct val="80000"/>
              </a:lnSpc>
              <a:buFont typeface="Wingdings" pitchFamily="1" charset="2"/>
              <a:buNone/>
              <a:defRPr/>
            </a:pPr>
            <a:r>
              <a:rPr lang="en-US" sz="1400" dirty="0">
                <a:ea typeface="+mn-ea"/>
                <a:cs typeface="+mn-cs"/>
              </a:rPr>
              <a:t>  </a:t>
            </a:r>
            <a:r>
              <a:rPr lang="en-US" sz="1400" dirty="0" err="1">
                <a:ea typeface="+mn-ea"/>
                <a:cs typeface="+mn-cs"/>
              </a:rPr>
              <a:t>goto</a:t>
            </a:r>
            <a:r>
              <a:rPr lang="en-US" sz="1400" dirty="0">
                <a:ea typeface="+mn-ea"/>
                <a:cs typeface="+mn-cs"/>
              </a:rPr>
              <a:t>  $ - 3</a:t>
            </a:r>
          </a:p>
          <a:p>
            <a:pPr>
              <a:lnSpc>
                <a:spcPct val="80000"/>
              </a:lnSpc>
              <a:buFont typeface="Wingdings" pitchFamily="1" charset="2"/>
              <a:buNone/>
              <a:defRPr/>
            </a:pPr>
            <a:endParaRPr lang="en-US" sz="1400" dirty="0">
              <a:ea typeface="+mn-ea"/>
              <a:cs typeface="+mn-cs"/>
            </a:endParaRPr>
          </a:p>
          <a:p>
            <a:pPr>
              <a:lnSpc>
                <a:spcPct val="80000"/>
              </a:lnSpc>
              <a:buFont typeface="Wingdings" pitchFamily="1" charset="2"/>
              <a:buNone/>
              <a:defRPr/>
            </a:pPr>
            <a:r>
              <a:rPr lang="en-US" sz="1400" dirty="0">
                <a:ea typeface="+mn-ea"/>
                <a:cs typeface="+mn-cs"/>
              </a:rPr>
              <a:t>  </a:t>
            </a:r>
            <a:r>
              <a:rPr lang="en-US" sz="1400" dirty="0" err="1">
                <a:ea typeface="+mn-ea"/>
                <a:cs typeface="+mn-cs"/>
              </a:rPr>
              <a:t>movf</a:t>
            </a:r>
            <a:r>
              <a:rPr lang="en-US" sz="1400" dirty="0">
                <a:ea typeface="+mn-ea"/>
                <a:cs typeface="+mn-cs"/>
              </a:rPr>
              <a:t>    </a:t>
            </a:r>
            <a:r>
              <a:rPr lang="en-US" sz="1400" dirty="0" err="1">
                <a:ea typeface="+mn-ea"/>
                <a:cs typeface="+mn-cs"/>
              </a:rPr>
              <a:t>i</a:t>
            </a:r>
            <a:r>
              <a:rPr lang="en-US" sz="1400" dirty="0">
                <a:ea typeface="+mn-ea"/>
                <a:cs typeface="+mn-cs"/>
              </a:rPr>
              <a:t>, w</a:t>
            </a:r>
          </a:p>
          <a:p>
            <a:pPr>
              <a:lnSpc>
                <a:spcPct val="80000"/>
              </a:lnSpc>
              <a:buFont typeface="Wingdings" pitchFamily="1" charset="2"/>
              <a:buNone/>
              <a:defRPr/>
            </a:pPr>
            <a:r>
              <a:rPr lang="en-US" sz="1400" dirty="0">
                <a:ea typeface="+mn-ea"/>
                <a:cs typeface="+mn-cs"/>
              </a:rPr>
              <a:t>  call    </a:t>
            </a:r>
            <a:r>
              <a:rPr lang="en-US" sz="1400" dirty="0" err="1">
                <a:ea typeface="+mn-ea"/>
                <a:cs typeface="+mn-cs"/>
              </a:rPr>
              <a:t>SwitchRead</a:t>
            </a:r>
            <a:endParaRPr lang="en-US" sz="1400" dirty="0">
              <a:ea typeface="+mn-ea"/>
              <a:cs typeface="+mn-cs"/>
            </a:endParaRPr>
          </a:p>
          <a:p>
            <a:pPr>
              <a:lnSpc>
                <a:spcPct val="80000"/>
              </a:lnSpc>
              <a:buFont typeface="Wingdings" pitchFamily="1" charset="2"/>
              <a:buNone/>
              <a:defRPr/>
            </a:pPr>
            <a:r>
              <a:rPr lang="en-US" sz="1400" dirty="0">
                <a:ea typeface="+mn-ea"/>
                <a:cs typeface="+mn-cs"/>
              </a:rPr>
              <a:t>  </a:t>
            </a:r>
            <a:r>
              <a:rPr lang="en-US" sz="1400" dirty="0" err="1">
                <a:ea typeface="+mn-ea"/>
                <a:cs typeface="+mn-cs"/>
              </a:rPr>
              <a:t>movwf</a:t>
            </a:r>
            <a:r>
              <a:rPr lang="en-US" sz="1400" dirty="0">
                <a:ea typeface="+mn-ea"/>
                <a:cs typeface="+mn-cs"/>
              </a:rPr>
              <a:t>   PORTC</a:t>
            </a:r>
          </a:p>
          <a:p>
            <a:pPr>
              <a:lnSpc>
                <a:spcPct val="80000"/>
              </a:lnSpc>
              <a:buFont typeface="Wingdings" pitchFamily="1" charset="2"/>
              <a:buNone/>
              <a:defRPr/>
            </a:pPr>
            <a:endParaRPr lang="en-US" sz="1400" dirty="0">
              <a:ea typeface="+mn-ea"/>
              <a:cs typeface="+mn-cs"/>
            </a:endParaRPr>
          </a:p>
          <a:p>
            <a:pPr>
              <a:lnSpc>
                <a:spcPct val="80000"/>
              </a:lnSpc>
              <a:buFont typeface="Wingdings" pitchFamily="1" charset="2"/>
              <a:buNone/>
              <a:defRPr/>
            </a:pPr>
            <a:r>
              <a:rPr lang="en-US" sz="1400" dirty="0">
                <a:ea typeface="+mn-ea"/>
                <a:cs typeface="+mn-cs"/>
              </a:rPr>
              <a:t>  </a:t>
            </a:r>
            <a:r>
              <a:rPr lang="en-US" sz="1400" dirty="0" err="1">
                <a:ea typeface="+mn-ea"/>
                <a:cs typeface="+mn-cs"/>
              </a:rPr>
              <a:t>incf</a:t>
            </a:r>
            <a:r>
              <a:rPr lang="en-US" sz="1400" dirty="0">
                <a:ea typeface="+mn-ea"/>
                <a:cs typeface="+mn-cs"/>
              </a:rPr>
              <a:t>    </a:t>
            </a:r>
            <a:r>
              <a:rPr lang="en-US" sz="1400" dirty="0" err="1">
                <a:ea typeface="+mn-ea"/>
                <a:cs typeface="+mn-cs"/>
              </a:rPr>
              <a:t>i</a:t>
            </a:r>
            <a:r>
              <a:rPr lang="en-US" sz="1400" dirty="0">
                <a:ea typeface="+mn-ea"/>
                <a:cs typeface="+mn-cs"/>
              </a:rPr>
              <a:t>, f                  ;  </a:t>
            </a:r>
            <a:r>
              <a:rPr lang="en-US" sz="1400" dirty="0" err="1">
                <a:ea typeface="+mn-ea"/>
                <a:cs typeface="+mn-cs"/>
              </a:rPr>
              <a:t>i</a:t>
            </a:r>
            <a:r>
              <a:rPr lang="en-US" sz="1400" dirty="0">
                <a:ea typeface="+mn-ea"/>
                <a:cs typeface="+mn-cs"/>
              </a:rPr>
              <a:t> = (</a:t>
            </a:r>
            <a:r>
              <a:rPr lang="en-US" sz="1400" dirty="0" err="1">
                <a:ea typeface="+mn-ea"/>
                <a:cs typeface="+mn-cs"/>
              </a:rPr>
              <a:t>i</a:t>
            </a:r>
            <a:r>
              <a:rPr lang="en-US" sz="1400" dirty="0">
                <a:ea typeface="+mn-ea"/>
                <a:cs typeface="+mn-cs"/>
              </a:rPr>
              <a:t> + 1) % 8;</a:t>
            </a:r>
          </a:p>
          <a:p>
            <a:pPr>
              <a:lnSpc>
                <a:spcPct val="80000"/>
              </a:lnSpc>
              <a:buFont typeface="Wingdings" pitchFamily="1" charset="2"/>
              <a:buNone/>
              <a:defRPr/>
            </a:pPr>
            <a:r>
              <a:rPr lang="en-US" sz="1400" dirty="0">
                <a:ea typeface="+mn-ea"/>
                <a:cs typeface="+mn-cs"/>
              </a:rPr>
              <a:t>  </a:t>
            </a:r>
            <a:r>
              <a:rPr lang="en-US" sz="1400" dirty="0" err="1">
                <a:ea typeface="+mn-ea"/>
                <a:cs typeface="+mn-cs"/>
              </a:rPr>
              <a:t>bcf</a:t>
            </a:r>
            <a:r>
              <a:rPr lang="en-US" sz="1400" dirty="0">
                <a:ea typeface="+mn-ea"/>
                <a:cs typeface="+mn-cs"/>
              </a:rPr>
              <a:t>     </a:t>
            </a:r>
            <a:r>
              <a:rPr lang="en-US" sz="1400" dirty="0" err="1">
                <a:ea typeface="+mn-ea"/>
                <a:cs typeface="+mn-cs"/>
              </a:rPr>
              <a:t>i</a:t>
            </a:r>
            <a:r>
              <a:rPr lang="en-US" sz="1400" dirty="0">
                <a:ea typeface="+mn-ea"/>
                <a:cs typeface="+mn-cs"/>
              </a:rPr>
              <a:t>, 3</a:t>
            </a:r>
          </a:p>
          <a:p>
            <a:pPr>
              <a:lnSpc>
                <a:spcPct val="80000"/>
              </a:lnSpc>
              <a:buFont typeface="Wingdings" pitchFamily="1" charset="2"/>
              <a:buNone/>
              <a:defRPr/>
            </a:pPr>
            <a:endParaRPr lang="en-US" sz="1400" dirty="0">
              <a:ea typeface="+mn-ea"/>
              <a:cs typeface="+mn-cs"/>
            </a:endParaRPr>
          </a:p>
          <a:p>
            <a:pPr>
              <a:lnSpc>
                <a:spcPct val="80000"/>
              </a:lnSpc>
              <a:buFont typeface="Wingdings" pitchFamily="1" charset="2"/>
              <a:buNone/>
              <a:defRPr/>
            </a:pPr>
            <a:r>
              <a:rPr lang="en-US" sz="1400" dirty="0">
                <a:ea typeface="+mn-ea"/>
                <a:cs typeface="+mn-cs"/>
              </a:rPr>
              <a:t>  </a:t>
            </a:r>
            <a:r>
              <a:rPr lang="en-US" sz="1400" dirty="0" err="1">
                <a:ea typeface="+mn-ea"/>
                <a:cs typeface="+mn-cs"/>
              </a:rPr>
              <a:t>goto</a:t>
            </a:r>
            <a:r>
              <a:rPr lang="en-US" sz="1400" dirty="0">
                <a:ea typeface="+mn-ea"/>
                <a:cs typeface="+mn-cs"/>
              </a:rPr>
              <a:t>    Loop</a:t>
            </a:r>
          </a:p>
          <a:p>
            <a:pPr>
              <a:lnSpc>
                <a:spcPct val="80000"/>
              </a:lnSpc>
              <a:buFont typeface="Wingdings" pitchFamily="1" charset="2"/>
              <a:buNone/>
              <a:defRPr/>
            </a:pPr>
            <a:endParaRPr lang="en-US" sz="1400" dirty="0">
              <a:ea typeface="+mn-ea"/>
              <a:cs typeface="+mn-cs"/>
            </a:endParaRPr>
          </a:p>
          <a:p>
            <a:pPr>
              <a:lnSpc>
                <a:spcPct val="80000"/>
              </a:lnSpc>
              <a:buFont typeface="Wingdings" pitchFamily="1" charset="2"/>
              <a:buNone/>
              <a:defRPr/>
            </a:pPr>
            <a:r>
              <a:rPr lang="en-US" sz="1400" dirty="0" err="1">
                <a:ea typeface="+mn-ea"/>
                <a:cs typeface="+mn-cs"/>
              </a:rPr>
              <a:t>SwitchRead</a:t>
            </a:r>
            <a:r>
              <a:rPr lang="en-US" sz="1400" dirty="0">
                <a:ea typeface="+mn-ea"/>
                <a:cs typeface="+mn-cs"/>
              </a:rPr>
              <a:t>:</a:t>
            </a:r>
          </a:p>
          <a:p>
            <a:pPr>
              <a:lnSpc>
                <a:spcPct val="80000"/>
              </a:lnSpc>
              <a:buFont typeface="Wingdings" pitchFamily="1" charset="2"/>
              <a:buNone/>
              <a:defRPr/>
            </a:pPr>
            <a:r>
              <a:rPr lang="en-US" sz="1400" dirty="0">
                <a:ea typeface="+mn-ea"/>
                <a:cs typeface="+mn-cs"/>
              </a:rPr>
              <a:t>  </a:t>
            </a:r>
            <a:r>
              <a:rPr lang="en-US" sz="1400" dirty="0" err="1">
                <a:ea typeface="+mn-ea"/>
                <a:cs typeface="+mn-cs"/>
              </a:rPr>
              <a:t>addwf</a:t>
            </a:r>
            <a:r>
              <a:rPr lang="en-US" sz="1400" dirty="0">
                <a:ea typeface="+mn-ea"/>
                <a:cs typeface="+mn-cs"/>
              </a:rPr>
              <a:t>   PCL, f                ;  Staying in First 256 Instructions</a:t>
            </a:r>
          </a:p>
          <a:p>
            <a:pPr>
              <a:lnSpc>
                <a:spcPct val="80000"/>
              </a:lnSpc>
              <a:buFont typeface="Wingdings" pitchFamily="1" charset="2"/>
              <a:buNone/>
              <a:defRPr/>
            </a:pPr>
            <a:r>
              <a:rPr lang="en-US" sz="1400" dirty="0">
                <a:ea typeface="+mn-ea"/>
                <a:cs typeface="+mn-cs"/>
              </a:rPr>
              <a:t> </a:t>
            </a:r>
            <a:r>
              <a:rPr lang="en-US" sz="1400" dirty="0" err="1">
                <a:ea typeface="+mn-ea"/>
                <a:cs typeface="+mn-cs"/>
              </a:rPr>
              <a:t>dt</a:t>
            </a:r>
            <a:r>
              <a:rPr lang="en-US" sz="1400" dirty="0">
                <a:ea typeface="+mn-ea"/>
                <a:cs typeface="+mn-cs"/>
              </a:rPr>
              <a:t>       b'011100', b'010100', b'000100', b'100100'</a:t>
            </a:r>
          </a:p>
          <a:p>
            <a:pPr>
              <a:lnSpc>
                <a:spcPct val="80000"/>
              </a:lnSpc>
              <a:buFont typeface="Wingdings" pitchFamily="1" charset="2"/>
              <a:buNone/>
              <a:defRPr/>
            </a:pPr>
            <a:r>
              <a:rPr lang="en-US" sz="1400" dirty="0">
                <a:ea typeface="+mn-ea"/>
                <a:cs typeface="+mn-cs"/>
              </a:rPr>
              <a:t> </a:t>
            </a:r>
            <a:r>
              <a:rPr lang="en-US" sz="1400" dirty="0" err="1">
                <a:ea typeface="+mn-ea"/>
                <a:cs typeface="+mn-cs"/>
              </a:rPr>
              <a:t>dt</a:t>
            </a:r>
            <a:r>
              <a:rPr lang="en-US" sz="1400" dirty="0">
                <a:ea typeface="+mn-ea"/>
                <a:cs typeface="+mn-cs"/>
              </a:rPr>
              <a:t>       b'100000', b'101000', b'111000', b'011000'</a:t>
            </a:r>
          </a:p>
          <a:p>
            <a:pPr>
              <a:lnSpc>
                <a:spcPct val="80000"/>
              </a:lnSpc>
              <a:buFont typeface="Wingdings" pitchFamily="1" charset="2"/>
              <a:buNone/>
              <a:defRPr/>
            </a:pPr>
            <a:endParaRPr lang="en-US" sz="1400" dirty="0">
              <a:ea typeface="+mn-ea"/>
              <a:cs typeface="+mn-cs"/>
            </a:endParaRPr>
          </a:p>
          <a:p>
            <a:pPr>
              <a:lnSpc>
                <a:spcPct val="80000"/>
              </a:lnSpc>
              <a:buFont typeface="Wingdings" pitchFamily="1" charset="2"/>
              <a:buNone/>
              <a:defRPr/>
            </a:pPr>
            <a:endParaRPr lang="en-US" sz="1400" dirty="0">
              <a:ea typeface="+mn-ea"/>
              <a:cs typeface="+mn-cs"/>
            </a:endParaRPr>
          </a:p>
          <a:p>
            <a:pPr>
              <a:lnSpc>
                <a:spcPct val="80000"/>
              </a:lnSpc>
              <a:buFont typeface="Wingdings" pitchFamily="1" charset="2"/>
              <a:buNone/>
              <a:defRPr/>
            </a:pPr>
            <a:r>
              <a:rPr lang="en-US" sz="1400" dirty="0">
                <a:ea typeface="+mn-ea"/>
                <a:cs typeface="+mn-cs"/>
              </a:rPr>
              <a:t>  end </a:t>
            </a:r>
          </a:p>
        </p:txBody>
      </p:sp>
      <p:sp>
        <p:nvSpPr>
          <p:cNvPr id="25605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E507B15-D872-F246-8292-1E1BF23774B0}" type="datetime1">
              <a:rPr lang="en-US" sz="1200" smtClean="0">
                <a:latin typeface="Garamond" charset="0"/>
              </a:rPr>
              <a:t>11/6/2015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26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Next time: </a:t>
            </a:r>
          </a:p>
          <a:p>
            <a:pPr lvl="1"/>
            <a:r>
              <a:rPr lang="en-US">
                <a:latin typeface="Arial" charset="0"/>
              </a:rPr>
              <a:t>Return exams</a:t>
            </a:r>
          </a:p>
          <a:p>
            <a:r>
              <a:rPr lang="en-US">
                <a:latin typeface="Arial" charset="0"/>
              </a:rPr>
              <a:t>Reminders:</a:t>
            </a:r>
          </a:p>
          <a:p>
            <a:pPr lvl="1"/>
            <a:r>
              <a:rPr lang="en-US">
                <a:latin typeface="Arial" charset="0"/>
              </a:rPr>
              <a:t>HW 5 to be posted, due date TBD</a:t>
            </a:r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DF1D9D2-F62E-2646-8B46-B5AF492B06A0}" type="datetime1">
              <a:rPr lang="en-US" sz="1200" smtClean="0">
                <a:latin typeface="Garamond" charset="0"/>
              </a:rPr>
              <a:t>11/6/2015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26</a:t>
            </a:r>
            <a:endParaRPr lang="en-US" altLang="en-US"/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08E4D6E-4D21-AD40-86AF-48E1E864DD5C}" type="slidenum">
              <a:rPr lang="en-US" sz="1200">
                <a:latin typeface="Garamond" charset="0"/>
              </a:rPr>
              <a:pPr/>
              <a:t>21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26</a:t>
            </a:r>
            <a:endParaRPr lang="en-US"/>
          </a:p>
        </p:txBody>
      </p:sp>
      <p:sp>
        <p:nvSpPr>
          <p:cNvPr id="81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046CB19-5274-1A49-BF70-31A1083CD43D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86775" cy="762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A Delay Subroutine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0525" y="1219200"/>
            <a:ext cx="5638800" cy="4343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solidFill>
                  <a:srgbClr val="058795"/>
                </a:solidFill>
                <a:latin typeface="Arial" charset="0"/>
              </a:rPr>
              <a:t>; ***********************************************************************************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solidFill>
                  <a:srgbClr val="058795"/>
                </a:solidFill>
                <a:latin typeface="Arial" charset="0"/>
              </a:rPr>
              <a:t>; TenMs subroutine and its call inserts a delay of exactly ten milliseconds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solidFill>
                  <a:srgbClr val="058795"/>
                </a:solidFill>
                <a:latin typeface="Arial" charset="0"/>
              </a:rPr>
              <a:t>; into the execution of code.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solidFill>
                  <a:srgbClr val="058795"/>
                </a:solidFill>
                <a:latin typeface="Arial" charset="0"/>
              </a:rPr>
              <a:t>; It assumes a 4 MHz crystal clock. One instruction cycle = 4 * Tosc.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solidFill>
                  <a:srgbClr val="058795"/>
                </a:solidFill>
                <a:latin typeface="Arial" charset="0"/>
              </a:rPr>
              <a:t>; TenMsH	equ  13	; Initial value of TenMs Subroutine's counter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solidFill>
                  <a:srgbClr val="058795"/>
                </a:solidFill>
                <a:latin typeface="Arial" charset="0"/>
              </a:rPr>
              <a:t>; TenMsL	equ  250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solidFill>
                  <a:srgbClr val="058795"/>
                </a:solidFill>
                <a:latin typeface="Arial" charset="0"/>
              </a:rPr>
              <a:t>; COUNTH and COUNTL are two variables</a:t>
            </a:r>
            <a:r>
              <a:rPr lang="en-US" sz="1300">
                <a:latin typeface="Arial" charset="0"/>
              </a:rPr>
              <a:t>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3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TenMs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nop			</a:t>
            </a:r>
            <a:r>
              <a:rPr lang="en-US" sz="1300">
                <a:solidFill>
                  <a:srgbClr val="058795"/>
                </a:solidFill>
                <a:latin typeface="Arial" charset="0"/>
              </a:rPr>
              <a:t>; one cycle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movlw	TenMsH		</a:t>
            </a:r>
            <a:r>
              <a:rPr lang="en-US" sz="1300">
                <a:solidFill>
                  <a:srgbClr val="058795"/>
                </a:solidFill>
                <a:latin typeface="Arial" charset="0"/>
              </a:rPr>
              <a:t>; Initialize COUNT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movwf	COUNTH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movlw	TenMsL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movwf	COUNTL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Ten_1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decfsz	COUNTL,F		</a:t>
            </a:r>
            <a:r>
              <a:rPr lang="en-US" sz="1300">
                <a:solidFill>
                  <a:srgbClr val="058795"/>
                </a:solidFill>
                <a:latin typeface="Arial" charset="0"/>
              </a:rPr>
              <a:t>; Inner loop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goto	Ten_1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decfsz	COUNTH,F		</a:t>
            </a:r>
            <a:r>
              <a:rPr lang="en-US" sz="1300">
                <a:solidFill>
                  <a:srgbClr val="058795"/>
                </a:solidFill>
                <a:latin typeface="Arial" charset="0"/>
              </a:rPr>
              <a:t>; Outer loop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goto 	Ten_1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return</a:t>
            </a:r>
          </a:p>
        </p:txBody>
      </p:sp>
      <p:graphicFrame>
        <p:nvGraphicFramePr>
          <p:cNvPr id="819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724525" y="1295400"/>
          <a:ext cx="29622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Visio" r:id="rId4" imgW="3002604" imgH="4058750" progId="Visio.Drawing.6">
                  <p:embed/>
                </p:oleObj>
              </mc:Choice>
              <mc:Fallback>
                <p:oleObj name="Visio" r:id="rId4" imgW="3002604" imgH="405875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1295400"/>
                        <a:ext cx="29622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AE16D0D-3D9B-024B-9773-70641F3D74AD}" type="datetime1">
              <a:rPr lang="en-US" sz="1200" smtClean="0">
                <a:latin typeface="Garamond" charset="0"/>
              </a:rPr>
              <a:t>11/6/2015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Blinking LED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800" dirty="0">
                <a:latin typeface="Arial" charset="0"/>
              </a:rPr>
              <a:t>Assume three LEDs (Green, Yellow, Red) are attached to Port D bit 0, 1 and 2. Write a program for the PIC16F874 that toggles the three LEDs every half second in sequence: green, yellow, red, green, …. </a:t>
            </a:r>
          </a:p>
          <a:p>
            <a:pPr>
              <a:buFont typeface="Wingdings" charset="0"/>
              <a:buNone/>
            </a:pPr>
            <a:r>
              <a:rPr lang="en-US" sz="2800" dirty="0">
                <a:latin typeface="Arial" charset="0"/>
              </a:rPr>
              <a:t>For this example, assume that the system clock is 4MHz. </a:t>
            </a:r>
          </a:p>
        </p:txBody>
      </p:sp>
      <p:sp>
        <p:nvSpPr>
          <p:cNvPr id="922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56A9586-F751-8A42-AA42-4C8482BFF143}" type="datetime1">
              <a:rPr lang="en-US" sz="1200" smtClean="0">
                <a:latin typeface="Garamond" charset="0"/>
              </a:rPr>
              <a:t>11/6/2015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26</a:t>
            </a:r>
            <a:endParaRPr lang="en-US"/>
          </a:p>
        </p:txBody>
      </p:sp>
      <p:sp>
        <p:nvSpPr>
          <p:cNvPr id="92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4C70E33-9FDD-A64F-B540-26447EAB43AB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86775" cy="762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Top Level Flowchart</a:t>
            </a:r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4648200" cy="4343400"/>
          </a:xfrm>
        </p:spPr>
        <p:txBody>
          <a:bodyPr/>
          <a:lstStyle/>
          <a:p>
            <a:r>
              <a:rPr lang="en-US" sz="2500" b="1">
                <a:solidFill>
                  <a:srgbClr val="000099"/>
                </a:solidFill>
                <a:latin typeface="Arial" charset="0"/>
              </a:rPr>
              <a:t>Initialize:</a:t>
            </a:r>
            <a:r>
              <a:rPr lang="en-US" sz="2500">
                <a:latin typeface="Arial" charset="0"/>
              </a:rPr>
              <a:t> Initialize port D, initialize the counter for 500ms. </a:t>
            </a:r>
          </a:p>
          <a:p>
            <a:r>
              <a:rPr lang="en-US" sz="2500" b="1">
                <a:solidFill>
                  <a:srgbClr val="000099"/>
                </a:solidFill>
                <a:latin typeface="Arial" charset="0"/>
              </a:rPr>
              <a:t>Blink:</a:t>
            </a:r>
            <a:r>
              <a:rPr lang="en-US" sz="2500">
                <a:latin typeface="Arial" charset="0"/>
              </a:rPr>
              <a:t> Toggle the LED in sequence, green, yellow, red, green, …. Which LED to be toggled is determined by the previous state. </a:t>
            </a:r>
          </a:p>
          <a:p>
            <a:r>
              <a:rPr lang="en-US" sz="2500" b="1">
                <a:solidFill>
                  <a:srgbClr val="000099"/>
                </a:solidFill>
                <a:latin typeface="Arial" charset="0"/>
              </a:rPr>
              <a:t>Wait for 500ms:</a:t>
            </a:r>
            <a:r>
              <a:rPr lang="en-US" sz="2500">
                <a:latin typeface="Arial" charset="0"/>
              </a:rPr>
              <a:t> Keep the LED on for 500ms and then toggle the next one. </a:t>
            </a:r>
          </a:p>
        </p:txBody>
      </p:sp>
      <p:graphicFrame>
        <p:nvGraphicFramePr>
          <p:cNvPr id="10244" name="Object 17"/>
          <p:cNvGraphicFramePr>
            <a:graphicFrameLocks noGrp="1" noChangeAspect="1"/>
          </p:cNvGraphicFramePr>
          <p:nvPr>
            <p:ph sz="half" idx="2"/>
          </p:nvPr>
        </p:nvGraphicFramePr>
        <p:xfrm>
          <a:off x="4953000" y="2209800"/>
          <a:ext cx="3889375" cy="293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Visio" r:id="rId4" imgW="2537507" imgH="1882093" progId="Visio.Drawing.6">
                  <p:embed/>
                </p:oleObj>
              </mc:Choice>
              <mc:Fallback>
                <p:oleObj name="Visio" r:id="rId4" imgW="2537507" imgH="1882093" progId="Visio.Drawing.6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209800"/>
                        <a:ext cx="3889375" cy="293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7796020-9432-FE49-9E33-3EA060ACB36E}" type="datetime1">
              <a:rPr lang="en-US" sz="1200" smtClean="0">
                <a:latin typeface="Garamond" charset="0"/>
              </a:rPr>
              <a:t>11/6/2015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26</a:t>
            </a:r>
            <a:endParaRPr lang="en-US"/>
          </a:p>
        </p:txBody>
      </p:sp>
      <p:sp>
        <p:nvSpPr>
          <p:cNvPr id="102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C1762F-936D-394F-9E42-04171A7B0127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86775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Strategy to “Blink”</a:t>
            </a: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905000"/>
            <a:ext cx="3200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>
                <a:latin typeface="Arial" charset="0"/>
              </a:rPr>
              <a:t>The LEDs are toggled in sequence - green, yellow, red, green, yellow, red…</a:t>
            </a:r>
          </a:p>
          <a:p>
            <a:pPr>
              <a:lnSpc>
                <a:spcPct val="90000"/>
              </a:lnSpc>
            </a:pPr>
            <a:r>
              <a:rPr lang="en-US" sz="2200">
                <a:latin typeface="Arial" charset="0"/>
              </a:rPr>
              <a:t>Let’s look at the lower three bits of PORTD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900">
                <a:latin typeface="Arial" charset="0"/>
              </a:rPr>
              <a:t>	001=green, 010=yellow,  100=red </a:t>
            </a:r>
          </a:p>
          <a:p>
            <a:pPr>
              <a:lnSpc>
                <a:spcPct val="90000"/>
              </a:lnSpc>
            </a:pPr>
            <a:r>
              <a:rPr lang="en-US" sz="2100">
                <a:latin typeface="Arial" charset="0"/>
              </a:rPr>
              <a:t>The next LED to be toggled is determined by the current LED.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100" b="1">
                <a:solidFill>
                  <a:srgbClr val="000099"/>
                </a:solidFill>
                <a:latin typeface="Arial" charset="0"/>
              </a:rPr>
              <a:t>001-&gt;010-&gt;100-&gt;001-&gt;…</a:t>
            </a:r>
          </a:p>
        </p:txBody>
      </p:sp>
      <p:graphicFrame>
        <p:nvGraphicFramePr>
          <p:cNvPr id="11268" name="Object 12"/>
          <p:cNvGraphicFramePr>
            <a:graphicFrameLocks noGrp="1" noChangeAspect="1"/>
          </p:cNvGraphicFramePr>
          <p:nvPr>
            <p:ph sz="half" idx="2"/>
          </p:nvPr>
        </p:nvGraphicFramePr>
        <p:xfrm>
          <a:off x="3657600" y="2057400"/>
          <a:ext cx="5219700" cy="350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Visio" r:id="rId4" imgW="4833524" imgH="3184989" progId="Visio.Drawing.6">
                  <p:embed/>
                </p:oleObj>
              </mc:Choice>
              <mc:Fallback>
                <p:oleObj name="Visio" r:id="rId4" imgW="4833524" imgH="3184989" progId="Visio.Drawing.6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057400"/>
                        <a:ext cx="5219700" cy="350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54ECB89-D5F1-1E42-B743-99003459E9FA}" type="datetime1">
              <a:rPr lang="en-US" sz="1200" smtClean="0">
                <a:latin typeface="Garamond" charset="0"/>
              </a:rPr>
              <a:t>11/6/2015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26</a:t>
            </a:r>
            <a:endParaRPr lang="en-US"/>
          </a:p>
        </p:txBody>
      </p:sp>
      <p:sp>
        <p:nvSpPr>
          <p:cNvPr id="112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B293255-6BE7-3847-8D27-B5BCB1CFFCF9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“Blink” Subroutine</a:t>
            </a:r>
          </a:p>
        </p:txBody>
      </p:sp>
      <p:sp>
        <p:nvSpPr>
          <p:cNvPr id="12291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9B77973-4FA9-6E46-89A7-495BE5ECBE7E}" type="datetime1">
              <a:rPr lang="en-US" sz="1200" smtClean="0">
                <a:latin typeface="Garamond" charset="0"/>
              </a:rPr>
              <a:t>11/6/2015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26</a:t>
            </a:r>
            <a:endParaRPr lang="en-US"/>
          </a:p>
        </p:txBody>
      </p:sp>
      <p:sp>
        <p:nvSpPr>
          <p:cNvPr id="122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0CF2DB9-22A5-E943-8678-A5FDCDF14F03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533400" y="1295400"/>
            <a:ext cx="8001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 dirty="0">
                <a:cs typeface="Arial" charset="0"/>
              </a:rPr>
              <a:t>Blink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 dirty="0">
                <a:cs typeface="Arial" charset="0"/>
              </a:rPr>
              <a:t>	</a:t>
            </a:r>
            <a:r>
              <a:rPr lang="en-US" sz="1600" dirty="0" err="1">
                <a:cs typeface="Arial" charset="0"/>
              </a:rPr>
              <a:t>btfsc</a:t>
            </a:r>
            <a:r>
              <a:rPr lang="en-US" sz="1600" dirty="0">
                <a:cs typeface="Arial" charset="0"/>
              </a:rPr>
              <a:t>	PORTD, 0		</a:t>
            </a:r>
            <a:r>
              <a:rPr lang="en-US" sz="1600" dirty="0">
                <a:solidFill>
                  <a:srgbClr val="058795"/>
                </a:solidFill>
                <a:cs typeface="Arial" charset="0"/>
              </a:rPr>
              <a:t>; is it Green?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 dirty="0">
                <a:cs typeface="Arial" charset="0"/>
              </a:rPr>
              <a:t>	</a:t>
            </a:r>
            <a:r>
              <a:rPr lang="en-US" sz="1600" dirty="0" err="1">
                <a:cs typeface="Arial" charset="0"/>
              </a:rPr>
              <a:t>goto</a:t>
            </a:r>
            <a:r>
              <a:rPr lang="en-US" sz="1600" dirty="0">
                <a:cs typeface="Arial" charset="0"/>
              </a:rPr>
              <a:t> 	toggle1			</a:t>
            </a:r>
            <a:r>
              <a:rPr lang="en-US" sz="1600" dirty="0">
                <a:solidFill>
                  <a:srgbClr val="058795"/>
                </a:solidFill>
                <a:cs typeface="Arial" charset="0"/>
              </a:rPr>
              <a:t>; yes, </a:t>
            </a:r>
            <a:r>
              <a:rPr lang="en-US" sz="1600" dirty="0" err="1">
                <a:solidFill>
                  <a:srgbClr val="058795"/>
                </a:solidFill>
                <a:cs typeface="Arial" charset="0"/>
              </a:rPr>
              <a:t>goto</a:t>
            </a:r>
            <a:r>
              <a:rPr lang="en-US" sz="1600" dirty="0">
                <a:solidFill>
                  <a:srgbClr val="058795"/>
                </a:solidFill>
                <a:cs typeface="Arial" charset="0"/>
              </a:rPr>
              <a:t> toggle1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 dirty="0">
                <a:cs typeface="Arial" charset="0"/>
              </a:rPr>
              <a:t>	</a:t>
            </a:r>
            <a:r>
              <a:rPr lang="en-US" sz="1600" dirty="0" err="1">
                <a:cs typeface="Arial" charset="0"/>
              </a:rPr>
              <a:t>btfsc</a:t>
            </a:r>
            <a:r>
              <a:rPr lang="en-US" sz="1600" dirty="0">
                <a:cs typeface="Arial" charset="0"/>
              </a:rPr>
              <a:t>	PORTD, 1		</a:t>
            </a:r>
            <a:r>
              <a:rPr lang="en-US" sz="1600" dirty="0">
                <a:solidFill>
                  <a:srgbClr val="058795"/>
                </a:solidFill>
                <a:cs typeface="Arial" charset="0"/>
              </a:rPr>
              <a:t>; else is it Yellow?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 dirty="0">
                <a:cs typeface="Arial" charset="0"/>
              </a:rPr>
              <a:t>	</a:t>
            </a:r>
            <a:r>
              <a:rPr lang="en-US" sz="1600" dirty="0" err="1">
                <a:cs typeface="Arial" charset="0"/>
              </a:rPr>
              <a:t>goto</a:t>
            </a:r>
            <a:r>
              <a:rPr lang="en-US" sz="1600" dirty="0">
                <a:cs typeface="Arial" charset="0"/>
              </a:rPr>
              <a:t> 	toggle2			</a:t>
            </a:r>
            <a:r>
              <a:rPr lang="en-US" sz="1600" dirty="0">
                <a:solidFill>
                  <a:srgbClr val="058795"/>
                </a:solidFill>
                <a:cs typeface="Arial" charset="0"/>
              </a:rPr>
              <a:t>; yes, </a:t>
            </a:r>
            <a:r>
              <a:rPr lang="en-US" sz="1600" dirty="0" err="1">
                <a:solidFill>
                  <a:srgbClr val="058795"/>
                </a:solidFill>
                <a:cs typeface="Arial" charset="0"/>
              </a:rPr>
              <a:t>goto</a:t>
            </a:r>
            <a:r>
              <a:rPr lang="en-US" sz="1600" dirty="0">
                <a:solidFill>
                  <a:srgbClr val="058795"/>
                </a:solidFill>
                <a:cs typeface="Arial" charset="0"/>
              </a:rPr>
              <a:t> toggle2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 dirty="0">
                <a:cs typeface="Arial" charset="0"/>
              </a:rPr>
              <a:t>;toggle0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 dirty="0">
                <a:cs typeface="Arial" charset="0"/>
              </a:rPr>
              <a:t>	</a:t>
            </a:r>
            <a:r>
              <a:rPr lang="en-US" sz="1600" dirty="0" err="1">
                <a:cs typeface="Arial" charset="0"/>
              </a:rPr>
              <a:t>bcf</a:t>
            </a:r>
            <a:r>
              <a:rPr lang="en-US" sz="1600" dirty="0">
                <a:cs typeface="Arial" charset="0"/>
              </a:rPr>
              <a:t> 	PORTD, 2		</a:t>
            </a:r>
            <a:r>
              <a:rPr lang="en-US" sz="1600" dirty="0">
                <a:solidFill>
                  <a:srgbClr val="058795"/>
                </a:solidFill>
                <a:cs typeface="Arial" charset="0"/>
              </a:rPr>
              <a:t>; otherwise, must be red, change to</a:t>
            </a:r>
            <a:r>
              <a:rPr lang="en-US" sz="1600" dirty="0">
                <a:cs typeface="Arial" charset="0"/>
              </a:rPr>
              <a:t> </a:t>
            </a:r>
            <a:r>
              <a:rPr lang="en-US" sz="1600" dirty="0">
                <a:solidFill>
                  <a:srgbClr val="058795"/>
                </a:solidFill>
                <a:cs typeface="Arial" charset="0"/>
              </a:rPr>
              <a:t>green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 dirty="0">
                <a:cs typeface="Arial" charset="0"/>
              </a:rPr>
              <a:t>	</a:t>
            </a:r>
            <a:r>
              <a:rPr lang="en-US" sz="1600" dirty="0" err="1">
                <a:cs typeface="Arial" charset="0"/>
              </a:rPr>
              <a:t>bsf</a:t>
            </a:r>
            <a:r>
              <a:rPr lang="en-US" sz="1600" dirty="0">
                <a:cs typeface="Arial" charset="0"/>
              </a:rPr>
              <a:t>	PORTD, 0		</a:t>
            </a:r>
            <a:r>
              <a:rPr lang="en-US" sz="1600" dirty="0">
                <a:solidFill>
                  <a:srgbClr val="058795"/>
                </a:solidFill>
                <a:cs typeface="Arial" charset="0"/>
              </a:rPr>
              <a:t>; 100-&gt;001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 dirty="0">
                <a:cs typeface="Arial" charset="0"/>
              </a:rPr>
              <a:t>	return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 dirty="0">
                <a:cs typeface="Arial" charset="0"/>
              </a:rPr>
              <a:t>toggle1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 dirty="0">
                <a:cs typeface="Arial" charset="0"/>
              </a:rPr>
              <a:t>	</a:t>
            </a:r>
            <a:r>
              <a:rPr lang="en-US" sz="1600" dirty="0" err="1">
                <a:cs typeface="Arial" charset="0"/>
              </a:rPr>
              <a:t>bcf</a:t>
            </a:r>
            <a:r>
              <a:rPr lang="en-US" sz="1600" dirty="0">
                <a:cs typeface="Arial" charset="0"/>
              </a:rPr>
              <a:t>	PORTD, 0		</a:t>
            </a:r>
            <a:r>
              <a:rPr lang="en-US" sz="1600" dirty="0">
                <a:solidFill>
                  <a:srgbClr val="058795"/>
                </a:solidFill>
                <a:cs typeface="Arial" charset="0"/>
              </a:rPr>
              <a:t>; change from green to yellow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 dirty="0">
                <a:cs typeface="Arial" charset="0"/>
              </a:rPr>
              <a:t>	</a:t>
            </a:r>
            <a:r>
              <a:rPr lang="en-US" sz="1600" dirty="0" err="1">
                <a:cs typeface="Arial" charset="0"/>
              </a:rPr>
              <a:t>bsf</a:t>
            </a:r>
            <a:r>
              <a:rPr lang="en-US" sz="1600" dirty="0">
                <a:cs typeface="Arial" charset="0"/>
              </a:rPr>
              <a:t>	PORTD, 1		</a:t>
            </a:r>
            <a:r>
              <a:rPr lang="en-US" sz="1600" dirty="0">
                <a:solidFill>
                  <a:srgbClr val="058795"/>
                </a:solidFill>
                <a:cs typeface="Arial" charset="0"/>
              </a:rPr>
              <a:t>; 001-&gt;010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 dirty="0">
                <a:cs typeface="Arial" charset="0"/>
              </a:rPr>
              <a:t>	return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 dirty="0">
                <a:cs typeface="Arial" charset="0"/>
              </a:rPr>
              <a:t>toggle2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 dirty="0">
                <a:cs typeface="Arial" charset="0"/>
              </a:rPr>
              <a:t>	</a:t>
            </a:r>
            <a:r>
              <a:rPr lang="en-US" sz="1600" dirty="0" err="1">
                <a:cs typeface="Arial" charset="0"/>
              </a:rPr>
              <a:t>bcf</a:t>
            </a:r>
            <a:r>
              <a:rPr lang="en-US" sz="1600" dirty="0">
                <a:cs typeface="Arial" charset="0"/>
              </a:rPr>
              <a:t>	PORTD, 1		</a:t>
            </a:r>
            <a:r>
              <a:rPr lang="en-US" sz="1600" dirty="0">
                <a:solidFill>
                  <a:srgbClr val="058795"/>
                </a:solidFill>
                <a:cs typeface="Arial" charset="0"/>
              </a:rPr>
              <a:t>; change from yellow to red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 dirty="0">
                <a:cs typeface="Arial" charset="0"/>
              </a:rPr>
              <a:t>	</a:t>
            </a:r>
            <a:r>
              <a:rPr lang="en-US" sz="1600" dirty="0" err="1">
                <a:cs typeface="Arial" charset="0"/>
              </a:rPr>
              <a:t>bsf</a:t>
            </a:r>
            <a:r>
              <a:rPr lang="en-US" sz="1600" dirty="0">
                <a:cs typeface="Arial" charset="0"/>
              </a:rPr>
              <a:t>	PORTD, 2		</a:t>
            </a:r>
            <a:r>
              <a:rPr lang="en-US" sz="1600" dirty="0">
                <a:solidFill>
                  <a:srgbClr val="058795"/>
                </a:solidFill>
                <a:cs typeface="Arial" charset="0"/>
              </a:rPr>
              <a:t>; 010-&gt;100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 dirty="0">
                <a:cs typeface="Arial" charset="0"/>
              </a:rPr>
              <a:t>	return</a:t>
            </a:r>
            <a:endParaRPr lang="en-US" sz="1500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Another way to code “Blink”  ---- Table Use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848600" cy="44196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BlinkTable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movf	  PORTD, W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 Copy present state of LEDs into W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andlw	  B'00000111'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 and keep only LED bits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addwf   PCL,F	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 Change PC with PCLATH and offset in W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retlw	  B'00000001'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 (000 -&gt; 001) reinitialize to green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retlw	  B'00000011'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 (001 -&gt; 010) green to yellow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retlw	  B'00000110'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 (010 -&gt; 100) yellow to red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retlw	  B'00000010'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 (011 -&gt; 001) reinitialize to green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retlw	  B'00000101'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 (100 -&gt; 001) red to green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retlw	  B'00000100'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 (101 -&gt; 001) reinitialize to green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solidFill>
                  <a:srgbClr val="058795"/>
                </a:solidFill>
                <a:latin typeface="Arial" charset="0"/>
              </a:rPr>
              <a:t>	</a:t>
            </a:r>
            <a:r>
              <a:rPr lang="en-US" sz="1600">
                <a:latin typeface="Arial" charset="0"/>
              </a:rPr>
              <a:t>retlw	  B'00000111'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	; (110 -&gt; 001) reinitialize to green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retlw	  B'00000110'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 (111 -&gt; 001) reinitialize to green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600">
              <a:solidFill>
                <a:srgbClr val="058795"/>
              </a:solidFill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i="1">
                <a:solidFill>
                  <a:srgbClr val="000099"/>
                </a:solidFill>
                <a:latin typeface="Arial" charset="0"/>
              </a:rPr>
              <a:t>In calling program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600" i="1">
              <a:solidFill>
                <a:srgbClr val="000099"/>
              </a:solidFill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call	  BlinkTable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 get bits to change into W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solidFill>
                  <a:srgbClr val="058795"/>
                </a:solidFill>
                <a:latin typeface="Arial" charset="0"/>
              </a:rPr>
              <a:t>	</a:t>
            </a:r>
            <a:r>
              <a:rPr lang="en-US" sz="1600">
                <a:latin typeface="Arial" charset="0"/>
              </a:rPr>
              <a:t>xorwf	  PORTD, F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	; toggle them  into PORTD</a:t>
            </a:r>
          </a:p>
        </p:txBody>
      </p:sp>
      <p:sp>
        <p:nvSpPr>
          <p:cNvPr id="1331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6AC19E-E9B7-1F4D-976C-3DB42EC7440E}" type="datetime1">
              <a:rPr lang="en-US" sz="1200" smtClean="0">
                <a:latin typeface="Garamond" charset="0"/>
              </a:rPr>
              <a:t>11/6/2015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26</a:t>
            </a:r>
            <a:endParaRPr lang="en-US"/>
          </a:p>
        </p:txBody>
      </p:sp>
      <p:sp>
        <p:nvSpPr>
          <p:cNvPr id="133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345E6FC-ECBA-CC45-92E3-FA792CF69DCE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26</a:t>
            </a:r>
            <a:endParaRPr lang="en-US"/>
          </a:p>
        </p:txBody>
      </p:sp>
      <p:sp>
        <p:nvSpPr>
          <p:cNvPr id="1433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059D722-18C4-C649-A769-639CDC077836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86775" cy="762000"/>
          </a:xfrm>
        </p:spPr>
        <p:txBody>
          <a:bodyPr/>
          <a:lstStyle/>
          <a:p>
            <a:r>
              <a:rPr lang="en-US" sz="3800">
                <a:latin typeface="Garamond" charset="0"/>
              </a:rPr>
              <a:t>Application: Driving stepper motor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7526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1" charset="2"/>
              <a:buChar char="n"/>
              <a:defRPr/>
            </a:pPr>
            <a:r>
              <a:rPr lang="en-US" sz="2800" dirty="0" smtClean="0">
                <a:ea typeface="+mn-ea"/>
                <a:cs typeface="+mn-cs"/>
              </a:rPr>
              <a:t>Magnet attached to shaft</a:t>
            </a:r>
          </a:p>
          <a:p>
            <a:pPr>
              <a:buFont typeface="Wingdings" pitchFamily="1" charset="2"/>
              <a:buChar char="n"/>
              <a:defRPr/>
            </a:pPr>
            <a:r>
              <a:rPr lang="en-US" sz="2800" dirty="0" smtClean="0">
                <a:ea typeface="+mn-ea"/>
                <a:cs typeface="+mn-cs"/>
              </a:rPr>
              <a:t>Current through coil </a:t>
            </a:r>
            <a:r>
              <a:rPr lang="en-US" sz="2800" dirty="0" smtClean="0">
                <a:ea typeface="+mn-ea"/>
                <a:cs typeface="+mn-cs"/>
                <a:sym typeface="Wingdings" pitchFamily="2" charset="2"/>
              </a:rPr>
              <a:t> magnetic field</a:t>
            </a:r>
          </a:p>
          <a:p>
            <a:pPr lvl="1">
              <a:buFont typeface="Wingdings" pitchFamily="1" charset="2"/>
              <a:buChar char="n"/>
              <a:defRPr/>
            </a:pPr>
            <a:r>
              <a:rPr lang="en-US" sz="2400" dirty="0" smtClean="0">
                <a:sym typeface="Wingdings" pitchFamily="2" charset="2"/>
              </a:rPr>
              <a:t>Reverse current  reverse field</a:t>
            </a:r>
          </a:p>
          <a:p>
            <a:pPr>
              <a:buFont typeface="Wingdings" pitchFamily="1" charset="2"/>
              <a:buChar char="n"/>
              <a:defRPr/>
            </a:pPr>
            <a:r>
              <a:rPr lang="en-US" sz="2800" dirty="0" smtClean="0">
                <a:ea typeface="+mn-ea"/>
                <a:cs typeface="+mn-cs"/>
                <a:sym typeface="Wingdings" pitchFamily="2" charset="2"/>
              </a:rPr>
              <a:t>Pair of coils used to attract magnet to one of 4 different directions</a:t>
            </a:r>
          </a:p>
          <a:p>
            <a:pPr>
              <a:buFont typeface="Wingdings" pitchFamily="1" charset="2"/>
              <a:buChar char="n"/>
              <a:defRPr/>
            </a:pPr>
            <a:r>
              <a:rPr lang="en-US" sz="2800" dirty="0" smtClean="0">
                <a:ea typeface="+mn-ea"/>
                <a:cs typeface="+mn-cs"/>
                <a:sym typeface="Wingdings" pitchFamily="2" charset="2"/>
              </a:rPr>
              <a:t>Unipolar stepper motor: center taps on coil make current reversal easy</a:t>
            </a:r>
          </a:p>
          <a:p>
            <a:pPr lvl="1">
              <a:buFont typeface="Wingdings" pitchFamily="1" charset="2"/>
              <a:buChar char="n"/>
              <a:defRPr/>
            </a:pPr>
            <a:r>
              <a:rPr lang="en-US" sz="2400" dirty="0" smtClean="0">
                <a:sym typeface="Wingdings" pitchFamily="2" charset="2"/>
              </a:rPr>
              <a:t>Microcontroller can activate drive transistors</a:t>
            </a:r>
            <a:endParaRPr lang="en-US" sz="2400" dirty="0" smtClean="0"/>
          </a:p>
        </p:txBody>
      </p:sp>
      <p:pic>
        <p:nvPicPr>
          <p:cNvPr id="14342" name="Picture 7" descr="u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152775"/>
            <a:ext cx="53721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8" descr="magn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371975"/>
            <a:ext cx="19050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Line 9"/>
          <p:cNvSpPr>
            <a:spLocks noChangeShapeType="1"/>
          </p:cNvSpPr>
          <p:nvPr/>
        </p:nvSpPr>
        <p:spPr bwMode="auto">
          <a:xfrm>
            <a:off x="1219200" y="3990975"/>
            <a:ext cx="457200" cy="762000"/>
          </a:xfrm>
          <a:prstGeom prst="line">
            <a:avLst/>
          </a:prstGeom>
          <a:noFill/>
          <a:ln w="38100">
            <a:solidFill>
              <a:srgbClr val="0099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Text Box 10"/>
          <p:cNvSpPr txBox="1">
            <a:spLocks noChangeArrowheads="1"/>
          </p:cNvSpPr>
          <p:nvPr/>
        </p:nvSpPr>
        <p:spPr bwMode="auto">
          <a:xfrm>
            <a:off x="457200" y="3609975"/>
            <a:ext cx="1492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Arial" charset="0"/>
              </a:rPr>
              <a:t>Magnet rotor</a:t>
            </a:r>
          </a:p>
        </p:txBody>
      </p:sp>
      <p:sp>
        <p:nvSpPr>
          <p:cNvPr id="14346" name="Line 11"/>
          <p:cNvSpPr>
            <a:spLocks noChangeShapeType="1"/>
          </p:cNvSpPr>
          <p:nvPr/>
        </p:nvSpPr>
        <p:spPr bwMode="auto">
          <a:xfrm flipH="1">
            <a:off x="2590800" y="3990975"/>
            <a:ext cx="228600" cy="762000"/>
          </a:xfrm>
          <a:prstGeom prst="line">
            <a:avLst/>
          </a:prstGeom>
          <a:noFill/>
          <a:ln w="38100">
            <a:solidFill>
              <a:srgbClr val="0099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Text Box 12"/>
          <p:cNvSpPr txBox="1">
            <a:spLocks noChangeArrowheads="1"/>
          </p:cNvSpPr>
          <p:nvPr/>
        </p:nvSpPr>
        <p:spPr bwMode="auto">
          <a:xfrm>
            <a:off x="2514600" y="3686175"/>
            <a:ext cx="517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cs typeface="Arial" charset="0"/>
              </a:rPr>
              <a:t>coil</a:t>
            </a:r>
          </a:p>
        </p:txBody>
      </p:sp>
      <p:sp>
        <p:nvSpPr>
          <p:cNvPr id="1434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8F64138-CF7D-7440-B174-BC8B5C18CAAF}" type="datetime1">
              <a:rPr lang="en-US" sz="1200" smtClean="0">
                <a:latin typeface="Garamond" charset="0"/>
              </a:rPr>
              <a:t>11/6/2015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12962</TotalTime>
  <Words>1291</Words>
  <Application>Microsoft Office PowerPoint</Application>
  <PresentationFormat>On-screen Show (4:3)</PresentationFormat>
  <Paragraphs>362</Paragraphs>
  <Slides>21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Edge</vt:lpstr>
      <vt:lpstr>Visio</vt:lpstr>
      <vt:lpstr>16.317 Microprocessor Systems Design I</vt:lpstr>
      <vt:lpstr>Lecture outline</vt:lpstr>
      <vt:lpstr>A Delay Subroutine</vt:lpstr>
      <vt:lpstr>Blinking LED example</vt:lpstr>
      <vt:lpstr>Top Level Flowchart</vt:lpstr>
      <vt:lpstr>Strategy to “Blink”</vt:lpstr>
      <vt:lpstr>“Blink” Subroutine</vt:lpstr>
      <vt:lpstr>Another way to code “Blink”  ---- Table Use</vt:lpstr>
      <vt:lpstr>Application: Driving stepper motor</vt:lpstr>
      <vt:lpstr>How Bi-polar Stepper Motor Works</vt:lpstr>
      <vt:lpstr>Sequences (1 = phase activated)</vt:lpstr>
      <vt:lpstr>The Schematic </vt:lpstr>
      <vt:lpstr>Our energization pattern</vt:lpstr>
      <vt:lpstr>Our control sequence</vt:lpstr>
      <vt:lpstr>Sequence 0111</vt:lpstr>
      <vt:lpstr>Sequence 0101</vt:lpstr>
      <vt:lpstr>The code (comments, directives)</vt:lpstr>
      <vt:lpstr>The Code (configuration code and data variables)</vt:lpstr>
      <vt:lpstr>The code (initialization)</vt:lpstr>
      <vt:lpstr>The code (main loop)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J. Geiger</cp:lastModifiedBy>
  <cp:revision>1796</cp:revision>
  <dcterms:created xsi:type="dcterms:W3CDTF">2006-04-03T05:03:01Z</dcterms:created>
  <dcterms:modified xsi:type="dcterms:W3CDTF">2015-11-06T13:01:22Z</dcterms:modified>
</cp:coreProperties>
</file>