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392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2" r:id="rId12"/>
    <p:sldId id="403" r:id="rId13"/>
    <p:sldId id="401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7" r:id="rId25"/>
    <p:sldId id="415" r:id="rId26"/>
    <p:sldId id="416" r:id="rId27"/>
    <p:sldId id="385" r:id="rId2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1880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FC925C-1995-B14D-B171-FA2CC2644B30}" type="datetime1">
              <a:rPr lang="en-US" smtClean="0"/>
              <a:t>1/23/17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3EFF7C-AAE0-9B44-9CA0-1FD497097558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E3D7A5-9D8F-D341-B13C-BE92836BC4C7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6190E6-7A38-064E-B638-28609735DB5A}" type="datetime1">
              <a:rPr lang="en-US" smtClean="0"/>
              <a:t>1/23/17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8AD8E1-38FA-A047-A6DE-35085E49C949}" type="datetime1">
              <a:rPr lang="en-US" smtClean="0"/>
              <a:t>1/23/17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BAC4CA-7674-C244-BBEA-FEFCF1DF616B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F584A6-FB20-8341-B7B4-8D07696779DD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038270-25B5-C643-8F27-0880EDCEB709}" type="datetime1">
              <a:rPr lang="en-US" smtClean="0"/>
              <a:t>1/23/17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20787E-24D1-7C48-8604-F85B435CC06A}" type="datetime1">
              <a:rPr lang="en-US" smtClean="0"/>
              <a:t>1/23/17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FD6965-3347-F14D-B718-807FB4991489}" type="datetime1">
              <a:rPr lang="en-US" smtClean="0"/>
              <a:t>1/23/17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249436-0900-2E46-84EB-E11133570D2B}" type="datetime1">
              <a:rPr lang="en-US" smtClean="0"/>
              <a:t>1/23/17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858F57-9F7B-9D48-910F-4E13C8BE81E0}" type="datetime1">
              <a:rPr lang="en-US" smtClean="0"/>
              <a:t>1/23/17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D2C445-0B59-8E4F-85A1-EF9B33970E20}" type="datetime1">
              <a:rPr lang="en-US" smtClean="0"/>
              <a:t>1/23/17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D4CE55E1-E717-4A45-B1D8-B02E6E7AA1A0}" type="datetime1">
              <a:rPr lang="en-US" smtClean="0"/>
              <a:t>1/23/17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Processes and process management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in memory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724400" cy="4987925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Text section: </a:t>
            </a:r>
            <a:r>
              <a:rPr lang="en-US" dirty="0" smtClean="0">
                <a:solidFill>
                  <a:srgbClr val="000000"/>
                </a:solidFill>
              </a:rPr>
              <a:t>code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Data section: </a:t>
            </a:r>
            <a:r>
              <a:rPr lang="en-US" dirty="0" smtClean="0">
                <a:solidFill>
                  <a:srgbClr val="000000"/>
                </a:solidFill>
              </a:rPr>
              <a:t>global variables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Stack</a:t>
            </a:r>
            <a:r>
              <a:rPr lang="en-US" dirty="0" smtClean="0">
                <a:solidFill>
                  <a:srgbClr val="000000"/>
                </a:solidFill>
              </a:rPr>
              <a:t>: temp data, usually related to functions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Arguments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Return address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Local variables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Saved registers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Heap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  <a:r>
              <a:rPr lang="en-US" dirty="0" err="1" smtClean="0">
                <a:solidFill>
                  <a:srgbClr val="000000"/>
                </a:solidFill>
              </a:rPr>
              <a:t>dyn</a:t>
            </a:r>
            <a:r>
              <a:rPr lang="en-US" dirty="0" smtClean="0">
                <a:solidFill>
                  <a:srgbClr val="000000"/>
                </a:solidFill>
              </a:rPr>
              <a:t>. allocated data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From C </a:t>
            </a:r>
            <a:r>
              <a:rPr lang="en-US" dirty="0" err="1" smtClean="0">
                <a:solidFill>
                  <a:srgbClr val="000000"/>
                </a:solidFill>
              </a:rPr>
              <a:t>malloc</a:t>
            </a:r>
            <a:r>
              <a:rPr lang="en-US" dirty="0" smtClean="0">
                <a:solidFill>
                  <a:srgbClr val="000000"/>
                </a:solidFill>
              </a:rPr>
              <a:t>(), C++ new …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15146" r="-15146"/>
          <a:stretch>
            <a:fillRect/>
          </a:stretch>
        </p:blipFill>
        <p:spPr>
          <a:xfrm>
            <a:off x="5029200" y="1143000"/>
            <a:ext cx="4038600" cy="49879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82A2-32A8-E046-9A3D-B21E50F3F668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15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As a process executes, it changes </a:t>
            </a:r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state</a:t>
            </a:r>
          </a:p>
          <a:p>
            <a:pPr lvl="1"/>
            <a:r>
              <a:rPr lang="en-US" b="1">
                <a:latin typeface="Helvetica" charset="0"/>
                <a:ea typeface="MS PGothic" charset="0"/>
              </a:rPr>
              <a:t>new</a:t>
            </a:r>
            <a:r>
              <a:rPr lang="en-US">
                <a:latin typeface="Helvetica" charset="0"/>
                <a:ea typeface="MS PGothic" charset="0"/>
              </a:rPr>
              <a:t>:  The process is being created</a:t>
            </a:r>
          </a:p>
          <a:p>
            <a:pPr lvl="1"/>
            <a:r>
              <a:rPr lang="en-US" b="1">
                <a:latin typeface="Helvetica" charset="0"/>
                <a:ea typeface="MS PGothic" charset="0"/>
              </a:rPr>
              <a:t>running</a:t>
            </a:r>
            <a:r>
              <a:rPr lang="en-US">
                <a:latin typeface="Helvetica" charset="0"/>
                <a:ea typeface="MS PGothic" charset="0"/>
              </a:rPr>
              <a:t>:  Instructions are being executed</a:t>
            </a:r>
          </a:p>
          <a:p>
            <a:pPr lvl="1"/>
            <a:r>
              <a:rPr lang="en-US" b="1">
                <a:latin typeface="Helvetica" charset="0"/>
                <a:ea typeface="MS PGothic" charset="0"/>
              </a:rPr>
              <a:t>waiting</a:t>
            </a:r>
            <a:r>
              <a:rPr lang="en-US">
                <a:latin typeface="Helvetica" charset="0"/>
                <a:ea typeface="MS PGothic" charset="0"/>
              </a:rPr>
              <a:t>:  The process is waiting for some event to occur</a:t>
            </a:r>
          </a:p>
          <a:p>
            <a:pPr lvl="1"/>
            <a:r>
              <a:rPr lang="en-US" b="1">
                <a:latin typeface="Helvetica" charset="0"/>
                <a:ea typeface="MS PGothic" charset="0"/>
              </a:rPr>
              <a:t>ready</a:t>
            </a:r>
            <a:r>
              <a:rPr lang="en-US">
                <a:latin typeface="Helvetica" charset="0"/>
                <a:ea typeface="MS PGothic" charset="0"/>
              </a:rPr>
              <a:t>:  The process is waiting to be assigned to a processor</a:t>
            </a:r>
          </a:p>
          <a:p>
            <a:pPr lvl="1"/>
            <a:r>
              <a:rPr lang="en-US" b="1">
                <a:latin typeface="Helvetica" charset="0"/>
                <a:ea typeface="MS PGothic" charset="0"/>
              </a:rPr>
              <a:t>terminated</a:t>
            </a:r>
            <a:r>
              <a:rPr lang="en-US">
                <a:latin typeface="Helvetica" charset="0"/>
                <a:ea typeface="MS PGothic" charset="0"/>
              </a:rPr>
              <a:t>:  The process has finished execution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6521-0117-8B41-AF65-89B50B857040}" type="datetime1">
              <a:rPr lang="en-US" smtClean="0"/>
              <a:t>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5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Diagram of Process State</a:t>
            </a:r>
          </a:p>
        </p:txBody>
      </p:sp>
      <p:pic>
        <p:nvPicPr>
          <p:cNvPr id="1024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1308100"/>
            <a:ext cx="6635750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3188-79F2-5F41-B81B-0A711580CE77}" type="datetime1">
              <a:rPr lang="en-US" smtClean="0"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00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Process Control Block (PCB)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43000"/>
            <a:ext cx="5029200" cy="4987925"/>
          </a:xfrm>
        </p:spPr>
        <p:txBody>
          <a:bodyPr>
            <a:normAutofit fontScale="70000" lnSpcReduction="20000"/>
          </a:bodyPr>
          <a:lstStyle/>
          <a:p>
            <a:pPr>
              <a:buFont typeface="Monotype Sorts" charset="0"/>
              <a:buNone/>
            </a:pPr>
            <a:r>
              <a:rPr lang="en-US" dirty="0">
                <a:latin typeface="Helvetica" charset="0"/>
                <a:ea typeface="MS PGothic" charset="0"/>
              </a:rPr>
              <a:t>Information associated with each process 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Helvetica" charset="0"/>
                <a:ea typeface="MS PGothic" charset="0"/>
              </a:rPr>
              <a:t>(also called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task control block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Process state – running, waiting, </a:t>
            </a:r>
            <a:r>
              <a:rPr lang="en-US" dirty="0" err="1">
                <a:latin typeface="Helvetica" charset="0"/>
                <a:ea typeface="MS PGothic" charset="0"/>
              </a:rPr>
              <a:t>etc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Program counter – location of instruction to next execute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CPU registers – contents of all process-centric registers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CPU scheduling information- priorities, scheduling queue pointers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Memory-management information – memory allocated to the process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Accounting information – CPU used, clock time elapsed since start, time limits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I/O status information – I/O devices allocated to process, list of open files</a:t>
            </a: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  <p:pic>
        <p:nvPicPr>
          <p:cNvPr id="112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1393825"/>
            <a:ext cx="2795588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D6E6-BC7E-124C-92A1-75931FF54B44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53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CPU Switch From Process to Process</a:t>
            </a:r>
          </a:p>
        </p:txBody>
      </p:sp>
      <p:pic>
        <p:nvPicPr>
          <p:cNvPr id="122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1104900"/>
            <a:ext cx="69691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E7CD-FDF2-AB45-A790-869F4407F5F5}" type="datetime1">
              <a:rPr lang="en-US" smtClean="0"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87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/>
                <a:ea typeface="MS PGothic" charset="0"/>
                <a:cs typeface="Garamond"/>
              </a:rPr>
              <a:t>Process Representation in Linux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0"/>
              <a:buNone/>
            </a:pPr>
            <a:r>
              <a:rPr lang="en-US" dirty="0">
                <a:latin typeface="Helvetica" charset="0"/>
                <a:ea typeface="MS PGothic" charset="0"/>
              </a:rPr>
              <a:t>Represented by the C structure </a:t>
            </a:r>
            <a:r>
              <a:rPr lang="en-US" dirty="0" err="1">
                <a:latin typeface="Courier New" charset="0"/>
                <a:ea typeface="MS PGothic" charset="0"/>
                <a:cs typeface="Courier New" charset="0"/>
              </a:rPr>
              <a:t>task_struct</a:t>
            </a:r>
            <a:endParaRPr lang="en-US" dirty="0">
              <a:latin typeface="Courier New" charset="0"/>
              <a:ea typeface="MS PGothic" charset="0"/>
              <a:cs typeface="Courier New" charset="0"/>
            </a:endParaRPr>
          </a:p>
          <a:p>
            <a:pPr>
              <a:buFont typeface="Monotype Sorts" charset="0"/>
              <a:buNone/>
            </a:pPr>
            <a:r>
              <a:rPr lang="en-US" dirty="0">
                <a:latin typeface="Courier New" charset="0"/>
                <a:ea typeface="MS PGothic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dirty="0" err="1">
                <a:latin typeface="Courier New" charset="0"/>
                <a:ea typeface="MS PGothic" charset="0"/>
                <a:cs typeface="Courier New" charset="0"/>
              </a:rPr>
              <a:t>pid</a:t>
            </a: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en-US" sz="1600" dirty="0" err="1">
                <a:latin typeface="Courier New" charset="0"/>
                <a:ea typeface="MS PGothic" charset="0"/>
                <a:cs typeface="Courier New" charset="0"/>
              </a:rPr>
              <a:t>t_pid</a:t>
            </a: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; </a:t>
            </a:r>
            <a:r>
              <a:rPr lang="en-US" sz="1600" dirty="0" smtClean="0">
                <a:latin typeface="Courier New" charset="0"/>
                <a:ea typeface="MS PGothic" charset="0"/>
                <a:cs typeface="Courier New" charset="0"/>
              </a:rPr>
              <a:t>			/</a:t>
            </a: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* process identifier */ </a:t>
            </a:r>
            <a:br>
              <a:rPr lang="en-US" sz="1600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long state</a:t>
            </a:r>
            <a:r>
              <a:rPr lang="en-US" sz="1600" dirty="0" smtClean="0">
                <a:latin typeface="Courier New" charset="0"/>
                <a:ea typeface="MS PGothic" charset="0"/>
                <a:cs typeface="Courier New" charset="0"/>
              </a:rPr>
              <a:t>;			/</a:t>
            </a: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* state of the process */ </a:t>
            </a:r>
            <a:br>
              <a:rPr lang="en-US" sz="1600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unsigned </a:t>
            </a:r>
            <a:r>
              <a:rPr lang="en-US" sz="1600" dirty="0" err="1">
                <a:latin typeface="Courier New" charset="0"/>
                <a:ea typeface="MS PGothic" charset="0"/>
                <a:cs typeface="Courier New" charset="0"/>
              </a:rPr>
              <a:t>int</a:t>
            </a: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en-US" sz="1600" dirty="0" err="1">
                <a:latin typeface="Courier New" charset="0"/>
                <a:ea typeface="MS PGothic" charset="0"/>
                <a:cs typeface="Courier New" charset="0"/>
              </a:rPr>
              <a:t>time_slice</a:t>
            </a: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MS PGothic" charset="0"/>
                <a:cs typeface="Courier New" charset="0"/>
              </a:rPr>
              <a:t>	/</a:t>
            </a: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* scheduling information */ </a:t>
            </a:r>
            <a:br>
              <a:rPr lang="en-US" sz="1600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dirty="0" err="1">
                <a:latin typeface="Courier New" charset="0"/>
                <a:ea typeface="MS PGothic" charset="0"/>
                <a:cs typeface="Courier New" charset="0"/>
              </a:rPr>
              <a:t>struct</a:t>
            </a: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en-US" sz="1600" dirty="0" err="1">
                <a:latin typeface="Courier New" charset="0"/>
                <a:ea typeface="MS PGothic" charset="0"/>
                <a:cs typeface="Courier New" charset="0"/>
              </a:rPr>
              <a:t>task_struct</a:t>
            </a: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 *parent; /* this process</a:t>
            </a:r>
            <a:r>
              <a:rPr lang="ja-JP" altLang="en-US" sz="1600" dirty="0">
                <a:latin typeface="Courier New" charset="0"/>
                <a:ea typeface="MS PGothic" charset="0"/>
                <a:cs typeface="Courier New" charset="0"/>
              </a:rPr>
              <a:t>’</a:t>
            </a:r>
            <a: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  <a:t>s parent */ </a:t>
            </a:r>
            <a:b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altLang="ja-JP" sz="1600" dirty="0" err="1">
                <a:latin typeface="Courier New" charset="0"/>
                <a:ea typeface="MS PGothic" charset="0"/>
                <a:cs typeface="Courier New" charset="0"/>
              </a:rPr>
              <a:t>struct</a:t>
            </a:r>
            <a: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en-US" altLang="ja-JP" sz="1600" dirty="0" err="1">
                <a:latin typeface="Courier New" charset="0"/>
                <a:ea typeface="MS PGothic" charset="0"/>
                <a:cs typeface="Courier New" charset="0"/>
              </a:rPr>
              <a:t>list_head</a:t>
            </a:r>
            <a: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  <a:t> children</a:t>
            </a:r>
            <a:r>
              <a:rPr lang="en-US" altLang="ja-JP" sz="1600" dirty="0" smtClean="0">
                <a:latin typeface="Courier New" charset="0"/>
                <a:ea typeface="MS PGothic" charset="0"/>
                <a:cs typeface="Courier New" charset="0"/>
              </a:rPr>
              <a:t>;	/</a:t>
            </a:r>
            <a: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  <a:t>* this process</a:t>
            </a:r>
            <a:r>
              <a:rPr lang="ja-JP" altLang="en-US" sz="1600" dirty="0">
                <a:latin typeface="Courier New" charset="0"/>
                <a:ea typeface="MS PGothic" charset="0"/>
                <a:cs typeface="Courier New" charset="0"/>
              </a:rPr>
              <a:t>’</a:t>
            </a:r>
            <a: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  <a:t>s children */ </a:t>
            </a:r>
            <a:b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altLang="ja-JP" sz="1600" dirty="0" err="1">
                <a:latin typeface="Courier New" charset="0"/>
                <a:ea typeface="MS PGothic" charset="0"/>
                <a:cs typeface="Courier New" charset="0"/>
              </a:rPr>
              <a:t>struct</a:t>
            </a:r>
            <a: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en-US" altLang="ja-JP" sz="1600" dirty="0" err="1">
                <a:latin typeface="Courier New" charset="0"/>
                <a:ea typeface="MS PGothic" charset="0"/>
                <a:cs typeface="Courier New" charset="0"/>
              </a:rPr>
              <a:t>files_struct</a:t>
            </a:r>
            <a: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  <a:t> *files; /* list of open files */ </a:t>
            </a:r>
            <a:b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altLang="ja-JP" sz="1600" dirty="0" err="1">
                <a:latin typeface="Courier New" charset="0"/>
                <a:ea typeface="MS PGothic" charset="0"/>
                <a:cs typeface="Courier New" charset="0"/>
              </a:rPr>
              <a:t>struct</a:t>
            </a:r>
            <a: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en-US" altLang="ja-JP" sz="1600" dirty="0" err="1">
                <a:latin typeface="Courier New" charset="0"/>
                <a:ea typeface="MS PGothic" charset="0"/>
                <a:cs typeface="Courier New" charset="0"/>
              </a:rPr>
              <a:t>mm_struct</a:t>
            </a:r>
            <a: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  <a:t> *mm; </a:t>
            </a:r>
            <a:r>
              <a:rPr lang="en-US" altLang="ja-JP" sz="1600" dirty="0" smtClean="0">
                <a:latin typeface="Courier New" charset="0"/>
                <a:ea typeface="MS PGothic" charset="0"/>
                <a:cs typeface="Courier New" charset="0"/>
              </a:rPr>
              <a:t>	/</a:t>
            </a:r>
            <a: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  <a:t>* address space of this process */</a:t>
            </a:r>
            <a:endParaRPr lang="en-US" sz="1600" dirty="0">
              <a:latin typeface="Courier New" charset="0"/>
              <a:ea typeface="MS PGothic" charset="0"/>
              <a:cs typeface="Courier New" charset="0"/>
            </a:endParaRPr>
          </a:p>
        </p:txBody>
      </p:sp>
      <p:pic>
        <p:nvPicPr>
          <p:cNvPr id="14340" name="Picture 3" descr="C:\Users\as668\Desktop\in-3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4111625"/>
            <a:ext cx="5865812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097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Process Scheduling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66FF"/>
                </a:solidFill>
                <a:latin typeface="Helvetica" charset="0"/>
                <a:ea typeface="MS PGothic" charset="0"/>
              </a:rPr>
              <a:t>Process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scheduler </a:t>
            </a:r>
            <a:r>
              <a:rPr lang="en-US" dirty="0">
                <a:latin typeface="Helvetica" charset="0"/>
                <a:ea typeface="MS PGothic" charset="0"/>
              </a:rPr>
              <a:t>selects among available processes for next execution on CPU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Maintains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scheduling queues </a:t>
            </a:r>
            <a:r>
              <a:rPr lang="en-US" dirty="0">
                <a:latin typeface="Helvetica" charset="0"/>
                <a:ea typeface="MS PGothic" charset="0"/>
              </a:rPr>
              <a:t>of processes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Job queue </a:t>
            </a:r>
            <a:r>
              <a:rPr lang="en-US" dirty="0">
                <a:latin typeface="Helvetica" charset="0"/>
                <a:ea typeface="MS PGothic" charset="0"/>
              </a:rPr>
              <a:t>– set of all processes in the system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Ready queue </a:t>
            </a:r>
            <a:r>
              <a:rPr lang="en-US" dirty="0">
                <a:latin typeface="Helvetica" charset="0"/>
                <a:ea typeface="MS PGothic" charset="0"/>
              </a:rPr>
              <a:t>– set of all processes residing in main memory, ready and waiting to execute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Device queues </a:t>
            </a:r>
            <a:r>
              <a:rPr lang="en-US" dirty="0">
                <a:latin typeface="Helvetica" charset="0"/>
                <a:ea typeface="MS PGothic" charset="0"/>
              </a:rPr>
              <a:t>– set of processes waiting for an I/O device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Processes migrate among the various queues</a:t>
            </a:r>
          </a:p>
        </p:txBody>
      </p:sp>
    </p:spTree>
    <p:extLst>
      <p:ext uri="{BB962C8B-B14F-4D97-AF65-F5344CB8AC3E}">
        <p14:creationId xmlns:p14="http://schemas.microsoft.com/office/powerpoint/2010/main" val="2664157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Ready Queue </a:t>
            </a:r>
            <a:r>
              <a:rPr lang="en-US" dirty="0" smtClean="0">
                <a:latin typeface="Garamond"/>
                <a:ea typeface="MS PGothic" charset="0"/>
                <a:cs typeface="Garamond"/>
              </a:rPr>
              <a:t>&amp; I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/O Device Queues</a:t>
            </a:r>
          </a:p>
        </p:txBody>
      </p:sp>
      <p:pic>
        <p:nvPicPr>
          <p:cNvPr id="1638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1214438"/>
            <a:ext cx="5822950" cy="502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07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Representation of Process Scheduling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371599"/>
          </a:xfrm>
        </p:spPr>
        <p:txBody>
          <a:bodyPr>
            <a:normAutofit fontScale="77500" lnSpcReduction="20000"/>
          </a:bodyPr>
          <a:lstStyle/>
          <a:p>
            <a:r>
              <a:rPr kumimoji="1" lang="en-US" b="1" dirty="0" err="1">
                <a:solidFill>
                  <a:srgbClr val="3366FF"/>
                </a:solidFill>
                <a:latin typeface="Helvetica" charset="0"/>
              </a:rPr>
              <a:t>Queueing</a:t>
            </a:r>
            <a:r>
              <a:rPr kumimoji="1" lang="en-US" b="1" dirty="0">
                <a:solidFill>
                  <a:srgbClr val="3366FF"/>
                </a:solidFill>
                <a:latin typeface="Helvetica" charset="0"/>
              </a:rPr>
              <a:t> diagram </a:t>
            </a:r>
            <a:r>
              <a:rPr kumimoji="1" lang="en-US" dirty="0">
                <a:latin typeface="Helvetica" charset="0"/>
              </a:rPr>
              <a:t>represents queues, resources, </a:t>
            </a:r>
            <a:r>
              <a:rPr kumimoji="1" lang="en-US" dirty="0" smtClean="0">
                <a:latin typeface="Helvetica" charset="0"/>
              </a:rPr>
              <a:t>flows</a:t>
            </a:r>
          </a:p>
          <a:p>
            <a:r>
              <a:rPr kumimoji="1" lang="en-US" dirty="0" smtClean="0">
                <a:latin typeface="Helvetica" charset="0"/>
              </a:rPr>
              <a:t>Shows how/why processes transition between queues</a:t>
            </a:r>
            <a:endParaRPr kumimoji="1" lang="en-US" dirty="0">
              <a:latin typeface="Helvetica" charset="0"/>
            </a:endParaRPr>
          </a:p>
          <a:p>
            <a:endParaRPr lang="en-US" dirty="0"/>
          </a:p>
        </p:txBody>
      </p:sp>
      <p:pic>
        <p:nvPicPr>
          <p:cNvPr id="17411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2133600"/>
            <a:ext cx="6546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3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Context Switch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When CPU switches to another process, the system must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save the state </a:t>
            </a:r>
            <a:r>
              <a:rPr lang="en-US" dirty="0">
                <a:latin typeface="Helvetica" charset="0"/>
                <a:ea typeface="MS PGothic" charset="0"/>
              </a:rPr>
              <a:t>of the old process and load the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saved state </a:t>
            </a:r>
            <a:r>
              <a:rPr lang="en-US" dirty="0">
                <a:latin typeface="Helvetica" charset="0"/>
                <a:ea typeface="MS PGothic" charset="0"/>
              </a:rPr>
              <a:t>for the new process via a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context switch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Context </a:t>
            </a:r>
            <a:r>
              <a:rPr lang="en-US" dirty="0">
                <a:latin typeface="Helvetica" charset="0"/>
                <a:ea typeface="MS PGothic" charset="0"/>
              </a:rPr>
              <a:t>of a process represented in the PCB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Context-switch time is overhead; the system does no useful work while switching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The more complex the OS and the PCB </a:t>
            </a:r>
            <a:r>
              <a:rPr lang="en-US" dirty="0">
                <a:latin typeface="Helvetica" charset="0"/>
                <a:ea typeface="MS PGothic" charset="0"/>
                <a:sym typeface="Wingdings" charset="0"/>
              </a:rPr>
              <a:t> the </a:t>
            </a:r>
            <a:r>
              <a:rPr lang="en-US" dirty="0">
                <a:latin typeface="Helvetica" charset="0"/>
                <a:ea typeface="MS PGothic" charset="0"/>
              </a:rPr>
              <a:t>longer the context switch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Time dependent on hardware support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Some hardware provides multiple sets of registers per CPU </a:t>
            </a:r>
            <a:r>
              <a:rPr lang="en-US" dirty="0">
                <a:latin typeface="Helvetica" charset="0"/>
                <a:ea typeface="MS PGothic" charset="0"/>
                <a:sym typeface="Wingdings" charset="0"/>
              </a:rPr>
              <a:t></a:t>
            </a:r>
            <a:r>
              <a:rPr lang="en-US" dirty="0">
                <a:latin typeface="Helvetica" charset="0"/>
                <a:ea typeface="MS PGothic" charset="0"/>
              </a:rPr>
              <a:t> multiple contexts loaded at once</a:t>
            </a:r>
          </a:p>
        </p:txBody>
      </p:sp>
    </p:spTree>
    <p:extLst>
      <p:ext uri="{BB962C8B-B14F-4D97-AF65-F5344CB8AC3E}">
        <p14:creationId xmlns:p14="http://schemas.microsoft.com/office/powerpoint/2010/main" val="172076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/>
              <a:t>Sign up for the course discussion group on Piazza!</a:t>
            </a:r>
          </a:p>
          <a:p>
            <a:pPr lvl="1"/>
            <a:r>
              <a:rPr lang="en-US" dirty="0" smtClean="0"/>
              <a:t>Correct info for TA: Peter Mack</a:t>
            </a:r>
          </a:p>
          <a:p>
            <a:pPr lvl="2"/>
            <a:r>
              <a:rPr lang="en-US" dirty="0" smtClean="0"/>
              <a:t>E-mail: Peter_Mack1@</a:t>
            </a:r>
            <a:r>
              <a:rPr lang="en-US" dirty="0" smtClean="0"/>
              <a:t>student.uml.edu</a:t>
            </a:r>
          </a:p>
          <a:p>
            <a:pPr lvl="2"/>
            <a:r>
              <a:rPr lang="en-US" dirty="0" smtClean="0"/>
              <a:t>Office hours: MW 12-1:50, T 1:20-2:30, </a:t>
            </a:r>
            <a:r>
              <a:rPr lang="en-US" dirty="0" err="1" smtClean="0"/>
              <a:t>Th</a:t>
            </a:r>
            <a:r>
              <a:rPr lang="en-US" smtClean="0"/>
              <a:t> 2:50-4</a:t>
            </a:r>
            <a:endParaRPr lang="en-US" dirty="0" smtClean="0"/>
          </a:p>
          <a:p>
            <a:pPr lvl="1"/>
            <a:r>
              <a:rPr lang="en-US" dirty="0"/>
              <a:t>HW 1 to be posted by Wednesday; due TBD</a:t>
            </a:r>
          </a:p>
          <a:p>
            <a:endParaRPr lang="en-US" dirty="0" smtClean="0"/>
          </a:p>
          <a:p>
            <a:r>
              <a:rPr lang="en-US" dirty="0" smtClean="0"/>
              <a:t>Today’s lecture: processes</a:t>
            </a:r>
          </a:p>
          <a:p>
            <a:pPr lvl="1"/>
            <a:r>
              <a:rPr lang="en-US" dirty="0" smtClean="0"/>
              <a:t>Process overview</a:t>
            </a:r>
          </a:p>
          <a:p>
            <a:pPr lvl="1"/>
            <a:r>
              <a:rPr lang="en-US" dirty="0" smtClean="0"/>
              <a:t>Characteristics of process</a:t>
            </a:r>
          </a:p>
          <a:p>
            <a:pPr lvl="1"/>
            <a:r>
              <a:rPr lang="en-US" dirty="0" smtClean="0"/>
              <a:t>Process control blocks and scheduling</a:t>
            </a:r>
          </a:p>
          <a:p>
            <a:pPr lvl="1"/>
            <a:r>
              <a:rPr lang="en-US" dirty="0" smtClean="0"/>
              <a:t>Operating on processes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9D8B244-C772-D748-86C6-0DBA9D7711B7}" type="datetime1">
              <a:rPr lang="en-US" smtClean="0">
                <a:latin typeface="Garamond"/>
                <a:cs typeface="Garamond"/>
              </a:rPr>
              <a:t>1/23/17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Process Creation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Parent</a:t>
            </a:r>
            <a:r>
              <a:rPr lang="en-US" b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process create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children</a:t>
            </a:r>
            <a:r>
              <a:rPr lang="en-US" b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processes, which, in turn create other processes, forming a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tree</a:t>
            </a:r>
            <a:r>
              <a:rPr lang="en-US" dirty="0">
                <a:latin typeface="Helvetica" charset="0"/>
                <a:ea typeface="MS PGothic" charset="0"/>
              </a:rPr>
              <a:t> of processes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Generally, process identified and managed via a</a:t>
            </a:r>
            <a:r>
              <a:rPr lang="en-US" b="1" dirty="0">
                <a:latin typeface="Helvetica" charset="0"/>
                <a:ea typeface="MS PGothic" charset="0"/>
              </a:rPr>
              <a:t>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process identifier 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b="1" dirty="0" err="1">
                <a:solidFill>
                  <a:srgbClr val="3366FF"/>
                </a:solidFill>
                <a:latin typeface="Helvetica" charset="0"/>
                <a:ea typeface="MS PGothic" charset="0"/>
              </a:rPr>
              <a:t>pid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Resource sharing options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Parent and children share all resources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Children share subset of </a:t>
            </a:r>
            <a:r>
              <a:rPr lang="en-US" dirty="0" smtClean="0">
                <a:latin typeface="Helvetica" charset="0"/>
                <a:ea typeface="MS PGothic" charset="0"/>
              </a:rPr>
              <a:t>parent’</a:t>
            </a:r>
            <a:r>
              <a:rPr lang="en-US" altLang="ja-JP" dirty="0" smtClean="0">
                <a:latin typeface="Helvetica" charset="0"/>
                <a:ea typeface="MS PGothic" charset="0"/>
              </a:rPr>
              <a:t>s </a:t>
            </a:r>
            <a:r>
              <a:rPr lang="en-US" altLang="ja-JP" dirty="0">
                <a:latin typeface="Helvetica" charset="0"/>
                <a:ea typeface="MS PGothic" charset="0"/>
              </a:rPr>
              <a:t>resources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Parent and child share no resources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Execution options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Parent and children execute concurrently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Parent waits until children terminate</a:t>
            </a:r>
          </a:p>
          <a:p>
            <a:pPr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580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Process tree in Linux</a:t>
            </a:r>
            <a:endParaRPr lang="en-US" dirty="0">
              <a:latin typeface="Garamond"/>
              <a:ea typeface="MS PGothic" charset="0"/>
              <a:cs typeface="Garamond"/>
            </a:endParaRPr>
          </a:p>
        </p:txBody>
      </p:sp>
      <p:pic>
        <p:nvPicPr>
          <p:cNvPr id="24579" name="Picture 1" descr="3_08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1352550"/>
            <a:ext cx="7061200" cy="374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667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Process Creation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335280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Address space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Child duplicate of parent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Child has a program loaded into it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UNIX examples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fork()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system call creates new process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exec()</a:t>
            </a:r>
            <a:r>
              <a:rPr lang="en-US" dirty="0">
                <a:latin typeface="Helvetica" charset="0"/>
                <a:ea typeface="MS PGothic" charset="0"/>
              </a:rPr>
              <a:t> system call used after a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fork()</a:t>
            </a:r>
            <a:r>
              <a:rPr lang="en-US" dirty="0">
                <a:latin typeface="Helvetica" charset="0"/>
                <a:ea typeface="MS PGothic" charset="0"/>
              </a:rPr>
              <a:t> to replace the </a:t>
            </a:r>
            <a:r>
              <a:rPr lang="en-US" dirty="0" smtClean="0">
                <a:latin typeface="Helvetica" charset="0"/>
                <a:ea typeface="MS PGothic" charset="0"/>
              </a:rPr>
              <a:t>process’</a:t>
            </a:r>
            <a:r>
              <a:rPr lang="en-US" altLang="ja-JP" dirty="0" smtClean="0">
                <a:latin typeface="Helvetica" charset="0"/>
                <a:ea typeface="MS PGothic" charset="0"/>
              </a:rPr>
              <a:t> </a:t>
            </a:r>
            <a:r>
              <a:rPr lang="en-US" altLang="ja-JP" dirty="0">
                <a:latin typeface="Helvetica" charset="0"/>
                <a:ea typeface="MS PGothic" charset="0"/>
              </a:rPr>
              <a:t>memory space with a new program</a:t>
            </a:r>
            <a:endParaRPr lang="en-US" dirty="0">
              <a:latin typeface="Helvetica" charset="0"/>
              <a:ea typeface="MS PGothic" charset="0"/>
            </a:endParaRPr>
          </a:p>
        </p:txBody>
      </p:sp>
      <p:pic>
        <p:nvPicPr>
          <p:cNvPr id="25604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4479925"/>
            <a:ext cx="64198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698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C Program Forking Separate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3733800" cy="49879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fork()</a:t>
            </a:r>
            <a:r>
              <a:rPr lang="en-US" dirty="0" smtClean="0"/>
              <a:t> return value</a:t>
            </a:r>
          </a:p>
          <a:p>
            <a:pPr lvl="1"/>
            <a:r>
              <a:rPr lang="en-US" dirty="0" smtClean="0"/>
              <a:t>&lt;0 if error</a:t>
            </a:r>
          </a:p>
          <a:p>
            <a:pPr lvl="1"/>
            <a:r>
              <a:rPr lang="en-US" dirty="0" smtClean="0"/>
              <a:t>0 if child process</a:t>
            </a:r>
          </a:p>
          <a:p>
            <a:pPr lvl="2"/>
            <a:r>
              <a:rPr lang="en-US" dirty="0" smtClean="0"/>
              <a:t>Remember, child initially copy of parent</a:t>
            </a:r>
          </a:p>
          <a:p>
            <a:pPr lvl="1"/>
            <a:r>
              <a:rPr lang="en-US" dirty="0" smtClean="0"/>
              <a:t>&gt;0 if parent</a:t>
            </a:r>
          </a:p>
          <a:p>
            <a:r>
              <a:rPr lang="en-US" dirty="0" smtClean="0"/>
              <a:t>Child starts new executable using </a:t>
            </a:r>
            <a:r>
              <a:rPr lang="en-US" dirty="0" smtClean="0">
                <a:latin typeface="Courier New"/>
                <a:cs typeface="Courier New"/>
              </a:rPr>
              <a:t>exec()</a:t>
            </a:r>
            <a:r>
              <a:rPr lang="en-US" dirty="0" smtClean="0"/>
              <a:t> or variation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execlp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: first argument is file to run 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thers are arguments to that executable</a:t>
            </a:r>
          </a:p>
          <a:p>
            <a:pPr lvl="1"/>
            <a:r>
              <a:rPr lang="en-US" dirty="0" smtClean="0"/>
              <a:t>Last </a:t>
            </a:r>
            <a:r>
              <a:rPr lang="en-US" dirty="0" err="1" smtClean="0">
                <a:latin typeface="Courier New"/>
                <a:cs typeface="Courier New"/>
              </a:rPr>
              <a:t>execlp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 must be NULL</a:t>
            </a:r>
          </a:p>
          <a:p>
            <a:endParaRPr lang="en-US" dirty="0"/>
          </a:p>
        </p:txBody>
      </p:sp>
      <p:pic>
        <p:nvPicPr>
          <p:cNvPr id="26627" name="Picture 5" descr="Screen Shot 2012-12-04 at 11.21.10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0" r="2523"/>
          <a:stretch/>
        </p:blipFill>
        <p:spPr bwMode="auto">
          <a:xfrm>
            <a:off x="4114399" y="990600"/>
            <a:ext cx="5029601" cy="560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759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C Program Forking Separate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4038600" cy="4987925"/>
          </a:xfrm>
        </p:spPr>
        <p:txBody>
          <a:bodyPr>
            <a:normAutofit/>
          </a:bodyPr>
          <a:lstStyle/>
          <a:p>
            <a:r>
              <a:rPr lang="en-US" dirty="0" smtClean="0"/>
              <a:t>Parent uses </a:t>
            </a:r>
            <a:r>
              <a:rPr lang="en-US" dirty="0" smtClean="0">
                <a:latin typeface="Courier New"/>
                <a:cs typeface="Courier New"/>
              </a:rPr>
              <a:t>wait()</a:t>
            </a:r>
            <a:r>
              <a:rPr lang="en-US" dirty="0" smtClean="0"/>
              <a:t> system call to wait for child to finish</a:t>
            </a:r>
          </a:p>
          <a:p>
            <a:pPr lvl="1"/>
            <a:r>
              <a:rPr lang="en-US" dirty="0" smtClean="0"/>
              <a:t>If expecting child to return status of completion, argument to </a:t>
            </a:r>
            <a:r>
              <a:rPr lang="en-US" dirty="0" smtClean="0">
                <a:latin typeface="Courier New"/>
                <a:cs typeface="Courier New"/>
              </a:rPr>
              <a:t>wait()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smtClean="0"/>
              <a:t>is address of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i.e. </a:t>
            </a:r>
            <a:r>
              <a:rPr lang="en-US" dirty="0" smtClean="0">
                <a:latin typeface="Courier New"/>
                <a:cs typeface="Courier New"/>
              </a:rPr>
              <a:t>wait(&amp;status);</a:t>
            </a:r>
          </a:p>
          <a:p>
            <a:endParaRPr lang="en-US" dirty="0"/>
          </a:p>
        </p:txBody>
      </p:sp>
      <p:pic>
        <p:nvPicPr>
          <p:cNvPr id="26627" name="Picture 5" descr="Screen Shot 2012-12-04 at 11.21.10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0" r="2523"/>
          <a:stretch/>
        </p:blipFill>
        <p:spPr bwMode="auto">
          <a:xfrm>
            <a:off x="4114399" y="990600"/>
            <a:ext cx="5029601" cy="560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017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Process Termination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Process executes last statement and then asks the operating system to delete it using the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exit()</a:t>
            </a:r>
            <a:r>
              <a:rPr lang="en-US" dirty="0">
                <a:latin typeface="Helvetica" charset="0"/>
                <a:ea typeface="MS PGothic" charset="0"/>
                <a:cs typeface="Courier New" charset="0"/>
              </a:rPr>
              <a:t> system call.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Returns  status data from child to parent (via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wait()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Process’</a:t>
            </a:r>
            <a:r>
              <a:rPr lang="en-US" altLang="ja-JP" dirty="0" smtClean="0">
                <a:latin typeface="Helvetica" charset="0"/>
                <a:ea typeface="MS PGothic" charset="0"/>
              </a:rPr>
              <a:t> </a:t>
            </a:r>
            <a:r>
              <a:rPr lang="en-US" altLang="ja-JP" dirty="0">
                <a:latin typeface="Helvetica" charset="0"/>
                <a:ea typeface="MS PGothic" charset="0"/>
              </a:rPr>
              <a:t>resources are </a:t>
            </a:r>
            <a:r>
              <a:rPr lang="en-US" altLang="ja-JP" dirty="0" err="1">
                <a:latin typeface="Helvetica" charset="0"/>
                <a:ea typeface="MS PGothic" charset="0"/>
              </a:rPr>
              <a:t>deallocated</a:t>
            </a:r>
            <a:r>
              <a:rPr lang="en-US" altLang="ja-JP" dirty="0">
                <a:latin typeface="Helvetica" charset="0"/>
                <a:ea typeface="MS PGothic" charset="0"/>
              </a:rPr>
              <a:t> by operating system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Parent may terminate the execution of children processes  using the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abort()</a:t>
            </a:r>
            <a:r>
              <a:rPr lang="en-US" dirty="0">
                <a:latin typeface="Helvetica" charset="0"/>
                <a:ea typeface="MS PGothic" charset="0"/>
                <a:cs typeface="Courier New" charset="0"/>
              </a:rPr>
              <a:t> system call.  Some reasons for doing so: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Child has exceeded allocated resources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Task assigned to child is no longer required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The parent is exiting and the operating </a:t>
            </a:r>
            <a:r>
              <a:rPr lang="en-US" dirty="0" smtClean="0">
                <a:latin typeface="Helvetica" charset="0"/>
                <a:ea typeface="MS PGothic" charset="0"/>
              </a:rPr>
              <a:t>system </a:t>
            </a:r>
            <a:r>
              <a:rPr lang="en-US" dirty="0">
                <a:latin typeface="Helvetica" charset="0"/>
                <a:ea typeface="MS PGothic" charset="0"/>
              </a:rPr>
              <a:t>does not </a:t>
            </a:r>
            <a:r>
              <a:rPr lang="en-US" dirty="0" smtClean="0">
                <a:latin typeface="Helvetica" charset="0"/>
                <a:ea typeface="MS PGothic" charset="0"/>
              </a:rPr>
              <a:t>allow a </a:t>
            </a:r>
            <a:r>
              <a:rPr lang="en-US" dirty="0">
                <a:latin typeface="Helvetica" charset="0"/>
                <a:ea typeface="MS PGothic" charset="0"/>
              </a:rPr>
              <a:t>child to continue if its parent terminates</a:t>
            </a:r>
          </a:p>
        </p:txBody>
      </p:sp>
    </p:spTree>
    <p:extLst>
      <p:ext uri="{BB962C8B-B14F-4D97-AF65-F5344CB8AC3E}">
        <p14:creationId xmlns:p14="http://schemas.microsoft.com/office/powerpoint/2010/main" val="2409427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Process Termination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Some operating systems do not allow child to exists if its parent has terminated.  If a process terminates, then all its children must also be terminated.</a:t>
            </a:r>
          </a:p>
          <a:p>
            <a:pPr lvl="1"/>
            <a:r>
              <a:rPr lang="en-US" b="1">
                <a:latin typeface="Helvetica" charset="0"/>
                <a:ea typeface="MS PGothic" charset="0"/>
              </a:rPr>
              <a:t>cascading termination.  </a:t>
            </a:r>
            <a:r>
              <a:rPr lang="en-US" dirty="0">
                <a:latin typeface="Helvetica" charset="0"/>
                <a:ea typeface="MS PGothic" charset="0"/>
              </a:rPr>
              <a:t>All children, grandchildren, etc.  are  terminated.</a:t>
            </a:r>
            <a:endParaRPr lang="en-US" b="1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The termination is initiated by the operating system.</a:t>
            </a:r>
            <a:endParaRPr lang="en-US" b="1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The parent process may wait for termination of a child process by using the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wait()</a:t>
            </a:r>
            <a:r>
              <a:rPr lang="en-US" dirty="0">
                <a:latin typeface="Helvetica" charset="0"/>
                <a:ea typeface="MS PGothic" charset="0"/>
              </a:rPr>
              <a:t>system call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. </a:t>
            </a:r>
            <a:r>
              <a:rPr lang="en-US" dirty="0">
                <a:latin typeface="Helvetica" charset="0"/>
                <a:ea typeface="MS PGothic" charset="0"/>
              </a:rPr>
              <a:t>The call returns status information and the </a:t>
            </a:r>
            <a:r>
              <a:rPr lang="en-US" dirty="0" err="1">
                <a:latin typeface="Helvetica" charset="0"/>
                <a:ea typeface="MS PGothic" charset="0"/>
              </a:rPr>
              <a:t>pid</a:t>
            </a:r>
            <a:r>
              <a:rPr lang="en-US" dirty="0">
                <a:latin typeface="Helvetica" charset="0"/>
                <a:ea typeface="MS PGothic" charset="0"/>
              </a:rPr>
              <a:t> of the terminated process</a:t>
            </a:r>
            <a:endParaRPr lang="en-US" b="1" dirty="0">
              <a:solidFill>
                <a:srgbClr val="000000"/>
              </a:solidFill>
              <a:latin typeface="Courier New" charset="0"/>
              <a:ea typeface="MS PGothic" charset="0"/>
              <a:cs typeface="Courier New" charset="0"/>
            </a:endParaRPr>
          </a:p>
          <a:p>
            <a:pPr>
              <a:buFont typeface="Monotype Sorts" charset="0"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pid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= wait(&amp;status); 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If no parent waiting (did not invoke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wait()</a:t>
            </a:r>
            <a:r>
              <a:rPr lang="en-US" dirty="0">
                <a:latin typeface="Helvetica" charset="0"/>
                <a:ea typeface="MS PGothic" charset="0"/>
                <a:cs typeface="Courier New" charset="0"/>
              </a:rPr>
              <a:t>) </a:t>
            </a:r>
            <a:r>
              <a:rPr lang="en-US" dirty="0">
                <a:latin typeface="Helvetica" charset="0"/>
                <a:ea typeface="MS PGothic" charset="0"/>
              </a:rPr>
              <a:t>process is a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zombie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If parent terminated without invoking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wait</a:t>
            </a:r>
            <a:r>
              <a:rPr lang="en-US" dirty="0">
                <a:latin typeface="Helvetica" charset="0"/>
                <a:ea typeface="MS PGothic" charset="0"/>
              </a:rPr>
              <a:t> , process is an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orphan</a:t>
            </a:r>
          </a:p>
        </p:txBody>
      </p:sp>
    </p:spTree>
    <p:extLst>
      <p:ext uri="{BB962C8B-B14F-4D97-AF65-F5344CB8AC3E}">
        <p14:creationId xmlns:p14="http://schemas.microsoft.com/office/powerpoint/2010/main" val="2454895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</a:t>
            </a:r>
          </a:p>
          <a:p>
            <a:pPr lvl="1"/>
            <a:r>
              <a:rPr lang="en-US" dirty="0" smtClean="0"/>
              <a:t>Inter-process communication</a:t>
            </a:r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 smtClean="0"/>
              <a:t>Sign up for the course discussion group on Piazza!</a:t>
            </a:r>
          </a:p>
          <a:p>
            <a:pPr lvl="1"/>
            <a:r>
              <a:rPr lang="en-US" dirty="0" smtClean="0"/>
              <a:t>HW 1 to be posted by Wednesday; </a:t>
            </a:r>
            <a:r>
              <a:rPr lang="en-US" smtClean="0"/>
              <a:t>due TBD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B92362D-DAB9-6344-8E4D-AD39D4EF7F93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an OS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Software layer between application programs and physical hardware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Makes system easier to use for programs through abstractions</a:t>
            </a:r>
          </a:p>
          <a:p>
            <a:r>
              <a:rPr lang="en-US" dirty="0" smtClean="0"/>
              <a:t>Manages allocation of resources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EB18-4AF5-9B40-B85A-60D2E2DDA72A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252" y="1981200"/>
            <a:ext cx="4268348" cy="22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3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abstractions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D8D-750C-BD43-B0F8-17FFBDEAE1F5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1600200"/>
            <a:ext cx="52959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68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concurrency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source of OS complexity: managing concurrent use of resources</a:t>
            </a:r>
          </a:p>
          <a:p>
            <a:pPr lvl="1"/>
            <a:r>
              <a:rPr lang="en-US" dirty="0" smtClean="0"/>
              <a:t>Execution cycles</a:t>
            </a:r>
          </a:p>
          <a:p>
            <a:pPr lvl="1"/>
            <a:r>
              <a:rPr lang="en-US" dirty="0" smtClean="0"/>
              <a:t>Main memory &amp; disk</a:t>
            </a:r>
          </a:p>
          <a:p>
            <a:pPr lvl="1"/>
            <a:r>
              <a:rPr lang="en-US" dirty="0" smtClean="0"/>
              <a:t>I/O devices</a:t>
            </a:r>
          </a:p>
          <a:p>
            <a:r>
              <a:rPr lang="en-US" dirty="0" smtClean="0"/>
              <a:t>Main techniques for managing complexity</a:t>
            </a:r>
          </a:p>
          <a:p>
            <a:pPr lvl="1"/>
            <a:r>
              <a:rPr lang="en-US" dirty="0" smtClean="0"/>
              <a:t>Divide &amp; conquer</a:t>
            </a:r>
          </a:p>
          <a:p>
            <a:pPr lvl="1"/>
            <a:r>
              <a:rPr lang="en-US" dirty="0" smtClean="0"/>
              <a:t>Modularity and abstraction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E12E-E155-E84E-8FE0-1E2572F7E6D3}" type="datetime1">
              <a:rPr lang="en-US" smtClean="0"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0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Process: main abstraction for using CPU as resource</a:t>
            </a:r>
          </a:p>
          <a:p>
            <a:pPr lvl="1"/>
            <a:r>
              <a:rPr lang="en-US" dirty="0" smtClean="0"/>
              <a:t>Processes make it simpler to run multiple things simultaneously</a:t>
            </a:r>
          </a:p>
          <a:p>
            <a:pPr lvl="1"/>
            <a:r>
              <a:rPr lang="en-US" dirty="0" smtClean="0"/>
              <a:t>Sometimes called job or task</a:t>
            </a:r>
          </a:p>
          <a:p>
            <a:r>
              <a:rPr lang="en-US" dirty="0" smtClean="0"/>
              <a:t>Process vs. program</a:t>
            </a:r>
          </a:p>
          <a:p>
            <a:pPr lvl="1"/>
            <a:r>
              <a:rPr lang="en-US" dirty="0" smtClean="0"/>
              <a:t>Program is passive: i.e., executable file</a:t>
            </a:r>
          </a:p>
          <a:p>
            <a:pPr lvl="1"/>
            <a:r>
              <a:rPr lang="en-US" dirty="0" smtClean="0"/>
              <a:t>Process is active: program in execution</a:t>
            </a:r>
          </a:p>
          <a:p>
            <a:pPr lvl="2"/>
            <a:r>
              <a:rPr lang="en-US" dirty="0" smtClean="0"/>
              <a:t>One program may lead to multiple processes</a:t>
            </a:r>
          </a:p>
          <a:p>
            <a:pPr lvl="2"/>
            <a:r>
              <a:rPr lang="en-US" dirty="0" smtClean="0"/>
              <a:t>i.e., multiple users running same program, one user running multiple copies of web browser</a:t>
            </a:r>
          </a:p>
          <a:p>
            <a:pPr lvl="2"/>
            <a:r>
              <a:rPr lang="en-US" dirty="0" smtClean="0"/>
              <a:t>One process can create multiple child processes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1797-D9EB-7B43-B9FB-3B02F5B4691D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44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system is responsible for</a:t>
            </a:r>
          </a:p>
          <a:p>
            <a:pPr lvl="1"/>
            <a:r>
              <a:rPr lang="en-US" dirty="0" smtClean="0"/>
              <a:t>Creation/deletion of processes</a:t>
            </a:r>
          </a:p>
          <a:p>
            <a:pPr lvl="1"/>
            <a:r>
              <a:rPr lang="en-US" dirty="0" smtClean="0"/>
              <a:t>Scheduling processes</a:t>
            </a:r>
          </a:p>
          <a:p>
            <a:pPr lvl="2"/>
            <a:r>
              <a:rPr lang="en-US" dirty="0" smtClean="0"/>
              <a:t>Maintaining state</a:t>
            </a:r>
          </a:p>
          <a:p>
            <a:pPr lvl="2"/>
            <a:r>
              <a:rPr lang="en-US" dirty="0" smtClean="0"/>
              <a:t>Mapping processes to requested resources</a:t>
            </a:r>
          </a:p>
          <a:p>
            <a:pPr lvl="1"/>
            <a:r>
              <a:rPr lang="en-US" dirty="0" smtClean="0"/>
              <a:t>Interaction between processes</a:t>
            </a:r>
          </a:p>
          <a:p>
            <a:pPr lvl="2"/>
            <a:r>
              <a:rPr lang="en-US" dirty="0" smtClean="0"/>
              <a:t>Processes may be independent, but if they aren’t …</a:t>
            </a:r>
          </a:p>
          <a:p>
            <a:pPr lvl="2"/>
            <a:r>
              <a:rPr lang="en-US" dirty="0" smtClean="0"/>
              <a:t>Synchronization: access to shared data</a:t>
            </a:r>
          </a:p>
          <a:p>
            <a:pPr lvl="2"/>
            <a:r>
              <a:rPr lang="en-US" dirty="0" smtClean="0"/>
              <a:t>Communication: exchange of data/information</a:t>
            </a:r>
          </a:p>
          <a:p>
            <a:pPr lvl="2"/>
            <a:r>
              <a:rPr lang="en-US" dirty="0" smtClean="0"/>
              <a:t>Deadlock handling: multiple processes get stuck waiting for shared resources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23D6-910D-A048-B1DD-753870F0A2DC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79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= 1+ running pieces of code (threads) + everything code can read/write</a:t>
            </a:r>
          </a:p>
          <a:p>
            <a:r>
              <a:rPr lang="en-US" dirty="0" smtClean="0"/>
              <a:t>What information must OS track to manage process?</a:t>
            </a:r>
          </a:p>
          <a:p>
            <a:pPr lvl="1"/>
            <a:r>
              <a:rPr lang="en-US" dirty="0" smtClean="0"/>
              <a:t>What do we need to know about code?</a:t>
            </a:r>
          </a:p>
          <a:p>
            <a:pPr lvl="1"/>
            <a:r>
              <a:rPr lang="en-US" dirty="0" smtClean="0"/>
              <a:t>What specifically can process read/write?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65E-85D3-C849-8CDC-19FD302CE74D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79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process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Process ID: “name” of process</a:t>
            </a:r>
          </a:p>
          <a:p>
            <a:pPr lvl="1"/>
            <a:r>
              <a:rPr lang="en-US" dirty="0" smtClean="0"/>
              <a:t>Number uniquely identifying process</a:t>
            </a:r>
          </a:p>
          <a:p>
            <a:r>
              <a:rPr lang="en-US" dirty="0" smtClean="0"/>
              <a:t>Program counter (PC): </a:t>
            </a:r>
            <a:r>
              <a:rPr lang="en-US" dirty="0" err="1" smtClean="0"/>
              <a:t>addr</a:t>
            </a:r>
            <a:r>
              <a:rPr lang="en-US" dirty="0" smtClean="0"/>
              <a:t>. of next inst.</a:t>
            </a:r>
          </a:p>
          <a:p>
            <a:pPr lvl="1"/>
            <a:r>
              <a:rPr lang="en-US" dirty="0" smtClean="0"/>
              <a:t>For now, assume just 1 thread</a:t>
            </a:r>
          </a:p>
          <a:p>
            <a:pPr lvl="1"/>
            <a:r>
              <a:rPr lang="en-US" dirty="0" smtClean="0"/>
              <a:t>Multiple threads </a:t>
            </a:r>
            <a:r>
              <a:rPr lang="en-US" dirty="0" smtClean="0">
                <a:sym typeface="Wingdings"/>
              </a:rPr>
              <a:t> multiple PCs</a:t>
            </a:r>
            <a:endParaRPr lang="en-US" dirty="0" smtClean="0"/>
          </a:p>
          <a:p>
            <a:r>
              <a:rPr lang="en-US" dirty="0" smtClean="0"/>
              <a:t>Processor registers</a:t>
            </a:r>
          </a:p>
          <a:p>
            <a:pPr lvl="1"/>
            <a:r>
              <a:rPr lang="en-US" dirty="0" smtClean="0"/>
              <a:t>Used for fast access to (intermediate) data</a:t>
            </a:r>
          </a:p>
          <a:p>
            <a:r>
              <a:rPr lang="en-US" dirty="0" smtClean="0"/>
              <a:t>Address space</a:t>
            </a:r>
          </a:p>
          <a:p>
            <a:pPr lvl="1"/>
            <a:r>
              <a:rPr lang="en-US" dirty="0" smtClean="0"/>
              <a:t>All memory process uses as it runs</a:t>
            </a:r>
          </a:p>
          <a:p>
            <a:pPr lvl="1"/>
            <a:r>
              <a:rPr lang="en-US" dirty="0" smtClean="0"/>
              <a:t>What information is stored in memory?</a:t>
            </a:r>
          </a:p>
          <a:p>
            <a:pPr lvl="1"/>
            <a:r>
              <a:rPr lang="en-US" dirty="0" smtClean="0"/>
              <a:t>How is memory organized?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3000-B822-A441-8128-7BFEAA0A86E1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62215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7564</TotalTime>
  <Words>1396</Words>
  <Application>Microsoft Macintosh PowerPoint</Application>
  <PresentationFormat>On-screen Show (4:3)</PresentationFormat>
  <Paragraphs>225</Paragraphs>
  <Slides>27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Edge</vt:lpstr>
      <vt:lpstr>EECE.4810/EECE.5730 Operating Systems</vt:lpstr>
      <vt:lpstr>Lecture outline</vt:lpstr>
      <vt:lpstr>What does an OS do?</vt:lpstr>
      <vt:lpstr>Operating system abstractions</vt:lpstr>
      <vt:lpstr>Managing concurrency</vt:lpstr>
      <vt:lpstr>Processes</vt:lpstr>
      <vt:lpstr>Process management</vt:lpstr>
      <vt:lpstr>Components of a process</vt:lpstr>
      <vt:lpstr>Components of a process (cont.)</vt:lpstr>
      <vt:lpstr>Process in memory</vt:lpstr>
      <vt:lpstr>Process State</vt:lpstr>
      <vt:lpstr>Diagram of Process State</vt:lpstr>
      <vt:lpstr>Process Control Block (PCB)</vt:lpstr>
      <vt:lpstr>CPU Switch From Process to Process</vt:lpstr>
      <vt:lpstr>Process Representation in Linux</vt:lpstr>
      <vt:lpstr>Process Scheduling</vt:lpstr>
      <vt:lpstr>Ready Queue &amp; I/O Device Queues</vt:lpstr>
      <vt:lpstr>Representation of Process Scheduling</vt:lpstr>
      <vt:lpstr>Context Switch</vt:lpstr>
      <vt:lpstr>Process Creation</vt:lpstr>
      <vt:lpstr>Process tree in Linux</vt:lpstr>
      <vt:lpstr>Process Creation (Cont.)</vt:lpstr>
      <vt:lpstr>C Program Forking Separate Process</vt:lpstr>
      <vt:lpstr>C Program Forking Separate Process</vt:lpstr>
      <vt:lpstr>Process Termination</vt:lpstr>
      <vt:lpstr>Process Termination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2052</cp:revision>
  <dcterms:created xsi:type="dcterms:W3CDTF">2006-04-03T05:03:01Z</dcterms:created>
  <dcterms:modified xsi:type="dcterms:W3CDTF">2017-01-23T16:09:49Z</dcterms:modified>
</cp:coreProperties>
</file>