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38" r:id="rId4"/>
    <p:sldId id="540" r:id="rId5"/>
    <p:sldId id="541" r:id="rId6"/>
    <p:sldId id="539" r:id="rId7"/>
    <p:sldId id="554" r:id="rId8"/>
    <p:sldId id="523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2" r:id="rId18"/>
    <p:sldId id="553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3FF76-8710-FD44-AEBB-FB343DBF8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7BC88-159B-B344-8D70-891EB0AE5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8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44A286-B326-B348-9E46-F01D9FDA0F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6DEE12-F55D-1B4A-BA68-7BCDC8DEA3E0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10/3/16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9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63239-0815-AA4F-8FA4-CE76955AD7BB}" type="datetime1">
              <a:rPr lang="en-US" smtClean="0"/>
              <a:t>10/3/16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5A368-9A3C-1E41-BD6F-E7F6E81B9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76EDD-1C33-F046-8BA9-91FFD5FF829C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A89E9-DBAA-AA49-B0A1-4438C1C21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EE2C8-28FD-2848-8AAD-D8AC9D17811F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1D3-1B80-8947-BE36-2E71441D1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13524-96A3-A54A-B2CF-2857EAB40E0B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ED65-773A-1541-8517-475C808D1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77348-77D2-0948-9E58-6FFE6DB102C6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AD33-801C-874F-BB90-2745253C7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4A418-5A68-6045-84F1-8EBC24DDE60F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115F-D870-EF43-978C-3F58BEE43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88A63-E62E-4F49-8FD6-C60D6A54CFC8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6FC00-3016-964B-A7C0-2856C202A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B3F54-F1C0-7D4C-89D2-ADA25F99AF55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652AC-E1BD-F941-93D7-8D0A0F86A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50674-7D1C-2043-AEC4-5110902BECE9}" type="datetime1">
              <a:rPr lang="en-US" smtClean="0"/>
              <a:t>10/3/16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FE117-B16F-6047-A1D1-6A5370941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9544-8618-724E-846C-0B979C7AC23C}" type="datetime1">
              <a:rPr lang="en-US" smtClean="0"/>
              <a:t>10/3/16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F2B4-AE8E-074F-AF7B-B0E606ECA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4C460-510A-4449-B3DF-904ADE62FC77}" type="datetime1">
              <a:rPr lang="en-US" smtClean="0"/>
              <a:t>10/3/16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D11E-A52D-444B-B070-3A2746E26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DF5D4-89C7-8847-A8C6-53B25C05B8D2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338C9-DADD-334E-9481-649A3F7C5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B94DD-49C7-AB46-9B84-6D9C7AC71767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8F56C-7393-0945-8384-A257C49C5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717C275-734C-0046-8B6A-BA232CEA3ED5}" type="datetime1">
              <a:rPr lang="en-US" smtClean="0"/>
              <a:t>10/3/16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CB1AC31-E6F6-6E46-9C7C-E3F36B4A4B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Jump and loop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0x0010, BX = 0x0010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0x1234, BX = 0x4321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[0x100],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AF7C5-41B9-5543-BEC6-854E8C10E2D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20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case: AX = BX = </a:t>
            </a:r>
            <a:r>
              <a:rPr lang="en-US" dirty="0" smtClean="0">
                <a:latin typeface="Arial" charset="0"/>
              </a:rPr>
              <a:t>0x0010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CMP	AX, BX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JE	 	L1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L1: SUB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0x000F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L2: MOV	</a:t>
            </a:r>
            <a:r>
              <a:rPr lang="en-US" dirty="0" smtClean="0">
                <a:latin typeface="Arial" charset="0"/>
              </a:rPr>
              <a:t>[0x100]</a:t>
            </a:r>
            <a:r>
              <a:rPr lang="en-US" dirty="0">
                <a:latin typeface="Arial" charset="0"/>
              </a:rPr>
              <a:t>, AX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0x100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98D8C7-DDC6-5140-94AC-37FEBC4E2AC6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31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Second case: AX = </a:t>
            </a:r>
            <a:r>
              <a:rPr lang="en-US" dirty="0" smtClean="0">
                <a:latin typeface="Arial" charset="0"/>
              </a:rPr>
              <a:t>0x1234, </a:t>
            </a:r>
            <a:r>
              <a:rPr lang="en-US" dirty="0">
                <a:latin typeface="Arial" charset="0"/>
              </a:rPr>
              <a:t>BX = </a:t>
            </a:r>
            <a:r>
              <a:rPr lang="en-US" dirty="0" smtClean="0">
                <a:latin typeface="Arial" charset="0"/>
              </a:rPr>
              <a:t>0x4321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CMP	AX, BX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JE	 	L1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ADD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0x1235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L1: SUB	AX, 1	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0x000F</a:t>
            </a:r>
            <a:endParaRPr lang="en-US" dirty="0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L2: MOV	</a:t>
            </a:r>
            <a:r>
              <a:rPr lang="en-US" dirty="0" smtClean="0">
                <a:latin typeface="Arial" charset="0"/>
              </a:rPr>
              <a:t>[0x100]</a:t>
            </a:r>
            <a:r>
              <a:rPr lang="en-US" dirty="0">
                <a:latin typeface="Arial" charset="0"/>
              </a:rPr>
              <a:t>, AX	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 Store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0x000F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at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0x100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8B2C17-5A91-084A-B44F-EB5CCD244B52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27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469CF6-976F-5C44-852D-26D8885CD8CF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0x0001?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ADDDF1-5005-644A-BB32-15819B95408B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44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0x0001?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[0x10],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CE49F2-89DB-9245-8BA4-65EA9119550E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925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</a:p>
          <a:p>
            <a:pPr marL="688975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E52B49-FC3E-FA49-A93C-431874C4F94E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97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7D73F3-B010-774B-B3AB-DB6CA23AF71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14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0x0A001 and 0x0A00F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0x0000A000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0x000F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C3954-AEDD-434F-A375-343D348D67E1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65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</a:t>
            </a:r>
            <a:r>
              <a:rPr lang="en-US" smtClean="0">
                <a:latin typeface="Arial" charset="0"/>
              </a:rPr>
              <a:t>4 </a:t>
            </a:r>
            <a:r>
              <a:rPr lang="en-US" dirty="0">
                <a:latin typeface="Arial" charset="0"/>
              </a:rPr>
              <a:t>to be posted; due </a:t>
            </a:r>
            <a:r>
              <a:rPr lang="en-US">
                <a:latin typeface="Arial" charset="0"/>
              </a:rPr>
              <a:t>date </a:t>
            </a:r>
            <a:r>
              <a:rPr lang="en-US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5DB155-3547-6346-959C-1FBA1E17F47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DE537C-A4AE-AF40-AD2D-3BFED42AB57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>
                <a:latin typeface="Arial" charset="0"/>
              </a:rPr>
              <a:t>to be posted; due date TBD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Review</a:t>
            </a:r>
          </a:p>
          <a:p>
            <a:pPr lvl="2"/>
            <a:r>
              <a:rPr lang="en-US" dirty="0" smtClean="0">
                <a:latin typeface="Arial" charset="0"/>
              </a:rPr>
              <a:t>Compare instructions</a:t>
            </a:r>
          </a:p>
          <a:p>
            <a:pPr lvl="2"/>
            <a:r>
              <a:rPr lang="en-US" dirty="0" smtClean="0">
                <a:latin typeface="Arial" charset="0"/>
              </a:rPr>
              <a:t>Conditional instructions (</a:t>
            </a:r>
            <a:r>
              <a:rPr lang="en-US" dirty="0" err="1" smtClean="0">
                <a:latin typeface="Arial" charset="0"/>
              </a:rPr>
              <a:t>CMOVcc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SETcc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Jump </a:t>
            </a:r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Loop instructions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E3D0194A-4453-C64D-90F9-A89E05FBEB5A}" type="datetime1">
              <a:rPr lang="en-US" sz="1200" smtClean="0"/>
              <a:t>10/3/16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097B477-1F14-FA4C-B423-5CD97E05D786}" type="slidenum">
              <a:rPr lang="en-US" sz="1200"/>
              <a:pPr eaLnBrk="0" hangingPunct="0"/>
              <a:t>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CMP D, S</a:t>
            </a:r>
          </a:p>
          <a:p>
            <a:pPr lvl="1"/>
            <a:r>
              <a:rPr lang="en-US" dirty="0">
                <a:latin typeface="Arial" charset="0"/>
              </a:rPr>
              <a:t>Flags show result of (D) – (S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Result == 0 </a:t>
            </a:r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 (D) == (S)</a:t>
            </a:r>
          </a:p>
          <a:p>
            <a:pPr lvl="1"/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Result &lt; 0  (D) &lt; (S)</a:t>
            </a:r>
          </a:p>
          <a:p>
            <a:pPr lvl="1"/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Result &gt; 0  (D) &gt; (S)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88061E-E6F6-9745-908C-35243A5202F5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Condition </a:t>
            </a:r>
            <a:r>
              <a:rPr lang="en-US" dirty="0">
                <a:latin typeface="Garamond" charset="0"/>
              </a:rPr>
              <a:t>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/>
              <a:t> (OF = 1), </a:t>
            </a:r>
            <a:r>
              <a:rPr lang="en-US" dirty="0" smtClean="0">
                <a:solidFill>
                  <a:srgbClr val="0000CC"/>
                </a:solidFill>
              </a:rPr>
              <a:t>NO</a:t>
            </a:r>
            <a:r>
              <a:rPr lang="en-US" dirty="0" smtClean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 smtClean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NC </a:t>
            </a:r>
            <a:r>
              <a:rPr lang="en-US" dirty="0" smtClean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(SF = 1), </a:t>
            </a:r>
            <a:r>
              <a:rPr lang="en-US" dirty="0" smtClean="0">
                <a:solidFill>
                  <a:srgbClr val="0000CC"/>
                </a:solidFill>
              </a:rPr>
              <a:t>NS</a:t>
            </a:r>
            <a:r>
              <a:rPr lang="en-US" dirty="0" smtClean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PE</a:t>
            </a:r>
            <a:r>
              <a:rPr lang="en-US" dirty="0" smtClean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NP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PO</a:t>
            </a:r>
            <a:r>
              <a:rPr lang="en-US" dirty="0" smtClean="0"/>
              <a:t> (PF = 0)</a:t>
            </a:r>
            <a:endParaRPr lang="en-US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744539-9D7B-B64F-9F2F-F3B1DB762CF6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12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Condition </a:t>
            </a:r>
            <a:r>
              <a:rPr lang="en-US" dirty="0">
                <a:latin typeface="Garamond" charset="0"/>
              </a:rPr>
              <a:t>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AA9A30-FB80-EF4C-8191-3C63326D52DD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4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Move performed only if condition is </a:t>
            </a:r>
            <a:r>
              <a:rPr lang="en-US" dirty="0" smtClean="0">
                <a:latin typeface="Arial" charset="0"/>
                <a:sym typeface="Wingdings" charset="0"/>
              </a:rPr>
              <a:t>true</a:t>
            </a:r>
          </a:p>
          <a:p>
            <a:pPr lvl="1"/>
            <a:r>
              <a:rPr lang="en-US" dirty="0">
                <a:latin typeface="Arial" charset="0"/>
              </a:rPr>
              <a:t>Examples:</a:t>
            </a:r>
          </a:p>
          <a:p>
            <a:pPr lvl="2"/>
            <a:r>
              <a:rPr lang="en-US" dirty="0">
                <a:latin typeface="Arial" charset="0"/>
              </a:rPr>
              <a:t>CMOVZ	AX, [SI]	</a:t>
            </a:r>
            <a:r>
              <a:rPr lang="en-US" dirty="0">
                <a:latin typeface="Arial" charset="0"/>
                <a:sym typeface="Wingdings" charset="0"/>
              </a:rPr>
              <a:t> move if ZF == 1</a:t>
            </a:r>
          </a:p>
          <a:p>
            <a:pPr lvl="2"/>
            <a:r>
              <a:rPr lang="en-US" dirty="0">
                <a:latin typeface="Arial" charset="0"/>
                <a:sym typeface="Wingdings" charset="0"/>
              </a:rPr>
              <a:t>CMOVG	EBX, EAX	 move if greater than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err="1">
                <a:latin typeface="Arial" charset="0"/>
                <a:sym typeface="Wingdings" charset="0"/>
              </a:rPr>
              <a:t>SETcc</a:t>
            </a:r>
            <a:r>
              <a:rPr lang="en-US" dirty="0">
                <a:latin typeface="Arial" charset="0"/>
                <a:sym typeface="Wingdings" charset="0"/>
              </a:rPr>
              <a:t> D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Sets single byte destination to 1 </a:t>
            </a:r>
            <a:r>
              <a:rPr lang="en-US" dirty="0" smtClean="0">
                <a:latin typeface="Arial" charset="0"/>
                <a:sym typeface="Wingdings" charset="0"/>
              </a:rPr>
              <a:t>(0x01) </a:t>
            </a:r>
            <a:r>
              <a:rPr lang="en-US" dirty="0">
                <a:latin typeface="Arial" charset="0"/>
                <a:sym typeface="Wingdings" charset="0"/>
              </a:rPr>
              <a:t>if condition true; all 0s </a:t>
            </a:r>
            <a:r>
              <a:rPr lang="en-US" dirty="0" smtClean="0">
                <a:latin typeface="Arial" charset="0"/>
                <a:sym typeface="Wingdings" charset="0"/>
              </a:rPr>
              <a:t>(0x00) </a:t>
            </a:r>
            <a:r>
              <a:rPr lang="en-US" dirty="0">
                <a:latin typeface="Arial" charset="0"/>
                <a:sym typeface="Wingdings" charset="0"/>
              </a:rPr>
              <a:t>if condition false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40CD47-EAF4-8741-9E55-0C9B1A4593EC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2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</a:t>
            </a:r>
            <a:r>
              <a:rPr lang="en-US" dirty="0" err="1" smtClean="0">
                <a:latin typeface="Garamond" charset="0"/>
              </a:rPr>
              <a:t>SETcc</a:t>
            </a:r>
            <a:r>
              <a:rPr lang="en-US" dirty="0" smtClean="0">
                <a:latin typeface="Garamond" charset="0"/>
              </a:rPr>
              <a:t> e</a:t>
            </a:r>
            <a:r>
              <a:rPr lang="en-US" dirty="0" smtClean="0">
                <a:latin typeface="Garamond" charset="0"/>
              </a:rPr>
              <a:t>xample</a:t>
            </a:r>
            <a:endParaRPr lang="en-US" dirty="0">
              <a:latin typeface="Garamond" charset="0"/>
            </a:endParaRP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A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(0x100)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0x0001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B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(0x102)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0x0003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C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(0x104)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0x1011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D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(0x106)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0x1011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E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(0x108)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0xABCD</a:t>
            </a:r>
            <a:endParaRPr lang="en-US" altLang="ja-JP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>
                <a:latin typeface="Arial" charset="0"/>
              </a:rPr>
              <a:t>F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= </a:t>
            </a:r>
            <a:r>
              <a:rPr lang="en-US" altLang="ja-JP" sz="2200" dirty="0" smtClean="0">
                <a:latin typeface="Arial" charset="0"/>
              </a:rPr>
              <a:t>(0x10A) </a:t>
            </a:r>
            <a:r>
              <a:rPr lang="en-US" altLang="ja-JP" sz="2200" dirty="0">
                <a:latin typeface="Arial" charset="0"/>
              </a:rPr>
              <a:t>= </a:t>
            </a:r>
            <a:r>
              <a:rPr lang="en-US" altLang="ja-JP" sz="2200" dirty="0" smtClean="0">
                <a:latin typeface="Arial" charset="0"/>
              </a:rPr>
              <a:t>0xDCBA</a:t>
            </a:r>
            <a:endParaRPr lang="en-US" altLang="ja-JP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</a:t>
            </a:r>
            <a:r>
              <a:rPr lang="en-US" dirty="0" smtClean="0">
                <a:ea typeface="+mn-ea"/>
                <a:cs typeface="+mn-cs"/>
              </a:rPr>
              <a:t>[0x100]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</a:t>
            </a:r>
            <a:r>
              <a:rPr lang="en-US" dirty="0" smtClean="0">
                <a:ea typeface="+mn-ea"/>
                <a:cs typeface="+mn-cs"/>
              </a:rPr>
              <a:t>[0x102]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</a:t>
            </a:r>
            <a:r>
              <a:rPr lang="en-US" dirty="0" smtClean="0">
                <a:ea typeface="+mn-ea"/>
                <a:cs typeface="+mn-cs"/>
              </a:rPr>
              <a:t>[0x104]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</a:t>
            </a:r>
            <a:r>
              <a:rPr lang="en-US" dirty="0" smtClean="0">
                <a:ea typeface="+mn-ea"/>
                <a:cs typeface="+mn-cs"/>
              </a:rPr>
              <a:t>[0x106]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</a:t>
            </a:r>
            <a:r>
              <a:rPr lang="en-US" dirty="0" smtClean="0">
                <a:ea typeface="+mn-ea"/>
                <a:cs typeface="+mn-cs"/>
              </a:rPr>
              <a:t>[0x108]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</a:t>
            </a:r>
            <a:r>
              <a:rPr lang="en-US" dirty="0" smtClean="0">
                <a:ea typeface="+mn-ea"/>
                <a:cs typeface="+mn-cs"/>
              </a:rPr>
              <a:t>[0x10A]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6BAA8-3D55-F648-9629-397089CA22E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37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Jump </a:t>
            </a:r>
            <a:r>
              <a:rPr lang="en-US" dirty="0">
                <a:latin typeface="Garamond" charset="0"/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4D601C-AEC2-834A-966D-EA8D276479D3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CFDB-2451-414A-A4B9-7EC35C75D85D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8D0658-D1DB-7441-A6AF-AF84A767525B}" type="datetime1">
              <a:rPr lang="en-US" sz="1200" smtClean="0">
                <a:latin typeface="Garamond" charset="0"/>
              </a:rPr>
              <a:t>10/3/16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90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9484</TotalTime>
  <Words>1027</Words>
  <Application>Microsoft Macintosh PowerPoint</Application>
  <PresentationFormat>On-screen Show (4:3)</PresentationFormat>
  <Paragraphs>242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EECE.3170 Microprocessor Systems Design I</vt:lpstr>
      <vt:lpstr>Lecture outline</vt:lpstr>
      <vt:lpstr>Review: compare</vt:lpstr>
      <vt:lpstr>Review: Condition codes (cont.)</vt:lpstr>
      <vt:lpstr>Review: Condition codes (cont.)</vt:lpstr>
      <vt:lpstr>Review: conditional instructions</vt:lpstr>
      <vt:lpstr>Review: SETcc example</vt:lpstr>
      <vt:lpstr>Review: 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Loop instructions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1697</cp:revision>
  <dcterms:created xsi:type="dcterms:W3CDTF">2006-04-03T05:03:01Z</dcterms:created>
  <dcterms:modified xsi:type="dcterms:W3CDTF">2016-10-03T20:15:37Z</dcterms:modified>
</cp:coreProperties>
</file>