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509" r:id="rId4"/>
    <p:sldId id="514" r:id="rId5"/>
    <p:sldId id="515" r:id="rId6"/>
    <p:sldId id="516" r:id="rId7"/>
    <p:sldId id="517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18" r:id="rId16"/>
    <p:sldId id="519" r:id="rId17"/>
    <p:sldId id="520" r:id="rId18"/>
    <p:sldId id="521" r:id="rId19"/>
    <p:sldId id="410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0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A370-11EA-874D-902A-0EC8C119D8E4}" type="datetime1">
              <a:rPr lang="en-US" smtClean="0"/>
              <a:t>6/6/16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4B0A-32C5-FD49-9675-7B160F63F39F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23A4-A677-AB4C-AD04-AF75E2247EF9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75B88-AC16-DB4C-8CCA-AAF239FCD363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61A1F-C69F-074C-9C0F-D4EE3E906CE8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C49C0-B6F8-964A-95DE-B75503CE0DD2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F08C7-14CD-384A-AF06-9240DFFE0E0D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F59D6-CCF5-D94D-ABF6-AEA2C6C5C225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AB8C8-BD32-D941-B56B-B96E851B17C1}" type="datetime1">
              <a:rPr lang="en-US" smtClean="0"/>
              <a:t>6/6/16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EB709-D58F-CE42-AD08-D5229D101251}" type="datetime1">
              <a:rPr lang="en-US" smtClean="0"/>
              <a:t>6/6/16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5BB8A-7D5D-8744-9C53-8B4F9902E92D}" type="datetime1">
              <a:rPr lang="en-US" smtClean="0"/>
              <a:t>6/6/16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2EFE-CD9C-3A43-997C-53D8D44E9FDC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20CA5-871B-D140-8C47-ABD9ACA7592A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13212818-FA0C-B24F-99F6-462F7A804036}" type="datetime1">
              <a:rPr lang="en-US" smtClean="0"/>
              <a:t>6/6/16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More on 2-D arrays and functions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C7C02A-6C53-7742-B6CB-23B902AB2C7D}" type="datetime1">
              <a:rPr lang="en-US" sz="1200" smtClean="0">
                <a:latin typeface="Garamond" charset="0"/>
                <a:cs typeface="Arial" charset="0"/>
              </a:rPr>
              <a:t>6/6/16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89375D-F3BD-E84E-B3DA-521B443AB1EC}" type="datetime1">
              <a:rPr lang="en-US" sz="1200" smtClean="0">
                <a:latin typeface="Garamond" charset="0"/>
                <a:cs typeface="Arial" charset="0"/>
              </a:rPr>
              <a:t>6/6/16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F81FFF-D086-B24C-A112-5236BB9A98A0}" type="datetime1">
              <a:rPr lang="en-US" sz="1200" smtClean="0">
                <a:latin typeface="Garamond" charset="0"/>
                <a:cs typeface="Arial" charset="0"/>
              </a:rPr>
              <a:t>6/6/16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69D535-C532-5744-9C71-839BD23B1934}" type="datetime1">
              <a:rPr lang="en-US" sz="1200" smtClean="0">
                <a:latin typeface="Garamond" charset="0"/>
                <a:cs typeface="Arial" charset="0"/>
              </a:rPr>
              <a:t>6/6/16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3B7FAA-FDFD-3A46-998A-7DF6D54307C5}" type="datetime1">
              <a:rPr lang="en-US" sz="1200" smtClean="0">
                <a:latin typeface="Garamond" charset="0"/>
                <a:cs typeface="Arial" charset="0"/>
              </a:rPr>
              <a:t>6/6/16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string functions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Works with main program in 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Assume input strings have max of 49 chars (+ </a:t>
            </a:r>
            <a:r>
              <a:rPr lang="ja-JP" altLang="en-US" sz="2600">
                <a:latin typeface="Arial" charset="0"/>
              </a:rPr>
              <a:t>‘</a:t>
            </a:r>
            <a:r>
              <a:rPr lang="en-US" altLang="ja-JP" sz="2600">
                <a:latin typeface="Arial" charset="0"/>
              </a:rPr>
              <a:t>\0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altLang="ja-JP" sz="26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Write a function to do each of the following: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readStrings(char *s);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until the input string matches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 i="1">
                <a:latin typeface="Arial" charset="0"/>
                <a:cs typeface="Courier New" charset="0"/>
              </a:rPr>
              <a:t>. </a:t>
            </a:r>
            <a:r>
              <a:rPr lang="en-US" sz="1900">
                <a:latin typeface="Arial" charset="0"/>
                <a:cs typeface="Courier New" charset="0"/>
              </a:rPr>
              <a:t>Return the number of strings read.</a:t>
            </a:r>
            <a:endParaRPr lang="en-US" sz="1900" i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void copyNull(char *s1, char *s2,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Copy the first </a:t>
            </a:r>
            <a:r>
              <a:rPr lang="en-US" sz="1900" i="1">
                <a:latin typeface="Courier New" charset="0"/>
                <a:cs typeface="Courier New" charset="0"/>
              </a:rPr>
              <a:t>n</a:t>
            </a:r>
            <a:r>
              <a:rPr lang="en-US" sz="1900">
                <a:latin typeface="Arial" charset="0"/>
              </a:rPr>
              <a:t> characters of </a:t>
            </a:r>
            <a:r>
              <a:rPr lang="en-US" sz="1900" i="1">
                <a:latin typeface="Courier New" charset="0"/>
                <a:cs typeface="Courier New" charset="0"/>
              </a:rPr>
              <a:t>s2</a:t>
            </a:r>
            <a:r>
              <a:rPr lang="en-US" sz="1900">
                <a:latin typeface="Arial" charset="0"/>
              </a:rPr>
              <a:t> into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>
                <a:latin typeface="Arial" charset="0"/>
              </a:rPr>
              <a:t>, and make sure that the new version of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 i="1">
                <a:latin typeface="Arial" charset="0"/>
                <a:cs typeface="Courier New" charset="0"/>
              </a:rPr>
              <a:t> </a:t>
            </a:r>
            <a:r>
              <a:rPr lang="en-US" sz="1900">
                <a:latin typeface="Arial" charset="0"/>
              </a:rPr>
              <a:t>terminates with a null character.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fillString(char *s,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and concatenate them to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>
                <a:latin typeface="Arial" charset="0"/>
              </a:rPr>
              <a:t> until there is no room in the string. Return the final length of the string.</a:t>
            </a:r>
          </a:p>
          <a:p>
            <a:pPr lvl="3">
              <a:lnSpc>
                <a:spcPct val="80000"/>
              </a:lnSpc>
            </a:pPr>
            <a:r>
              <a:rPr lang="en-US" sz="1700">
                <a:latin typeface="Arial" charset="0"/>
              </a:rPr>
              <a:t>For example, if s is a 6-character array already holding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abcd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—string is full; return 5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ef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—there</a:t>
            </a:r>
            <a:r>
              <a:rPr lang="ja-JP" altLang="en-US" sz="1700">
                <a:latin typeface="Arial" charset="0"/>
              </a:rPr>
              <a:t>’</a:t>
            </a:r>
            <a:r>
              <a:rPr lang="en-US" altLang="ja-JP" sz="1700">
                <a:latin typeface="Arial" charset="0"/>
              </a:rPr>
              <a:t>s not enough room; return 4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Assume s initially contains null terminated string (or is empty)</a:t>
            </a:r>
          </a:p>
          <a:p>
            <a:pPr lvl="1"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A3389B-3196-F844-9093-0E8CBF1D35EC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D21DF1-2271-314E-BBD3-2BD79D3AEAC2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4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readStrings(char *s)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char str[50];	// Assume max 50 chars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int count = 0;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do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scanf(“%s”, str);	// NOTE: do not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			// need &amp;str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count++;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 while (strcmp(str, s) != 0);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return count;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F2624F-4E2C-4840-9456-B19EF1E79821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1800B-75E7-2D4C-A945-04030D6DB89F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6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7925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copyNull(char *s1, char *s2, int n)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strncpy(s1, s2, n);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s1[n] = ‘\0’;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C1B515-27E5-8342-8571-EACC4420F431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0888E7-BE50-F548-BA6B-84F9EB4588F6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7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int fillString(char *s, int n)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char input[50];	// Assume max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50 chars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int charsLeft;	// Space remaining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in 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do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scanf(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%s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Calculate # chars left in array if input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  string is added. Need to leave room for </a:t>
            </a:r>
            <a:r>
              <a:rPr lang="ja-JP" altLang="en-US" sz="1400">
                <a:latin typeface="Courier New" charset="0"/>
                <a:cs typeface="Courier New" charset="0"/>
              </a:rPr>
              <a:t>‘</a:t>
            </a:r>
            <a:r>
              <a:rPr lang="en-US" altLang="ja-JP" sz="1400">
                <a:latin typeface="Courier New" charset="0"/>
                <a:cs typeface="Courier New" charset="0"/>
              </a:rPr>
              <a:t>\0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endParaRPr lang="en-US" altLang="ja-JP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charsLeft = n – (strlen(s) + 1) – strlen(input);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if (charsLeft &gt; 0)		// Enough space to add this string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strcat(s, input);		//   and continue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else {				//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if (charsLeft == 0)	// Can add input, but then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strcat(s, input);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return strlen(s);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} while (1);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EA5050-35D7-B143-9693-EC465EB971E3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F52E1D-EDDA-7F40-97D7-62C903EC5476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Structures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 smtClean="0">
                <a:latin typeface="Arial" charset="0"/>
              </a:rPr>
              <a:t>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6/9</a:t>
            </a:r>
          </a:p>
          <a:p>
            <a:pPr lvl="1"/>
            <a:r>
              <a:rPr lang="en-US" dirty="0">
                <a:latin typeface="Arial" charset="0"/>
              </a:rPr>
              <a:t>P1, P2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/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/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A21D30-5BD6-6949-9445-4F4B3810ED66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6/9</a:t>
            </a:r>
          </a:p>
          <a:p>
            <a:pPr lvl="1"/>
            <a:r>
              <a:rPr lang="en-US" dirty="0">
                <a:latin typeface="Arial" charset="0"/>
              </a:rPr>
              <a:t>P1, P2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/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/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</a:t>
            </a:r>
            <a:r>
              <a:rPr lang="en-US" dirty="0" smtClean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2D arrays and functions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745CF-BAA5-904D-8170-F28A4C162745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E6BEB2-2CF6-6041-B948-DF4D40A7FE66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9C98B0-6923-364D-8A28-C3980EF2161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CF0DD-2BB8-0E4B-8E1E-4F870326438E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that stores student exam scores in a 2-D array: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represents an individual student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column represents one of the 3 exams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functions 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exam average for each student and store it in a 1-D array that is accessible in the main program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Assume all exams have equal weight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average for each exam and store it in a 1-D array that is accessible in the main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function takes the same arguments: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2-D array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# of students in the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1-D array that will be used to hold the averages</a:t>
            </a:r>
            <a:endParaRPr lang="en-US" dirty="0"/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E653F-7825-D045-8150-75DF1F61991B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BF312-9E36-4D44-B766-2F60ED7BEE9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4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void studentAvg(double grades[][3], int nStudents,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double averages[])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int i, j;	// Row/column #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/* Go through each row,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all columns, and divide by 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to get each student</a:t>
            </a:r>
            <a:r>
              <a:rPr lang="ja-JP" altLang="en-US" sz="1900">
                <a:latin typeface="Courier New" charset="0"/>
                <a:cs typeface="Courier New" charset="0"/>
              </a:rPr>
              <a:t>’</a:t>
            </a:r>
            <a:r>
              <a:rPr lang="en-US" altLang="ja-JP" sz="1900">
                <a:latin typeface="Courier New" charset="0"/>
                <a:cs typeface="Courier New" charset="0"/>
              </a:rPr>
              <a:t>s avg */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for (i = 0; i &lt; nStudents; i++)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= grades[i][0];	// Initialize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for (j = 1; j &lt; 3; j++)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averages[i] += grades[i][j];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/= 3;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763C2C-AFD4-2647-AE4D-0DCCBAF1DB44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EBBBD9-1913-9C4E-A82B-A23A11B1756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4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examAvg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(double grades[][3],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double averages[])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j;	// Row/column #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/* Go through each column,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all rows, and divide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to get each exam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for (j = 0; j &lt; 3; j++)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= grades[0][j];	// Initialize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i++)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averages[j] += grades[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][j];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/=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1E173F-BF6E-9042-A76F-2E93FA3D616E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4EF8BE-7644-CB45-980C-325F4650F280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8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6AE3FC-58E4-584E-AA2F-4C0582D3CBFD}" type="datetime1">
              <a:rPr lang="en-US" sz="1200" smtClean="0">
                <a:latin typeface="Garamond" charset="0"/>
                <a:cs typeface="Arial" charset="0"/>
              </a:rPr>
              <a:t>6/6/16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2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string as array or pointer: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take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  <a:r>
              <a:rPr lang="en-US">
                <a:latin typeface="Arial" charset="0"/>
              </a:rPr>
              <a:t> as first argument</a:t>
            </a:r>
          </a:p>
          <a:p>
            <a:pPr lvl="1"/>
            <a:r>
              <a:rPr lang="en-US">
                <a:latin typeface="Arial" charset="0"/>
              </a:rPr>
              <a:t>Given string </a:t>
            </a:r>
            <a:r>
              <a:rPr lang="en-US">
                <a:latin typeface="Courier New" charset="0"/>
                <a:cs typeface="Courier New" charset="0"/>
              </a:rPr>
              <a:t>char hello[]</a:t>
            </a:r>
            <a:r>
              <a:rPr lang="en-US">
                <a:latin typeface="Arial" charset="0"/>
              </a:rPr>
              <a:t> from previous slide:</a:t>
            </a:r>
          </a:p>
          <a:p>
            <a:pPr lvl="2"/>
            <a:r>
              <a:rPr lang="en-US">
                <a:latin typeface="Arial" charset="0"/>
              </a:rPr>
              <a:t>Print directly: </a:t>
            </a:r>
            <a:r>
              <a:rPr lang="en-US">
                <a:latin typeface="Courier New" charset="0"/>
                <a:cs typeface="Courier New" charset="0"/>
              </a:rPr>
              <a:t>printf(hello);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w/formatting using %s: </a:t>
            </a:r>
            <a:r>
              <a:rPr lang="en-US">
                <a:latin typeface="Courier New" charset="0"/>
                <a:cs typeface="Courier New" charset="0"/>
              </a:rPr>
              <a:t>printf(“%s\n”, 						 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individual character:  </a:t>
            </a:r>
            <a:r>
              <a:rPr lang="en-US">
                <a:latin typeface="Courier New" charset="0"/>
                <a:cs typeface="Courier New" charset="0"/>
              </a:rPr>
              <a:t>printf(“%c\n”, 	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9BD3C0-2F6A-014C-A03E-8AEA40CDE609}" type="datetime1">
              <a:rPr lang="en-US" sz="1200" smtClean="0">
                <a:latin typeface="Garamond" charset="0"/>
                <a:cs typeface="Arial" charset="0"/>
              </a:rPr>
              <a:t>6/6/16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17491</TotalTime>
  <Words>1328</Words>
  <Application>Microsoft Macintosh PowerPoint</Application>
  <PresentationFormat>On-screen Show (4:3)</PresentationFormat>
  <Paragraphs>331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Review: 2D arrays</vt:lpstr>
      <vt:lpstr>2-D arrays and functions</vt:lpstr>
      <vt:lpstr>Example: 2-D arrays and functions</vt:lpstr>
      <vt:lpstr>Example solution</vt:lpstr>
      <vt:lpstr>Example solution (cont.)</vt:lpstr>
      <vt:lpstr>Strings in C</vt:lpstr>
      <vt:lpstr>Strings, output, and functions</vt:lpstr>
      <vt:lpstr>String functions</vt:lpstr>
      <vt:lpstr>String functions (cont.)</vt:lpstr>
      <vt:lpstr>String functions (cont.)</vt:lpstr>
      <vt:lpstr>Example: Strings</vt:lpstr>
      <vt:lpstr>Example solution</vt:lpstr>
      <vt:lpstr>Example: Using string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1666</cp:revision>
  <dcterms:created xsi:type="dcterms:W3CDTF">2006-04-03T05:03:01Z</dcterms:created>
  <dcterms:modified xsi:type="dcterms:W3CDTF">2016-06-07T03:30:58Z</dcterms:modified>
</cp:coreProperties>
</file>