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24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DD78F6-2E2A-B745-831F-D5C2E156477E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2253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25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B9DF2-4DCA-3B4D-B577-5A51CD0A623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25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668D94-9293-E247-A260-91BAFB16E618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2457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45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E4CE0-5D4F-D64B-AE16-51DADB937EA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458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734F48-A6EC-6641-BBB5-C8A8D2D8B4C7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2969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33D784-D541-0E44-ADB4-455C6D68952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970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6E36D-4969-594A-8F0E-03E5E64F5FF3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3174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17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B4D5E7-356B-8F41-852C-5F2823F6410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174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F314AF-4DD2-F247-ADDE-C57FF8A2DF54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33556-5414-8E49-8717-DE96E3A832C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A29DB-C354-014A-989F-8BF32C399393}" type="datetime1">
              <a:rPr lang="en-US" sz="1200"/>
              <a:pPr eaLnBrk="1" hangingPunct="1"/>
              <a:t>6/6/16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4D5A18-87BD-8341-848F-BB883C3CE21F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6/6/16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6/6/16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6/6/16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6/6/16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6/6/16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6/6/16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00D60F-54EF-254D-9D03-6C066841C17B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 dirty="0"/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33A2CF-5E39-2447-BFFD-647B611F997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PIC16F1829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49 instructions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Each instruction is 14 bits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Byte-oriented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F(W)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Source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: name of a SFR or a RAM variable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Destination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F(W)</a:t>
            </a:r>
            <a:r>
              <a:rPr lang="en-US" sz="1600">
                <a:latin typeface="Arial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 if the destination is to be the same as the source register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1600">
                <a:latin typeface="Arial" charset="0"/>
              </a:rPr>
              <a:t> if the destination is to be the working register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Bit-oriented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b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Bit address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1600">
                <a:latin typeface="Arial" charset="0"/>
              </a:rPr>
              <a:t> (0</a:t>
            </a:r>
            <a:r>
              <a:rPr lang="en-US" sz="1600">
                <a:latin typeface="Arial" charset="0"/>
                <a:cs typeface="Arial" charset="0"/>
              </a:rPr>
              <a:t>≤b≤7)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and control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k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value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k</a:t>
            </a:r>
            <a:endParaRPr lang="en-US" sz="15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"/>
            <a:ext cx="4343400" cy="6553200"/>
          </a:xfrm>
        </p:spPr>
      </p:pic>
      <p:sp>
        <p:nvSpPr>
          <p:cNvPr id="21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0911DB-D36B-7D4C-8104-76F293DBD0A3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 dirty="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AADE5-ACF7-7344-9D3C-A28CAED7C11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PIC16F1829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Instructions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MOVLP/MOVLB: move literal to PCL/BSR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BRA: Relative branch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FSR instructions used in indirect addressing</a:t>
            </a:r>
          </a:p>
          <a:p>
            <a:pPr lvl="1">
              <a:lnSpc>
                <a:spcPct val="90000"/>
              </a:lnSpc>
            </a:pPr>
            <a:endParaRPr lang="en-US" sz="1600">
              <a:latin typeface="Arial" charset="0"/>
            </a:endParaRPr>
          </a:p>
        </p:txBody>
      </p:sp>
      <p:sp>
        <p:nvSpPr>
          <p:cNvPr id="2355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FC5880-BB45-A74D-B70F-C3B586016F44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7"/>
          <a:stretch>
            <a:fillRect/>
          </a:stretch>
        </p:blipFill>
        <p:spPr bwMode="auto">
          <a:xfrm>
            <a:off x="4954588" y="381000"/>
            <a:ext cx="3797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</a:t>
            </a:r>
            <a:endParaRPr lang="en-US" altLang="ja-JP" dirty="0" smtClean="0">
              <a:latin typeface="Arial" charset="0"/>
            </a:endParaRPr>
          </a:p>
          <a:p>
            <a:pPr lvl="1"/>
            <a:r>
              <a:rPr lang="en-US" altLang="ja-JP" dirty="0" smtClean="0">
                <a:latin typeface="Arial" charset="0"/>
              </a:rPr>
              <a:t>PIC </a:t>
            </a:r>
            <a:r>
              <a:rPr lang="en-US" altLang="ja-JP" dirty="0">
                <a:latin typeface="Arial" charset="0"/>
              </a:rPr>
              <a:t>microcontroller </a:t>
            </a:r>
            <a:r>
              <a:rPr lang="en-US" altLang="ja-JP" dirty="0" smtClean="0">
                <a:latin typeface="Arial" charset="0"/>
              </a:rPr>
              <a:t>intro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RAM variables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Memory variable</a:t>
            </a:r>
            <a:r>
              <a:rPr lang="en-US">
                <a:latin typeface="Arial" charset="0"/>
              </a:rPr>
              <a:t>: symbolic name to refer to space in memory (GPRs)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Usable space on 16F1829: offsets 0x20–0x7F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Once declared, use symbolic name, not address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 PIC syntax 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cblock/endc</a:t>
            </a:r>
            <a:r>
              <a:rPr lang="en-US">
                <a:latin typeface="Arial" charset="0"/>
              </a:rPr>
              <a:t>):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cblock  0x20	; cblock directive needs starting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		;    address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var1		; var1 = byte at 0x20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var2		; var2 = byte at 0x21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var3		; var3 = byte at 0x22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endc		; End of variable block</a:t>
            </a:r>
          </a:p>
        </p:txBody>
      </p:sp>
      <p:sp>
        <p:nvSpPr>
          <p:cNvPr id="2560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FB3D26-F14D-5D40-9D9E-9CD5E46DA7EE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98AD6-BDAF-6B45-A422-62644E52B82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3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01A39B-6697-0147-8675-E6513C72DCC7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629DDC-3E91-6347-9E80-98E8EBB6CF11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CADF55-1EA9-FA42-BD0A-0ED8ABE2326C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20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DBB100-34C8-2A4A-B84F-6ADFE3AE8F8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E4B7B0-DC2F-3241-907C-15A83097A910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Clear/Move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clrf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;Clear variable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movlw  5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;load 5 into W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W into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into W</a:t>
            </a:r>
            <a:r>
              <a:rPr lang="en-US" sz="1600">
                <a:latin typeface="Arial" charset="0"/>
              </a:rPr>
              <a:t>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TEMP2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;Swap 4-bit nibbles of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W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to W, swap nibbles, leave TEMP1 unchanged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7200" y="1066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clrw  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W register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clrf   f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f register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movlw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literal value k 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movwf  f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W to f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movf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f to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swapf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swap nibbles of f, putting result in F or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6096000" y="1219200"/>
            <a:ext cx="2743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clrw, clrf, movf: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Z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movlw, movwf, swapf: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86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0EC2FA-45E7-C548-A47E-3F5104A97060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5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617DEB-228C-7943-BD67-4E165220DA1D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Bit Manipulation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1242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bcf	PORTB, 0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;Clear bit 0 off PORTB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bsf	STATUS, C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;Set the Carry bit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1066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bcf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Clear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bsf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Set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70104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07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563B27-974C-4549-B45D-EC0C09FC4D7B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7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cblock</a:t>
            </a:r>
            <a:r>
              <a:rPr lang="en-US" dirty="0" smtClean="0">
                <a:ea typeface="+mn-ea"/>
                <a:cs typeface="+mn-cs"/>
              </a:rPr>
              <a:t>	0x30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swapf</a:t>
            </a:r>
            <a:r>
              <a:rPr lang="en-US" dirty="0" smtClean="0">
                <a:ea typeface="+mn-ea"/>
                <a:cs typeface="+mn-cs"/>
              </a:rPr>
              <a:t>	y,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bcf</a:t>
            </a:r>
            <a:r>
              <a:rPr lang="en-US" dirty="0" smtClean="0">
                <a:ea typeface="+mn-ea"/>
                <a:cs typeface="+mn-cs"/>
              </a:rPr>
              <a:t>	y,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	x,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y, W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D2720B-ED08-2843-A195-0E2B8BA49D0B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04CF-7B49-1940-89E8-830AF608B57E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0x00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x =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0x00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0xFE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y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W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swapf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F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Swap nibbles of y  y = 0xEF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bcf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Clear bit 3 of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0xE7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bsf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x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Set bit 3 of x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x = 0000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0x08</a:t>
            </a: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W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y = 0xE7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2CD2C7-E025-9E4F-8B73-BB6E59B6DADB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B1E00-FFCB-F243-86D6-76342BEF37E3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CB28D-0222-FF46-867D-1825EBCD847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48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B1AB0A-DBA5-6C4C-A0D9-BF49CAEE67F1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9E862-75C6-0D40-8E49-D5F5947A0AB1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&lt;-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&lt;=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&lt;= TEMP1 - W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addlw    k		</a:t>
            </a:r>
            <a:r>
              <a:rPr lang="en-US" sz="2100">
                <a:cs typeface="Arial" charset="0"/>
              </a:rPr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addwf    f, F(W)		</a:t>
            </a:r>
            <a:r>
              <a:rPr lang="en-US" sz="2100">
                <a:cs typeface="Arial" charset="0"/>
              </a:rPr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sublw    k		</a:t>
            </a:r>
            <a:r>
              <a:rPr lang="en-US" sz="2100">
                <a:cs typeface="Arial" charset="0"/>
              </a:rPr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subwf    f, F(W)		</a:t>
            </a:r>
            <a:r>
              <a:rPr lang="en-US" sz="2100">
                <a:cs typeface="Arial" charset="0"/>
              </a:rPr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7010400" y="32004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687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B5D9BF-5558-E04F-B259-99084A5B3666}" type="datetime1">
              <a:rPr lang="en-US" sz="1200">
                <a:latin typeface="Garamond" charset="0"/>
              </a:rPr>
              <a:pPr eaLnBrk="1" hangingPunct="1"/>
              <a:t>6/6/16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8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3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7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7368</TotalTime>
  <Words>1481</Words>
  <Application>Microsoft Macintosh PowerPoint</Application>
  <PresentationFormat>On-screen Show (4:3)</PresentationFormat>
  <Paragraphs>422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PIC16F1829 Instructions</vt:lpstr>
      <vt:lpstr>PIC16F1829 Instructions (cont.)</vt:lpstr>
      <vt:lpstr>RAM variables</vt:lpstr>
      <vt:lpstr>PowerPoint Presentation</vt:lpstr>
      <vt:lpstr>PowerPoint Presentation</vt:lpstr>
      <vt:lpstr>Clear/Move</vt:lpstr>
      <vt:lpstr>Single Bit Manipulation</vt:lpstr>
      <vt:lpstr>Example</vt:lpstr>
      <vt:lpstr>Example solution</vt:lpstr>
      <vt:lpstr>Increment/Decrement/ Complement</vt:lpstr>
      <vt:lpstr>Addition/Subtraction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1725</cp:revision>
  <dcterms:created xsi:type="dcterms:W3CDTF">2006-04-03T05:03:01Z</dcterms:created>
  <dcterms:modified xsi:type="dcterms:W3CDTF">2016-06-07T03:43:40Z</dcterms:modified>
</cp:coreProperties>
</file>