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519" r:id="rId4"/>
    <p:sldId id="514" r:id="rId5"/>
    <p:sldId id="526" r:id="rId6"/>
    <p:sldId id="527" r:id="rId7"/>
    <p:sldId id="520" r:id="rId8"/>
    <p:sldId id="521" r:id="rId9"/>
    <p:sldId id="522" r:id="rId10"/>
    <p:sldId id="523" r:id="rId11"/>
    <p:sldId id="524" r:id="rId12"/>
    <p:sldId id="525" r:id="rId13"/>
    <p:sldId id="410" r:id="rId14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448" y="-2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25E8251-A0E9-634C-9599-3DFF0431B8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9163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A573D6B-9D99-FE44-89F3-2F1DFD60CB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1332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557BC0B-7799-2141-A4F0-1D1C6528FA0F}" type="slidenum">
              <a:rPr lang="en-US" sz="1200">
                <a:cs typeface="Arial" charset="0"/>
              </a:rPr>
              <a:pPr eaLnBrk="1" hangingPunct="1"/>
              <a:t>2</a:t>
            </a:fld>
            <a:endParaRPr lang="en-US" sz="1200">
              <a:cs typeface="Arial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9C2366-D8E7-EB4D-941D-83D4AFED24D3}" type="datetime1">
              <a:rPr lang="en-US" smtClean="0"/>
              <a:t>10/26/16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14889-257B-6F47-8AFB-CBF8C43AF6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858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2EB1E3-DF5D-E74D-8C20-35676CEA391C}" type="datetime1">
              <a:rPr lang="en-US" smtClean="0"/>
              <a:t>10/26/16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4641A5-6E24-924E-9D08-160ABAB751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373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3AB6AF-711C-B046-80C1-FC68F1337949}" type="datetime1">
              <a:rPr lang="en-US" smtClean="0"/>
              <a:t>10/26/16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B1BF9E-C34E-FF45-A3E5-B3D968EB27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481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5D9821-5506-3948-989F-D8D4D948A3F3}" type="datetime1">
              <a:rPr lang="en-US" smtClean="0"/>
              <a:t>10/26/16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52AFB1-79C3-B348-9C1A-B976DA6D35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205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D0040A-8A4C-5D46-B4BD-C284BCD4752C}" type="datetime1">
              <a:rPr lang="en-US" smtClean="0"/>
              <a:t>10/26/16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D3423D-64F0-3E41-A96E-BB7A1CC1C1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45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ECE144-C15F-F640-BA5F-2634FF0AE786}" type="datetime1">
              <a:rPr lang="en-US" smtClean="0"/>
              <a:t>10/26/16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29CFE6-C5D5-024F-8CE3-7E4D4E1004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442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FE5237-59B2-B947-823A-CE51731D4302}" type="datetime1">
              <a:rPr lang="en-US" smtClean="0"/>
              <a:t>10/26/16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F8F8AF-611E-B842-9EB7-41DB0AAF67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844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17C517-3572-C54F-88CB-C6FF4E8BB9EC}" type="datetime1">
              <a:rPr lang="en-US" smtClean="0"/>
              <a:t>10/26/16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658F30-D49A-B24E-8C89-E31321571D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065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F862B9-82DC-364B-9F4A-905719F28ADD}" type="datetime1">
              <a:rPr lang="en-US" smtClean="0"/>
              <a:t>10/26/16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8E432F-E896-354B-A4DB-FE5EA787C7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898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2DBF0F-D27B-DC4A-B82E-BDD31EA1611B}" type="datetime1">
              <a:rPr lang="en-US" smtClean="0"/>
              <a:t>10/26/16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94166D-38EE-AF43-9327-8BEBD48990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919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C3F09E-A7E7-C943-80E7-B996A3816831}" type="datetime1">
              <a:rPr lang="en-US" smtClean="0"/>
              <a:t>10/26/16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3B8AB0-AD99-1649-A3F7-7918F018AC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4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D51BAE-347A-724B-A249-69DA82C48F47}" type="datetime1">
              <a:rPr lang="en-US" smtClean="0"/>
              <a:t>10/26/16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4344F4-6149-4045-9258-0B4842A544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382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9F8008-4410-7D42-9E75-1FA24B129B47}" type="datetime1">
              <a:rPr lang="en-US" smtClean="0"/>
              <a:t>10/26/16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E115B5-8D45-6348-9427-E215CC1385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513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pPr>
              <a:defRPr/>
            </a:pPr>
            <a:fld id="{5CCE1AD5-A815-974E-8866-9D2AA3DD1CF4}" type="datetime1">
              <a:rPr lang="en-US" smtClean="0"/>
              <a:t>10/26/16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pPr>
              <a:defRPr/>
            </a:pPr>
            <a:fld id="{B83408AC-AA72-3347-9A60-99EAAD7C2A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01" r:id="rId1"/>
    <p:sldLayoutId id="2147484789" r:id="rId2"/>
    <p:sldLayoutId id="2147484790" r:id="rId3"/>
    <p:sldLayoutId id="2147484791" r:id="rId4"/>
    <p:sldLayoutId id="2147484792" r:id="rId5"/>
    <p:sldLayoutId id="2147484793" r:id="rId6"/>
    <p:sldLayoutId id="2147484794" r:id="rId7"/>
    <p:sldLayoutId id="2147484795" r:id="rId8"/>
    <p:sldLayoutId id="2147484796" r:id="rId9"/>
    <p:sldLayoutId id="2147484797" r:id="rId10"/>
    <p:sldLayoutId id="2147484798" r:id="rId11"/>
    <p:sldLayoutId id="2147484799" r:id="rId12"/>
    <p:sldLayoutId id="2147484800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EECE.2160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ECE Application Programming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dirty="0" smtClean="0">
                <a:latin typeface="Arial" charset="0"/>
              </a:rPr>
              <a:t>Instructor:  </a:t>
            </a:r>
            <a:endParaRPr lang="en-US" dirty="0" smtClean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dirty="0" smtClean="0">
                <a:latin typeface="Arial" charset="0"/>
              </a:rPr>
              <a:t>Fall 2016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22</a:t>
            </a:r>
            <a:endParaRPr lang="en-US" b="1" dirty="0">
              <a:solidFill>
                <a:srgbClr val="0000FF"/>
              </a:solidFill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dirty="0">
                <a:latin typeface="Arial" charset="0"/>
              </a:rPr>
              <a:t>Two-dimensional </a:t>
            </a:r>
            <a:r>
              <a:rPr lang="en-US" dirty="0" smtClean="0">
                <a:latin typeface="Arial" charset="0"/>
              </a:rPr>
              <a:t>arrays and functions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String functions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Things we’d like to do with strings:</a:t>
            </a:r>
          </a:p>
          <a:p>
            <a:pPr lvl="1"/>
            <a:r>
              <a:rPr lang="en-US">
                <a:latin typeface="Arial" charset="0"/>
              </a:rPr>
              <a:t>Set one equal to another</a:t>
            </a:r>
          </a:p>
          <a:p>
            <a:pPr lvl="1"/>
            <a:r>
              <a:rPr lang="en-US">
                <a:latin typeface="Arial" charset="0"/>
              </a:rPr>
              <a:t>Compare two strings</a:t>
            </a:r>
          </a:p>
          <a:p>
            <a:pPr lvl="1"/>
            <a:r>
              <a:rPr lang="en-US">
                <a:latin typeface="Arial" charset="0"/>
              </a:rPr>
              <a:t>Find # characters in string</a:t>
            </a:r>
          </a:p>
          <a:p>
            <a:pPr lvl="2"/>
            <a:r>
              <a:rPr lang="en-US">
                <a:latin typeface="Arial" charset="0"/>
              </a:rPr>
              <a:t>String may not fill array (“buffer”) allocated for it</a:t>
            </a:r>
          </a:p>
          <a:p>
            <a:pPr lvl="1"/>
            <a:r>
              <a:rPr lang="en-US">
                <a:latin typeface="Arial" charset="0"/>
              </a:rPr>
              <a:t>“Add” two strings together</a:t>
            </a:r>
          </a:p>
          <a:p>
            <a:pPr lvl="2"/>
            <a:r>
              <a:rPr lang="en-US">
                <a:latin typeface="Arial" charset="0"/>
              </a:rPr>
              <a:t>“abc” + “def” = “abcdef”</a:t>
            </a:r>
          </a:p>
        </p:txBody>
      </p:sp>
      <p:sp>
        <p:nvSpPr>
          <p:cNvPr id="2253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F77686E-3EA8-B14C-A61E-036031C361A0}" type="datetime1">
              <a:rPr lang="en-US" sz="1200" smtClean="0">
                <a:latin typeface="Garamond" charset="0"/>
                <a:cs typeface="Arial" charset="0"/>
              </a:rPr>
              <a:t>10/26/16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225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C301CE6-3F17-A846-BA25-0D6463054381}" type="slidenum">
              <a:rPr lang="en-US" sz="1200">
                <a:latin typeface="Garamond" charset="0"/>
                <a:cs typeface="Arial" charset="0"/>
              </a:rPr>
              <a:pPr eaLnBrk="1" hangingPunct="1"/>
              <a:t>10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648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String functions (cont.)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In </a:t>
            </a:r>
            <a:r>
              <a:rPr lang="en-US" sz="2800">
                <a:latin typeface="Courier New" charset="0"/>
                <a:cs typeface="Courier New" charset="0"/>
              </a:rPr>
              <a:t>&lt;string.h&gt;</a:t>
            </a:r>
            <a:r>
              <a:rPr lang="en-US" sz="2800">
                <a:latin typeface="Arial" charset="0"/>
              </a:rPr>
              <a:t> library: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Copying strings: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Courier New" charset="0"/>
                <a:cs typeface="Courier New" charset="0"/>
              </a:rPr>
              <a:t>char *strcpy(char *dest, </a:t>
            </a:r>
          </a:p>
          <a:p>
            <a:pPr lvl="2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Courier New" charset="0"/>
                <a:cs typeface="Courier New" charset="0"/>
              </a:rPr>
              <a:t>			   const char *source);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Courier New" charset="0"/>
                <a:cs typeface="Courier New" charset="0"/>
              </a:rPr>
              <a:t>char *strncpy(char *dest, </a:t>
            </a:r>
          </a:p>
          <a:p>
            <a:pPr lvl="2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Courier New" charset="0"/>
                <a:cs typeface="Courier New" charset="0"/>
              </a:rPr>
              <a:t>			    const char *source, </a:t>
            </a:r>
          </a:p>
          <a:p>
            <a:pPr lvl="2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Courier New" charset="0"/>
                <a:cs typeface="Courier New" charset="0"/>
              </a:rPr>
              <a:t>			    size_t num);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</a:rPr>
              <a:t>Return </a:t>
            </a:r>
            <a:r>
              <a:rPr lang="en-US" sz="2000">
                <a:latin typeface="Courier New" charset="0"/>
                <a:cs typeface="Courier New" charset="0"/>
              </a:rPr>
              <a:t>dest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  <a:cs typeface="Courier New" charset="0"/>
              </a:rPr>
              <a:t>Does not append </a:t>
            </a:r>
            <a:r>
              <a:rPr lang="ja-JP" altLang="en-US" sz="2000">
                <a:latin typeface="Arial" charset="0"/>
                <a:cs typeface="Courier New" charset="0"/>
              </a:rPr>
              <a:t>‘</a:t>
            </a:r>
            <a:r>
              <a:rPr lang="en-US" altLang="ja-JP" sz="2000">
                <a:latin typeface="Arial" charset="0"/>
                <a:cs typeface="Courier New" charset="0"/>
              </a:rPr>
              <a:t>\0</a:t>
            </a:r>
            <a:r>
              <a:rPr lang="ja-JP" altLang="en-US" sz="2000">
                <a:latin typeface="Arial" charset="0"/>
                <a:cs typeface="Courier New" charset="0"/>
              </a:rPr>
              <a:t>’</a:t>
            </a:r>
            <a:r>
              <a:rPr lang="en-US" altLang="ja-JP" sz="2000">
                <a:latin typeface="Arial" charset="0"/>
                <a:cs typeface="Courier New" charset="0"/>
              </a:rPr>
              <a:t> unless length of </a:t>
            </a:r>
            <a:r>
              <a:rPr lang="en-US" altLang="ja-JP" sz="2000">
                <a:latin typeface="Courier New" charset="0"/>
                <a:cs typeface="Courier New" charset="0"/>
              </a:rPr>
              <a:t>source</a:t>
            </a:r>
            <a:r>
              <a:rPr lang="en-US" altLang="ja-JP" sz="2000">
                <a:latin typeface="Arial" charset="0"/>
                <a:cs typeface="Courier New" charset="0"/>
              </a:rPr>
              <a:t> &lt; </a:t>
            </a:r>
            <a:r>
              <a:rPr lang="en-US" altLang="ja-JP" sz="2000">
                <a:latin typeface="Courier New" charset="0"/>
                <a:cs typeface="Courier New" charset="0"/>
              </a:rPr>
              <a:t>num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Comparing strings: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Courier New" charset="0"/>
                <a:cs typeface="Courier New" charset="0"/>
              </a:rPr>
              <a:t>int strcmp(const char *s1, const char *s2);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Courier New" charset="0"/>
                <a:cs typeface="Courier New" charset="0"/>
              </a:rPr>
              <a:t>int strncmp(const char *s1, const char *s2, 		size_t num);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  <a:cs typeface="Courier New" charset="0"/>
              </a:rPr>
              <a:t>Character-by-character comparison of character values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  <a:cs typeface="Courier New" charset="0"/>
              </a:rPr>
              <a:t>Returns 0 if s1 == s2, &gt;0 if s1 &gt; s2, &lt;0 if s1 &lt; s2</a:t>
            </a:r>
          </a:p>
        </p:txBody>
      </p:sp>
      <p:sp>
        <p:nvSpPr>
          <p:cNvPr id="2355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F09BA82-A5C9-8644-B2C5-3E1B03546B73}" type="datetime1">
              <a:rPr lang="en-US" sz="1200" smtClean="0">
                <a:latin typeface="Garamond" charset="0"/>
                <a:cs typeface="Arial" charset="0"/>
              </a:rPr>
              <a:t>10/26/16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235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CD81D62-82F2-7344-B049-4ED08255A5DC}" type="slidenum">
              <a:rPr lang="en-US" sz="1200">
                <a:latin typeface="Garamond" charset="0"/>
                <a:cs typeface="Arial" charset="0"/>
              </a:rPr>
              <a:pPr eaLnBrk="1" hangingPunct="1"/>
              <a:t>11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65251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String functions (cont.)</a:t>
            </a: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>
                <a:latin typeface="Arial" charset="0"/>
              </a:rPr>
              <a:t>Find # of characters in a string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Courier New" charset="0"/>
                <a:cs typeface="Courier New" charset="0"/>
              </a:rPr>
              <a:t>size_t strlen(const char *s1);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Arial" charset="0"/>
              </a:rPr>
              <a:t>Returns # characters before </a:t>
            </a:r>
            <a:r>
              <a:rPr lang="ja-JP" altLang="en-US">
                <a:latin typeface="Courier New" charset="0"/>
                <a:cs typeface="Courier New" charset="0"/>
              </a:rPr>
              <a:t>‘</a:t>
            </a:r>
            <a:r>
              <a:rPr lang="en-US" altLang="ja-JP">
                <a:latin typeface="Courier New" charset="0"/>
                <a:cs typeface="Courier New" charset="0"/>
              </a:rPr>
              <a:t>\0</a:t>
            </a:r>
            <a:r>
              <a:rPr lang="ja-JP" altLang="en-US">
                <a:latin typeface="Courier New" charset="0"/>
                <a:cs typeface="Courier New" charset="0"/>
              </a:rPr>
              <a:t>’</a:t>
            </a:r>
            <a:endParaRPr lang="en-US" altLang="ja-JP">
              <a:latin typeface="Courier New" charset="0"/>
              <a:cs typeface="Courier New" charset="0"/>
            </a:endParaRPr>
          </a:p>
          <a:p>
            <a:pPr lvl="2">
              <a:lnSpc>
                <a:spcPct val="90000"/>
              </a:lnSpc>
            </a:pPr>
            <a:r>
              <a:rPr lang="en-US">
                <a:latin typeface="Arial" charset="0"/>
                <a:cs typeface="Courier New" charset="0"/>
              </a:rPr>
              <a:t>Not necessarily size of array</a:t>
            </a:r>
          </a:p>
          <a:p>
            <a:pPr>
              <a:lnSpc>
                <a:spcPct val="90000"/>
              </a:lnSpc>
            </a:pPr>
            <a:r>
              <a:rPr lang="ja-JP" altLang="en-US">
                <a:latin typeface="Arial" charset="0"/>
                <a:cs typeface="Courier New" charset="0"/>
              </a:rPr>
              <a:t>“</a:t>
            </a:r>
            <a:r>
              <a:rPr lang="en-US" altLang="ja-JP">
                <a:latin typeface="Arial" charset="0"/>
                <a:cs typeface="Courier New" charset="0"/>
              </a:rPr>
              <a:t>Add</a:t>
            </a:r>
            <a:r>
              <a:rPr lang="ja-JP" altLang="en-US">
                <a:latin typeface="Arial" charset="0"/>
                <a:cs typeface="Courier New" charset="0"/>
              </a:rPr>
              <a:t>”</a:t>
            </a:r>
            <a:r>
              <a:rPr lang="en-US" altLang="ja-JP">
                <a:latin typeface="Arial" charset="0"/>
                <a:cs typeface="Courier New" charset="0"/>
              </a:rPr>
              <a:t> strings together—string concatenation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Courier New" charset="0"/>
                <a:cs typeface="Courier New" charset="0"/>
              </a:rPr>
              <a:t>char *strcat(char *dest, 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		   const char *source);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Courier New" charset="0"/>
                <a:cs typeface="Courier New" charset="0"/>
              </a:rPr>
              <a:t>char *strncat(char *dest, 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		    const char *source, 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		    size_t num);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Arial" charset="0"/>
                <a:cs typeface="Courier New" charset="0"/>
              </a:rPr>
              <a:t>Returns </a:t>
            </a:r>
            <a:r>
              <a:rPr lang="en-US">
                <a:latin typeface="Courier New" charset="0"/>
                <a:cs typeface="Courier New" charset="0"/>
              </a:rPr>
              <a:t>dest</a:t>
            </a:r>
          </a:p>
        </p:txBody>
      </p:sp>
      <p:sp>
        <p:nvSpPr>
          <p:cNvPr id="2457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6D60AD6-A8C6-AE4C-82F8-8D00A739A400}" type="datetime1">
              <a:rPr lang="en-US" sz="1200" smtClean="0">
                <a:latin typeface="Garamond" charset="0"/>
                <a:cs typeface="Arial" charset="0"/>
              </a:rPr>
              <a:t>10/26/16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245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1A4E562-9E91-1D48-8FB4-F5CF7960CF23}" type="slidenum">
              <a:rPr lang="en-US" sz="1200">
                <a:latin typeface="Garamond" charset="0"/>
                <a:cs typeface="Arial" charset="0"/>
              </a:rPr>
              <a:pPr eaLnBrk="1" hangingPunct="1"/>
              <a:t>12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548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4096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Next time</a:t>
            </a:r>
          </a:p>
          <a:p>
            <a:pPr lvl="1"/>
            <a:r>
              <a:rPr lang="en-US" dirty="0" smtClean="0">
                <a:latin typeface="Arial" charset="0"/>
              </a:rPr>
              <a:t>More on strings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/>
            <a:r>
              <a:rPr lang="en-US" dirty="0">
                <a:latin typeface="Arial" charset="0"/>
              </a:rPr>
              <a:t>Program 6 due </a:t>
            </a:r>
            <a:r>
              <a:rPr lang="en-US" b="1" dirty="0">
                <a:solidFill>
                  <a:srgbClr val="FF0000"/>
                </a:solidFill>
                <a:latin typeface="Arial" charset="0"/>
              </a:rPr>
              <a:t>11</a:t>
            </a:r>
            <a:r>
              <a:rPr lang="en-US" b="1" dirty="0" smtClean="0">
                <a:solidFill>
                  <a:srgbClr val="FF0000"/>
                </a:solidFill>
                <a:latin typeface="Arial" charset="0"/>
              </a:rPr>
              <a:t>/7</a:t>
            </a:r>
            <a:endParaRPr lang="en-US" b="1" dirty="0">
              <a:solidFill>
                <a:srgbClr val="FF0000"/>
              </a:solidFill>
              <a:latin typeface="Arial" charset="0"/>
            </a:endParaRPr>
          </a:p>
          <a:p>
            <a:pPr lvl="1"/>
            <a:r>
              <a:rPr lang="en-US" dirty="0" smtClean="0">
                <a:latin typeface="Arial" charset="0"/>
              </a:rPr>
              <a:t>Exam </a:t>
            </a:r>
            <a:r>
              <a:rPr lang="en-US" dirty="0">
                <a:latin typeface="Arial" charset="0"/>
              </a:rPr>
              <a:t>2 in class 11/4</a:t>
            </a:r>
          </a:p>
          <a:p>
            <a:pPr lvl="2"/>
            <a:r>
              <a:rPr lang="en-US" dirty="0">
                <a:latin typeface="Arial" charset="0"/>
              </a:rPr>
              <a:t>Will be allowed one double-sided 8.5” x 11” note sheet</a:t>
            </a:r>
          </a:p>
          <a:p>
            <a:pPr lvl="2"/>
            <a:r>
              <a:rPr lang="en-US" dirty="0">
                <a:latin typeface="Arial" charset="0"/>
              </a:rPr>
              <a:t>Covers material starting after Exam 1, through Monday’s lecture (lectures 12-16; 18-</a:t>
            </a:r>
            <a:r>
              <a:rPr lang="en-US" dirty="0" smtClean="0">
                <a:latin typeface="Arial" charset="0"/>
              </a:rPr>
              <a:t>23)</a:t>
            </a:r>
            <a:endParaRPr lang="en-US" dirty="0">
              <a:latin typeface="Arial" charset="0"/>
            </a:endParaRPr>
          </a:p>
        </p:txBody>
      </p:sp>
      <p:sp>
        <p:nvSpPr>
          <p:cNvPr id="4096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EA43597-B145-3C40-9E57-3A3F8465DE48}" type="datetime1">
              <a:rPr lang="en-US" sz="1200" smtClean="0">
                <a:latin typeface="Garamond" charset="0"/>
              </a:rPr>
              <a:t>10/26/16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4096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95840FA-E6F5-0343-A066-8FDDE6435D57}" type="slidenum">
              <a:rPr lang="en-US" sz="1200">
                <a:latin typeface="Garamond" charset="0"/>
              </a:rPr>
              <a:pPr eaLnBrk="1" hangingPunct="1"/>
              <a:t>13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18434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Announcements/</a:t>
            </a:r>
            <a:r>
              <a:rPr lang="en-US" dirty="0" smtClean="0">
                <a:latin typeface="Arial" charset="0"/>
              </a:rPr>
              <a:t>reminders</a:t>
            </a:r>
          </a:p>
          <a:p>
            <a:pPr lvl="1"/>
            <a:r>
              <a:rPr lang="en-US" dirty="0">
                <a:latin typeface="Arial" charset="0"/>
              </a:rPr>
              <a:t>Program 6 due </a:t>
            </a:r>
            <a:r>
              <a:rPr lang="en-US" b="1" dirty="0" smtClean="0">
                <a:solidFill>
                  <a:srgbClr val="FF0000"/>
                </a:solidFill>
                <a:latin typeface="Arial" charset="0"/>
              </a:rPr>
              <a:t>11/7</a:t>
            </a:r>
            <a:endParaRPr lang="en-US" b="1" dirty="0">
              <a:solidFill>
                <a:srgbClr val="FF0000"/>
              </a:solidFill>
              <a:latin typeface="Arial" charset="0"/>
            </a:endParaRPr>
          </a:p>
          <a:p>
            <a:pPr lvl="1"/>
            <a:r>
              <a:rPr lang="en-US" dirty="0" smtClean="0">
                <a:latin typeface="Arial" charset="0"/>
              </a:rPr>
              <a:t>Exam </a:t>
            </a:r>
            <a:r>
              <a:rPr lang="en-US" dirty="0">
                <a:latin typeface="Arial" charset="0"/>
              </a:rPr>
              <a:t>2 in class 11/4</a:t>
            </a:r>
          </a:p>
          <a:p>
            <a:pPr lvl="2"/>
            <a:r>
              <a:rPr lang="en-US" dirty="0">
                <a:latin typeface="Arial" charset="0"/>
              </a:rPr>
              <a:t>Will be allowed one double-sided 8.5” x 11” note </a:t>
            </a:r>
            <a:r>
              <a:rPr lang="en-US" dirty="0" smtClean="0">
                <a:latin typeface="Arial" charset="0"/>
              </a:rPr>
              <a:t>sheet</a:t>
            </a:r>
          </a:p>
          <a:p>
            <a:pPr lvl="2"/>
            <a:r>
              <a:rPr lang="en-US" dirty="0" smtClean="0">
                <a:latin typeface="Arial" charset="0"/>
              </a:rPr>
              <a:t>Covers material starting after Exam 1, through Monday’s lecture (lectures 12-16; 18-23)</a:t>
            </a:r>
            <a:endParaRPr lang="en-US" dirty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Review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 smtClean="0">
                <a:latin typeface="Arial" charset="0"/>
              </a:rPr>
              <a:t>Arrays and functions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Today’s lecture</a:t>
            </a:r>
          </a:p>
          <a:p>
            <a:pPr lvl="1"/>
            <a:r>
              <a:rPr lang="en-US" dirty="0" smtClean="0">
                <a:latin typeface="Arial" charset="0"/>
              </a:rPr>
              <a:t>2-D arrays and functions</a:t>
            </a:r>
          </a:p>
        </p:txBody>
      </p:sp>
      <p:sp>
        <p:nvSpPr>
          <p:cNvPr id="1843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1B987F6-37CD-044B-A932-C7D1BC908FEB}" type="datetime1">
              <a:rPr lang="en-US" sz="1200" smtClean="0">
                <a:latin typeface="Garamond" charset="0"/>
              </a:rPr>
              <a:t>10/26/16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 dirty="0"/>
          </a:p>
        </p:txBody>
      </p:sp>
      <p:sp>
        <p:nvSpPr>
          <p:cNvPr id="184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9F8E4B5-312C-7642-92D5-9DCEDFEF1852}" type="slidenum">
              <a:rPr lang="en-US" sz="1200">
                <a:latin typeface="Garamond" charset="0"/>
              </a:rPr>
              <a:pPr eaLnBrk="1" hangingPunct="1"/>
              <a:t>2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arrays &amp; pointers</a:t>
            </a: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Arial" charset="0"/>
                <a:cs typeface="Courier New" charset="0"/>
              </a:rPr>
              <a:t>Array </a:t>
            </a:r>
            <a:r>
              <a:rPr lang="en-US" dirty="0">
                <a:latin typeface="Arial" charset="0"/>
                <a:cs typeface="Courier New" charset="0"/>
              </a:rPr>
              <a:t>name </a:t>
            </a:r>
            <a:r>
              <a:rPr lang="en-US" u="sng" dirty="0">
                <a:latin typeface="Arial" charset="0"/>
                <a:cs typeface="Courier New" charset="0"/>
              </a:rPr>
              <a:t>is</a:t>
            </a:r>
            <a:r>
              <a:rPr lang="en-US" dirty="0">
                <a:latin typeface="Arial" charset="0"/>
                <a:cs typeface="Courier New" charset="0"/>
              </a:rPr>
              <a:t> a pointer</a:t>
            </a:r>
          </a:p>
          <a:p>
            <a:pPr lvl="1"/>
            <a:r>
              <a:rPr lang="en-US" dirty="0">
                <a:latin typeface="Arial" charset="0"/>
                <a:cs typeface="Courier New" charset="0"/>
              </a:rPr>
              <a:t>Arrays are always passed by address to </a:t>
            </a:r>
            <a:r>
              <a:rPr lang="en-US" dirty="0" smtClean="0">
                <a:latin typeface="Arial" charset="0"/>
                <a:cs typeface="Courier New" charset="0"/>
              </a:rPr>
              <a:t>functions</a:t>
            </a:r>
            <a:endParaRPr lang="en-US" dirty="0">
              <a:latin typeface="Arial" charset="0"/>
              <a:cs typeface="Courier New" charset="0"/>
            </a:endParaRPr>
          </a:p>
          <a:p>
            <a:pPr lvl="1"/>
            <a:r>
              <a:rPr lang="en-US" dirty="0">
                <a:latin typeface="Arial" charset="0"/>
                <a:cs typeface="Courier New" charset="0"/>
              </a:rPr>
              <a:t>Should pass size of array as additional argument</a:t>
            </a:r>
          </a:p>
          <a:p>
            <a:pPr lvl="2"/>
            <a:r>
              <a:rPr lang="en-US" dirty="0">
                <a:latin typeface="Arial" charset="0"/>
                <a:cs typeface="Courier New" charset="0"/>
              </a:rPr>
              <a:t>e.g. </a:t>
            </a:r>
            <a:r>
              <a:rPr lang="en-US" dirty="0">
                <a:latin typeface="Courier New"/>
                <a:cs typeface="Courier New"/>
              </a:rPr>
              <a:t>void f(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arr</a:t>
            </a:r>
            <a:r>
              <a:rPr lang="en-US" dirty="0">
                <a:latin typeface="Courier New"/>
                <a:cs typeface="Courier New"/>
              </a:rPr>
              <a:t>[], 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n)</a:t>
            </a:r>
            <a:r>
              <a:rPr lang="en-US" dirty="0" smtClean="0">
                <a:latin typeface="Courier New"/>
                <a:cs typeface="Courier New"/>
              </a:rPr>
              <a:t>;</a:t>
            </a:r>
          </a:p>
          <a:p>
            <a:pPr lvl="2"/>
            <a:r>
              <a:rPr lang="en-US" dirty="0" smtClean="0">
                <a:latin typeface="Arial" charset="0"/>
                <a:cs typeface="Courier New" charset="0"/>
              </a:rPr>
              <a:t>Size of array does not need to be specified in brackets (and will be ignored by compiler)</a:t>
            </a:r>
          </a:p>
          <a:p>
            <a:r>
              <a:rPr lang="en-US" dirty="0" smtClean="0">
                <a:latin typeface="Arial" charset="0"/>
                <a:cs typeface="Courier New" charset="0"/>
              </a:rPr>
              <a:t>Calling functions with array arguments: simply specify name of array</a:t>
            </a:r>
          </a:p>
          <a:p>
            <a:pPr lvl="1"/>
            <a:r>
              <a:rPr lang="en-US" dirty="0" smtClean="0">
                <a:latin typeface="Arial" charset="0"/>
                <a:cs typeface="Courier New" charset="0"/>
              </a:rPr>
              <a:t>For example, </a:t>
            </a:r>
            <a:r>
              <a:rPr lang="en-US" dirty="0" smtClean="0">
                <a:latin typeface="Arial" charset="0"/>
                <a:cs typeface="Courier New" charset="0"/>
              </a:rPr>
              <a:t>given </a:t>
            </a:r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>
                <a:latin typeface="Courier New"/>
                <a:cs typeface="Courier New"/>
              </a:rPr>
              <a:t> x[20]</a:t>
            </a:r>
            <a:r>
              <a:rPr lang="en-US" dirty="0" smtClean="0">
                <a:latin typeface="Arial" charset="0"/>
                <a:cs typeface="Courier New" charset="0"/>
              </a:rPr>
              <a:t>; pass that array to </a:t>
            </a:r>
            <a:r>
              <a:rPr lang="en-US" dirty="0" smtClean="0">
                <a:latin typeface="Courier New"/>
                <a:cs typeface="Courier New"/>
              </a:rPr>
              <a:t>f()</a:t>
            </a:r>
            <a:r>
              <a:rPr lang="en-US" dirty="0" smtClean="0">
                <a:latin typeface="Arial" charset="0"/>
                <a:cs typeface="Courier New" charset="0"/>
              </a:rPr>
              <a:t>:  </a:t>
            </a:r>
            <a:r>
              <a:rPr lang="en-US" dirty="0" smtClean="0">
                <a:latin typeface="Courier New"/>
                <a:cs typeface="Courier New"/>
              </a:rPr>
              <a:t>f(x, 20);</a:t>
            </a:r>
          </a:p>
          <a:p>
            <a:pPr lvl="1"/>
            <a:r>
              <a:rPr lang="en-US" dirty="0" smtClean="0">
                <a:latin typeface="Arial" charset="0"/>
                <a:cs typeface="Courier New" charset="0"/>
              </a:rPr>
              <a:t>Array name is pointer to first element: </a:t>
            </a:r>
            <a:r>
              <a:rPr lang="en-US" dirty="0" smtClean="0">
                <a:latin typeface="Courier New"/>
                <a:cs typeface="Courier New"/>
              </a:rPr>
              <a:t>x</a:t>
            </a:r>
            <a:r>
              <a:rPr lang="en-US" dirty="0" smtClean="0">
                <a:latin typeface="Arial" charset="0"/>
                <a:cs typeface="Courier New" charset="0"/>
              </a:rPr>
              <a:t> </a:t>
            </a:r>
            <a:r>
              <a:rPr lang="en-US" dirty="0" smtClean="0">
                <a:latin typeface="Arial" charset="0"/>
                <a:cs typeface="Courier New" charset="0"/>
                <a:sym typeface="Wingdings"/>
              </a:rPr>
              <a:t> </a:t>
            </a:r>
            <a:r>
              <a:rPr lang="en-US" dirty="0" smtClean="0">
                <a:latin typeface="Courier New"/>
                <a:cs typeface="Courier New"/>
                <a:sym typeface="Wingdings"/>
              </a:rPr>
              <a:t>&amp;x[0]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24579" name="Date Placeholder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1D0BA87-30AD-934D-9FEB-9E13E587486F}" type="datetime1">
              <a:rPr lang="en-US" sz="1200" smtClean="0">
                <a:latin typeface="Garamond" charset="0"/>
              </a:rPr>
              <a:t>10/26/16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245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406127C-A09E-8F42-BDE3-4E2FAF94D70B}" type="slidenum">
              <a:rPr lang="en-US" sz="1200">
                <a:latin typeface="Garamond" charset="0"/>
              </a:rPr>
              <a:pPr eaLnBrk="1" hangingPunct="1"/>
              <a:t>3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7256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2-D arrays and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When passing 2-D array to function, can omit first dimension (rows) but must list columns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Example: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// Assume n = # of rows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[][4],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n);</a:t>
            </a:r>
          </a:p>
          <a:p>
            <a:pPr lvl="1"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x[3][4];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f(x, 3);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...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891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28276B6-5DDB-274A-AF1E-551C41A82C81}" type="datetime1">
              <a:rPr lang="en-US" sz="1200" smtClean="0">
                <a:latin typeface="Garamond" charset="0"/>
              </a:rPr>
              <a:t>10/26/16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3891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DDB3EE6-7659-C24A-AE93-8D468102B578}" type="slidenum">
              <a:rPr lang="en-US" sz="1200">
                <a:latin typeface="Garamond" charset="0"/>
              </a:rPr>
              <a:pPr eaLnBrk="1" hangingPunct="1"/>
              <a:t>4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8323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Example: 2-D arrays and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Say we have a program that stores student exam scores in a 2-D array: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Each row represents an individual student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Each column represents one of the 3 exams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Write functions to: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Calculate the exam average for each student and store it in a 1-D array that is accessible in the main program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Assume all exams have equal weight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Calculate the average for each exam and store it in a 1-D array that is accessible in the main program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Each function takes the same arguments: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The 2-D array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The # of students in the class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The 1-D array that will be used to hold the averages</a:t>
            </a:r>
            <a:endParaRPr lang="en-US" dirty="0"/>
          </a:p>
        </p:txBody>
      </p:sp>
      <p:sp>
        <p:nvSpPr>
          <p:cNvPr id="3993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A188B66-1402-D24F-B483-00D638250E6E}" type="datetime1">
              <a:rPr lang="en-US" sz="1200" smtClean="0">
                <a:latin typeface="Garamond" charset="0"/>
              </a:rPr>
              <a:t>10/26/16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3994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8FBF312-9E36-4D44-B766-2F60ED7BEE9C}" type="slidenum">
              <a:rPr lang="en-US" sz="1200">
                <a:latin typeface="Garamond" charset="0"/>
              </a:rPr>
              <a:pPr eaLnBrk="1" hangingPunct="1"/>
              <a:t>5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1824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4096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charset="0"/>
              <a:buNone/>
              <a:tabLst>
                <a:tab pos="633413" algn="l"/>
                <a:tab pos="973138" algn="l"/>
                <a:tab pos="1254125" algn="l"/>
              </a:tabLst>
            </a:pPr>
            <a:r>
              <a:rPr lang="en-US" sz="1900">
                <a:latin typeface="Courier New" charset="0"/>
                <a:cs typeface="Courier New" charset="0"/>
              </a:rPr>
              <a:t>void studentAvg(double grades[][3], int nStudents,</a:t>
            </a: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633413" algn="l"/>
                <a:tab pos="973138" algn="l"/>
                <a:tab pos="1254125" algn="l"/>
              </a:tabLst>
            </a:pPr>
            <a:r>
              <a:rPr lang="en-US" sz="1900">
                <a:latin typeface="Courier New" charset="0"/>
                <a:cs typeface="Courier New" charset="0"/>
              </a:rPr>
              <a:t>					double averages[]) {</a:t>
            </a: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633413" algn="l"/>
                <a:tab pos="973138" algn="l"/>
                <a:tab pos="1254125" algn="l"/>
              </a:tabLst>
            </a:pPr>
            <a:r>
              <a:rPr lang="en-US" sz="1900">
                <a:latin typeface="Courier New" charset="0"/>
                <a:cs typeface="Courier New" charset="0"/>
              </a:rPr>
              <a:t>		int i, j;	// Row/column #</a:t>
            </a: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633413" algn="l"/>
                <a:tab pos="973138" algn="l"/>
                <a:tab pos="1254125" algn="l"/>
              </a:tabLst>
            </a:pPr>
            <a:r>
              <a:rPr lang="en-US" sz="1900">
                <a:latin typeface="Courier New" charset="0"/>
                <a:cs typeface="Courier New" charset="0"/>
              </a:rPr>
              <a:t>		</a:t>
            </a: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633413" algn="l"/>
                <a:tab pos="973138" algn="l"/>
                <a:tab pos="1254125" algn="l"/>
              </a:tabLst>
            </a:pPr>
            <a:r>
              <a:rPr lang="en-US" sz="1900">
                <a:latin typeface="Courier New" charset="0"/>
                <a:cs typeface="Courier New" charset="0"/>
              </a:rPr>
              <a:t>		/* Go through each row, sum</a:t>
            </a: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633413" algn="l"/>
                <a:tab pos="973138" algn="l"/>
                <a:tab pos="1254125" algn="l"/>
              </a:tabLst>
            </a:pPr>
            <a:r>
              <a:rPr lang="en-US" sz="1900">
                <a:latin typeface="Courier New" charset="0"/>
                <a:cs typeface="Courier New" charset="0"/>
              </a:rPr>
              <a:t>		   all columns, and divide by 3</a:t>
            </a: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633413" algn="l"/>
                <a:tab pos="973138" algn="l"/>
                <a:tab pos="1254125" algn="l"/>
              </a:tabLst>
            </a:pPr>
            <a:r>
              <a:rPr lang="en-US" sz="1900">
                <a:latin typeface="Courier New" charset="0"/>
                <a:cs typeface="Courier New" charset="0"/>
              </a:rPr>
              <a:t>		   to get each student</a:t>
            </a:r>
            <a:r>
              <a:rPr lang="ja-JP" altLang="en-US" sz="1900">
                <a:latin typeface="Courier New" charset="0"/>
                <a:cs typeface="Courier New" charset="0"/>
              </a:rPr>
              <a:t>’</a:t>
            </a:r>
            <a:r>
              <a:rPr lang="en-US" altLang="ja-JP" sz="1900">
                <a:latin typeface="Courier New" charset="0"/>
                <a:cs typeface="Courier New" charset="0"/>
              </a:rPr>
              <a:t>s avg */</a:t>
            </a: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633413" algn="l"/>
                <a:tab pos="973138" algn="l"/>
                <a:tab pos="1254125" algn="l"/>
              </a:tabLst>
            </a:pPr>
            <a:r>
              <a:rPr lang="en-US" sz="1900">
                <a:latin typeface="Courier New" charset="0"/>
                <a:cs typeface="Courier New" charset="0"/>
              </a:rPr>
              <a:t>		for (i = 0; i &lt; nStudents; i++) {</a:t>
            </a: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633413" algn="l"/>
                <a:tab pos="973138" algn="l"/>
                <a:tab pos="1254125" algn="l"/>
              </a:tabLst>
            </a:pPr>
            <a:r>
              <a:rPr lang="en-US" sz="1900">
                <a:latin typeface="Courier New" charset="0"/>
                <a:cs typeface="Courier New" charset="0"/>
              </a:rPr>
              <a:t>			averages[i] = grades[i][0];	// Initialize sum</a:t>
            </a: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633413" algn="l"/>
                <a:tab pos="973138" algn="l"/>
                <a:tab pos="1254125" algn="l"/>
              </a:tabLst>
            </a:pPr>
            <a:r>
              <a:rPr lang="en-US" sz="1900">
                <a:latin typeface="Courier New" charset="0"/>
                <a:cs typeface="Courier New" charset="0"/>
              </a:rPr>
              <a:t>			for (j = 1; j &lt; 3; j++) {</a:t>
            </a: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633413" algn="l"/>
                <a:tab pos="973138" algn="l"/>
                <a:tab pos="1254125" algn="l"/>
              </a:tabLst>
            </a:pPr>
            <a:r>
              <a:rPr lang="en-US" sz="1900">
                <a:latin typeface="Courier New" charset="0"/>
                <a:cs typeface="Courier New" charset="0"/>
              </a:rPr>
              <a:t>				averages[i] += grades[i][j];</a:t>
            </a: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633413" algn="l"/>
                <a:tab pos="973138" algn="l"/>
                <a:tab pos="1254125" algn="l"/>
              </a:tabLst>
            </a:pPr>
            <a:r>
              <a:rPr lang="en-US" sz="1900">
                <a:latin typeface="Courier New" charset="0"/>
                <a:cs typeface="Courier New" charset="0"/>
              </a:rPr>
              <a:t>			}</a:t>
            </a: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633413" algn="l"/>
                <a:tab pos="973138" algn="l"/>
                <a:tab pos="1254125" algn="l"/>
              </a:tabLst>
            </a:pPr>
            <a:r>
              <a:rPr lang="en-US" sz="1900">
                <a:latin typeface="Courier New" charset="0"/>
                <a:cs typeface="Courier New" charset="0"/>
              </a:rPr>
              <a:t>			averages[i] /= 3;</a:t>
            </a: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633413" algn="l"/>
                <a:tab pos="973138" algn="l"/>
                <a:tab pos="1254125" algn="l"/>
              </a:tabLst>
            </a:pPr>
            <a:r>
              <a:rPr lang="en-US" sz="1900">
                <a:latin typeface="Courier New" charset="0"/>
                <a:cs typeface="Courier New" charset="0"/>
              </a:rPr>
              <a:t>		}</a:t>
            </a:r>
          </a:p>
          <a:p>
            <a:pPr>
              <a:lnSpc>
                <a:spcPct val="80000"/>
              </a:lnSpc>
              <a:buFont typeface="Wingdings" charset="0"/>
              <a:buNone/>
              <a:tabLst>
                <a:tab pos="633413" algn="l"/>
                <a:tab pos="973138" algn="l"/>
                <a:tab pos="1254125" algn="l"/>
              </a:tabLst>
            </a:pPr>
            <a:r>
              <a:rPr lang="en-US" sz="1900"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4096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D4DDBE8-1DCC-1C4D-A9DE-BA1862710CB3}" type="datetime1">
              <a:rPr lang="en-US" sz="1200" smtClean="0">
                <a:latin typeface="Garamond" charset="0"/>
              </a:rPr>
              <a:t>10/26/16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4096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0EBBBD9-1913-9C4E-A82B-A23A11B1756C}" type="slidenum">
              <a:rPr lang="en-US" sz="1200">
                <a:latin typeface="Garamond" charset="0"/>
              </a:rPr>
              <a:pPr eaLnBrk="1" hangingPunct="1"/>
              <a:t>6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5442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Font typeface="Wingdings" pitchFamily="2" charset="2"/>
              <a:buNone/>
              <a:tabLst>
                <a:tab pos="633413" algn="l"/>
                <a:tab pos="973138" algn="l"/>
                <a:tab pos="1254125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void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examAvg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(double grades[][3],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nStudents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,</a:t>
            </a:r>
          </a:p>
          <a:p>
            <a:pPr>
              <a:buFont typeface="Wingdings" pitchFamily="2" charset="2"/>
              <a:buNone/>
              <a:tabLst>
                <a:tab pos="633413" algn="l"/>
                <a:tab pos="973138" algn="l"/>
                <a:tab pos="1254125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			double averages[]) {</a:t>
            </a:r>
          </a:p>
          <a:p>
            <a:pPr>
              <a:buFont typeface="Wingdings" pitchFamily="2" charset="2"/>
              <a:buNone/>
              <a:tabLst>
                <a:tab pos="633413" algn="l"/>
                <a:tab pos="973138" algn="l"/>
                <a:tab pos="1254125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, j;	// Row/column #</a:t>
            </a:r>
          </a:p>
          <a:p>
            <a:pPr>
              <a:buFont typeface="Wingdings" pitchFamily="2" charset="2"/>
              <a:buNone/>
              <a:tabLst>
                <a:tab pos="633413" algn="l"/>
                <a:tab pos="973138" algn="l"/>
                <a:tab pos="1254125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</a:t>
            </a:r>
          </a:p>
          <a:p>
            <a:pPr>
              <a:buFont typeface="Wingdings" pitchFamily="2" charset="2"/>
              <a:buNone/>
              <a:tabLst>
                <a:tab pos="633413" algn="l"/>
                <a:tab pos="973138" algn="l"/>
                <a:tab pos="1254125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/* Go through each column, sum</a:t>
            </a:r>
          </a:p>
          <a:p>
            <a:pPr>
              <a:buFont typeface="Wingdings" pitchFamily="2" charset="2"/>
              <a:buNone/>
              <a:tabLst>
                <a:tab pos="633413" algn="l"/>
                <a:tab pos="973138" algn="l"/>
                <a:tab pos="1254125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   all rows, and divide by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nStudents</a:t>
            </a: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tabLst>
                <a:tab pos="633413" algn="l"/>
                <a:tab pos="973138" algn="l"/>
                <a:tab pos="1254125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   to get each exam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avg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*/</a:t>
            </a:r>
          </a:p>
          <a:p>
            <a:pPr>
              <a:buFont typeface="Wingdings" pitchFamily="2" charset="2"/>
              <a:buNone/>
              <a:tabLst>
                <a:tab pos="633413" algn="l"/>
                <a:tab pos="973138" algn="l"/>
                <a:tab pos="1254125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for (j = 0; j &lt; 3; j++) {</a:t>
            </a:r>
          </a:p>
          <a:p>
            <a:pPr>
              <a:buFont typeface="Wingdings" pitchFamily="2" charset="2"/>
              <a:buNone/>
              <a:tabLst>
                <a:tab pos="633413" algn="l"/>
                <a:tab pos="973138" algn="l"/>
                <a:tab pos="1254125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	averages[j] = grades[0][j];	// Initialize sum</a:t>
            </a:r>
          </a:p>
          <a:p>
            <a:pPr>
              <a:buFont typeface="Wingdings" pitchFamily="2" charset="2"/>
              <a:buNone/>
              <a:tabLst>
                <a:tab pos="633413" algn="l"/>
                <a:tab pos="973138" algn="l"/>
                <a:tab pos="1254125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	for (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= 1;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&lt;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nStudents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; i++) {</a:t>
            </a:r>
          </a:p>
          <a:p>
            <a:pPr>
              <a:buFont typeface="Wingdings" pitchFamily="2" charset="2"/>
              <a:buNone/>
              <a:tabLst>
                <a:tab pos="633413" algn="l"/>
                <a:tab pos="973138" algn="l"/>
                <a:tab pos="1254125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		averages[j] += grades[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][j];</a:t>
            </a:r>
          </a:p>
          <a:p>
            <a:pPr>
              <a:buFont typeface="Wingdings" pitchFamily="2" charset="2"/>
              <a:buNone/>
              <a:tabLst>
                <a:tab pos="633413" algn="l"/>
                <a:tab pos="973138" algn="l"/>
                <a:tab pos="1254125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	}</a:t>
            </a:r>
          </a:p>
          <a:p>
            <a:pPr>
              <a:buFont typeface="Wingdings" pitchFamily="2" charset="2"/>
              <a:buNone/>
              <a:tabLst>
                <a:tab pos="633413" algn="l"/>
                <a:tab pos="973138" algn="l"/>
                <a:tab pos="1254125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	averages[j] /=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nStudents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  <a:tabLst>
                <a:tab pos="633413" algn="l"/>
                <a:tab pos="973138" algn="l"/>
                <a:tab pos="1254125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	}</a:t>
            </a:r>
          </a:p>
          <a:p>
            <a:pPr>
              <a:buFont typeface="Wingdings" pitchFamily="2" charset="2"/>
              <a:buNone/>
              <a:tabLst>
                <a:tab pos="633413" algn="l"/>
                <a:tab pos="973138" algn="l"/>
                <a:tab pos="1254125" algn="l"/>
              </a:tabLst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4198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DDBC0FD-45D4-654F-93C3-9D1DC3BBA4E1}" type="datetime1">
              <a:rPr lang="en-US" sz="1200" smtClean="0">
                <a:latin typeface="Garamond" charset="0"/>
              </a:rPr>
              <a:t>10/26/16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4198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C4EF8BE-7644-CB45-980C-325F4650F280}" type="slidenum">
              <a:rPr lang="en-US" sz="1200">
                <a:latin typeface="Garamond" charset="0"/>
              </a:rPr>
              <a:pPr eaLnBrk="1" hangingPunct="1"/>
              <a:t>7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48507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Strings in C</a:t>
            </a: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641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300">
                <a:latin typeface="Arial" charset="0"/>
              </a:rPr>
              <a:t>Strings in C: null-terminated arrays of characters</a:t>
            </a:r>
          </a:p>
          <a:p>
            <a:pPr lvl="1">
              <a:lnSpc>
                <a:spcPct val="80000"/>
              </a:lnSpc>
            </a:pPr>
            <a:r>
              <a:rPr lang="ja-JP" altLang="en-US" sz="2000">
                <a:latin typeface="Courier New" charset="0"/>
                <a:cs typeface="Courier New" charset="0"/>
              </a:rPr>
              <a:t>“</a:t>
            </a:r>
            <a:r>
              <a:rPr lang="en-US" altLang="ja-JP" sz="2000">
                <a:latin typeface="Courier New" charset="0"/>
                <a:cs typeface="Courier New" charset="0"/>
              </a:rPr>
              <a:t>Hello</a:t>
            </a:r>
            <a:r>
              <a:rPr lang="ja-JP" altLang="en-US" sz="2000">
                <a:latin typeface="Courier New" charset="0"/>
                <a:cs typeface="Courier New" charset="0"/>
              </a:rPr>
              <a:t>”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{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‘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H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’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, 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‘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e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’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, 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‘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l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’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, 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‘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l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’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, 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‘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o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’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, 0}</a:t>
            </a:r>
            <a:endParaRPr lang="en-US" altLang="ja-JP" sz="2000">
              <a:latin typeface="Courier New" charset="0"/>
              <a:cs typeface="Courier New" charset="0"/>
            </a:endParaRPr>
          </a:p>
          <a:p>
            <a:pPr lvl="1">
              <a:lnSpc>
                <a:spcPct val="80000"/>
              </a:lnSpc>
            </a:pPr>
            <a:r>
              <a:rPr lang="en-US" sz="2000">
                <a:latin typeface="Arial" charset="0"/>
              </a:rPr>
              <a:t>Null character = 0 = </a:t>
            </a:r>
            <a:r>
              <a:rPr lang="ja-JP" altLang="en-US" sz="2000">
                <a:latin typeface="Courier New" charset="0"/>
                <a:cs typeface="Courier New" charset="0"/>
              </a:rPr>
              <a:t>‘</a:t>
            </a:r>
            <a:r>
              <a:rPr lang="en-US" altLang="ja-JP" sz="2000">
                <a:latin typeface="Courier New" charset="0"/>
                <a:cs typeface="Courier New" charset="0"/>
              </a:rPr>
              <a:t>\0</a:t>
            </a:r>
            <a:r>
              <a:rPr lang="ja-JP" altLang="en-US" sz="2000">
                <a:latin typeface="Courier New" charset="0"/>
                <a:cs typeface="Courier New" charset="0"/>
              </a:rPr>
              <a:t>’</a:t>
            </a:r>
            <a:endParaRPr lang="en-US" altLang="ja-JP" sz="2000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</a:pPr>
            <a:r>
              <a:rPr lang="en-US" sz="2300">
                <a:latin typeface="Arial" charset="0"/>
              </a:rPr>
              <a:t>Can declare array to hold string</a:t>
            </a:r>
          </a:p>
          <a:p>
            <a:pPr lvl="1">
              <a:lnSpc>
                <a:spcPct val="80000"/>
              </a:lnSpc>
            </a:pPr>
            <a:r>
              <a:rPr lang="en-US" sz="2000">
                <a:latin typeface="Arial" charset="0"/>
              </a:rPr>
              <a:t>Need space to hold null: </a:t>
            </a:r>
            <a:r>
              <a:rPr lang="en-US" sz="2000">
                <a:latin typeface="Courier New" charset="0"/>
                <a:cs typeface="Courier New" charset="0"/>
              </a:rPr>
              <a:t>char hello[5]</a:t>
            </a:r>
            <a:r>
              <a:rPr lang="en-US" sz="2000">
                <a:latin typeface="Arial" charset="0"/>
                <a:cs typeface="Courier New" charset="0"/>
              </a:rPr>
              <a:t> would be </a:t>
            </a:r>
            <a:r>
              <a:rPr lang="en-US" sz="2000">
                <a:latin typeface="Arial" charset="0"/>
                <a:sym typeface="Wingdings" charset="0"/>
              </a:rPr>
              <a:t>too small</a:t>
            </a:r>
          </a:p>
          <a:p>
            <a:pPr lvl="1">
              <a:lnSpc>
                <a:spcPct val="80000"/>
              </a:lnSpc>
            </a:pPr>
            <a:r>
              <a:rPr lang="en-US" sz="2000">
                <a:latin typeface="Arial" charset="0"/>
                <a:cs typeface="Courier New" charset="0"/>
                <a:sym typeface="Wingdings" charset="0"/>
              </a:rPr>
              <a:t>Can use string constants to directly initialize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Arial" charset="0"/>
                <a:cs typeface="Courier New" charset="0"/>
                <a:sym typeface="Wingdings" charset="0"/>
              </a:rPr>
              <a:t>	</a:t>
            </a:r>
            <a:r>
              <a:rPr lang="en-US" sz="2000">
                <a:latin typeface="Courier New" charset="0"/>
                <a:cs typeface="Courier New" charset="0"/>
                <a:sym typeface="Wingdings" charset="0"/>
              </a:rPr>
              <a:t>char hello[] = 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“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Hello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”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;</a:t>
            </a:r>
            <a:endParaRPr lang="en-US" altLang="ja-JP" sz="2000">
              <a:latin typeface="Arial" charset="0"/>
              <a:cs typeface="Courier New" charset="0"/>
            </a:endParaRPr>
          </a:p>
          <a:p>
            <a:pPr lvl="1">
              <a:lnSpc>
                <a:spcPct val="80000"/>
              </a:lnSpc>
            </a:pPr>
            <a:r>
              <a:rPr lang="en-US" sz="2000">
                <a:latin typeface="Arial" charset="0"/>
                <a:cs typeface="Courier New" charset="0"/>
                <a:sym typeface="Wingdings" charset="0"/>
              </a:rPr>
              <a:t>Equivalent to: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Arial" charset="0"/>
                <a:cs typeface="Courier New" charset="0"/>
                <a:sym typeface="Wingdings" charset="0"/>
              </a:rPr>
              <a:t>	</a:t>
            </a:r>
            <a:r>
              <a:rPr lang="en-US" sz="2000">
                <a:latin typeface="Courier New" charset="0"/>
                <a:cs typeface="Courier New" charset="0"/>
                <a:sym typeface="Wingdings" charset="0"/>
              </a:rPr>
              <a:t>char hello[6];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Courier New" charset="0"/>
                <a:cs typeface="Courier New" charset="0"/>
                <a:sym typeface="Wingdings" charset="0"/>
              </a:rPr>
              <a:t>	hello[0] = 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‘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H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’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Courier New" charset="0"/>
                <a:cs typeface="Courier New" charset="0"/>
                <a:sym typeface="Wingdings" charset="0"/>
              </a:rPr>
              <a:t>	hello[1] = 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‘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e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’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Courier New" charset="0"/>
                <a:cs typeface="Courier New" charset="0"/>
                <a:sym typeface="Wingdings" charset="0"/>
              </a:rPr>
              <a:t>	hello[2] = 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‘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l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’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Courier New" charset="0"/>
                <a:cs typeface="Courier New" charset="0"/>
                <a:sym typeface="Wingdings" charset="0"/>
              </a:rPr>
              <a:t>	hello[3] = 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‘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l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’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Courier New" charset="0"/>
                <a:cs typeface="Courier New" charset="0"/>
                <a:sym typeface="Wingdings" charset="0"/>
              </a:rPr>
              <a:t>	hello[4] = 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‘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o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’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latin typeface="Courier New" charset="0"/>
                <a:cs typeface="Courier New" charset="0"/>
                <a:sym typeface="Wingdings" charset="0"/>
              </a:rPr>
              <a:t>	hello[5] = 0	   --OR--	hello[5] = 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‘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\0</a:t>
            </a:r>
            <a:r>
              <a:rPr lang="ja-JP" altLang="en-US" sz="2000">
                <a:latin typeface="Courier New" charset="0"/>
                <a:cs typeface="Courier New" charset="0"/>
                <a:sym typeface="Wingdings" charset="0"/>
              </a:rPr>
              <a:t>’</a:t>
            </a:r>
            <a:r>
              <a:rPr lang="en-US" altLang="ja-JP" sz="2000">
                <a:latin typeface="Courier New" charset="0"/>
                <a:cs typeface="Courier New" charset="0"/>
                <a:sym typeface="Wingdings" charset="0"/>
              </a:rPr>
              <a:t>;</a:t>
            </a:r>
            <a:endParaRPr lang="en-US" sz="2000">
              <a:latin typeface="Courier New" charset="0"/>
              <a:cs typeface="Courier New" charset="0"/>
              <a:sym typeface="Wingdings" charset="0"/>
            </a:endParaRPr>
          </a:p>
        </p:txBody>
      </p:sp>
      <p:sp>
        <p:nvSpPr>
          <p:cNvPr id="2048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99D4519-F51E-884F-A436-6463933CF6B9}" type="datetime1">
              <a:rPr lang="en-US" sz="1200" smtClean="0">
                <a:latin typeface="Garamond" charset="0"/>
                <a:cs typeface="Arial" charset="0"/>
              </a:rPr>
              <a:t>10/26/16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204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4D82A59-3716-D24B-9BF5-562DCA8E0DCF}" type="slidenum">
              <a:rPr lang="en-US" sz="1200">
                <a:latin typeface="Garamond" charset="0"/>
                <a:cs typeface="Arial" charset="0"/>
              </a:rPr>
              <a:pPr eaLnBrk="1" hangingPunct="1"/>
              <a:t>8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8123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Strings, output, and functions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Can pass string as array or pointer: </a:t>
            </a:r>
            <a:r>
              <a:rPr lang="en-US">
                <a:latin typeface="Courier New" charset="0"/>
                <a:cs typeface="Courier New" charset="0"/>
              </a:rPr>
              <a:t>char *</a:t>
            </a:r>
          </a:p>
          <a:p>
            <a:pPr lvl="1"/>
            <a:r>
              <a:rPr lang="en-US">
                <a:latin typeface="Courier New" charset="0"/>
                <a:cs typeface="Courier New" charset="0"/>
              </a:rPr>
              <a:t>printf()</a:t>
            </a:r>
            <a:r>
              <a:rPr lang="en-US">
                <a:latin typeface="Arial" charset="0"/>
              </a:rPr>
              <a:t>, </a:t>
            </a:r>
            <a:r>
              <a:rPr lang="en-US">
                <a:latin typeface="Courier New" charset="0"/>
                <a:cs typeface="Courier New" charset="0"/>
              </a:rPr>
              <a:t>scanf()</a:t>
            </a:r>
            <a:r>
              <a:rPr lang="en-US">
                <a:latin typeface="Arial" charset="0"/>
              </a:rPr>
              <a:t> take </a:t>
            </a:r>
            <a:r>
              <a:rPr lang="en-US">
                <a:latin typeface="Courier New" charset="0"/>
                <a:cs typeface="Courier New" charset="0"/>
              </a:rPr>
              <a:t>char *</a:t>
            </a:r>
            <a:r>
              <a:rPr lang="en-US">
                <a:latin typeface="Arial" charset="0"/>
              </a:rPr>
              <a:t> as first argument</a:t>
            </a:r>
          </a:p>
          <a:p>
            <a:pPr lvl="1"/>
            <a:r>
              <a:rPr lang="en-US">
                <a:latin typeface="Arial" charset="0"/>
              </a:rPr>
              <a:t>Given string </a:t>
            </a:r>
            <a:r>
              <a:rPr lang="en-US">
                <a:latin typeface="Courier New" charset="0"/>
                <a:cs typeface="Courier New" charset="0"/>
              </a:rPr>
              <a:t>char hello[]</a:t>
            </a:r>
            <a:r>
              <a:rPr lang="en-US">
                <a:latin typeface="Arial" charset="0"/>
              </a:rPr>
              <a:t> from previous slide:</a:t>
            </a:r>
          </a:p>
          <a:p>
            <a:pPr lvl="2"/>
            <a:r>
              <a:rPr lang="en-US">
                <a:latin typeface="Arial" charset="0"/>
              </a:rPr>
              <a:t>Print directly: </a:t>
            </a:r>
            <a:r>
              <a:rPr lang="en-US">
                <a:latin typeface="Courier New" charset="0"/>
                <a:cs typeface="Courier New" charset="0"/>
              </a:rPr>
              <a:t>printf(hello);</a:t>
            </a:r>
          </a:p>
          <a:p>
            <a:pPr lvl="2"/>
            <a:r>
              <a:rPr lang="en-US">
                <a:latin typeface="Arial" charset="0"/>
                <a:cs typeface="Courier New" charset="0"/>
              </a:rPr>
              <a:t>Print w/formatting using %s: </a:t>
            </a:r>
            <a:r>
              <a:rPr lang="en-US">
                <a:latin typeface="Courier New" charset="0"/>
                <a:cs typeface="Courier New" charset="0"/>
              </a:rPr>
              <a:t>printf(“%s\n”, 						 hello);</a:t>
            </a:r>
          </a:p>
          <a:p>
            <a:pPr lvl="2"/>
            <a:r>
              <a:rPr lang="en-US">
                <a:latin typeface="Arial" charset="0"/>
                <a:cs typeface="Courier New" charset="0"/>
              </a:rPr>
              <a:t>Print individual character:  </a:t>
            </a:r>
            <a:r>
              <a:rPr lang="en-US">
                <a:latin typeface="Courier New" charset="0"/>
                <a:cs typeface="Courier New" charset="0"/>
              </a:rPr>
              <a:t>printf(“%c\n”, 						hello[1]);</a:t>
            </a:r>
          </a:p>
        </p:txBody>
      </p:sp>
      <p:sp>
        <p:nvSpPr>
          <p:cNvPr id="2150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85927FF-8E6D-9C4C-B546-BA4172F1F540}" type="datetime1">
              <a:rPr lang="en-US" sz="1200" smtClean="0">
                <a:latin typeface="Garamond" charset="0"/>
                <a:cs typeface="Arial" charset="0"/>
              </a:rPr>
              <a:t>10/26/16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215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1AC0AE3-EF86-5341-A8BC-D36450E83481}" type="slidenum">
              <a:rPr lang="en-US" sz="1200">
                <a:latin typeface="Garamond" charset="0"/>
                <a:cs typeface="Arial" charset="0"/>
              </a:rPr>
              <a:pPr eaLnBrk="1" hangingPunct="1"/>
              <a:t>9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86979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13740</TotalTime>
  <Words>832</Words>
  <Application>Microsoft Macintosh PowerPoint</Application>
  <PresentationFormat>On-screen Show (4:3)</PresentationFormat>
  <Paragraphs>184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Edge</vt:lpstr>
      <vt:lpstr>EECE.2160 ECE Application Programming</vt:lpstr>
      <vt:lpstr>Lecture outline</vt:lpstr>
      <vt:lpstr>Review: arrays &amp; pointers</vt:lpstr>
      <vt:lpstr>2-D arrays and functions</vt:lpstr>
      <vt:lpstr>Example: 2-D arrays and functions</vt:lpstr>
      <vt:lpstr>Example solution</vt:lpstr>
      <vt:lpstr>Example solution (cont.)</vt:lpstr>
      <vt:lpstr>Strings in C</vt:lpstr>
      <vt:lpstr>Strings, output, and functions</vt:lpstr>
      <vt:lpstr>String functions</vt:lpstr>
      <vt:lpstr>String functions (cont.)</vt:lpstr>
      <vt:lpstr>String functions (cont.)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1685</cp:revision>
  <dcterms:created xsi:type="dcterms:W3CDTF">2006-04-03T05:03:01Z</dcterms:created>
  <dcterms:modified xsi:type="dcterms:W3CDTF">2016-10-27T02:41:13Z</dcterms:modified>
</cp:coreProperties>
</file>