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509" r:id="rId4"/>
    <p:sldId id="510" r:id="rId5"/>
    <p:sldId id="511" r:id="rId6"/>
    <p:sldId id="512" r:id="rId7"/>
    <p:sldId id="507" r:id="rId8"/>
    <p:sldId id="508" r:id="rId9"/>
    <p:sldId id="410" r:id="rId10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48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557BC0B-7799-2141-A4F0-1D1C6528FA0F}" type="slidenum">
              <a:rPr lang="en-US" sz="1200">
                <a:cs typeface="Arial" charset="0"/>
              </a:rPr>
              <a:pPr eaLnBrk="1" hangingPunct="1"/>
              <a:t>2</a:t>
            </a:fld>
            <a:endParaRPr lang="en-US" sz="1200">
              <a:cs typeface="Arial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A370-11EA-874D-902A-0EC8C119D8E4}" type="datetime1">
              <a:rPr lang="en-US" smtClean="0"/>
              <a:t>10/26/16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64B0A-32C5-FD49-9675-7B160F63F39F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23A4-A677-AB4C-AD04-AF75E2247EF9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75B88-AC16-DB4C-8CCA-AAF239FCD363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61A1F-C69F-074C-9C0F-D4EE3E906CE8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C49C0-B6F8-964A-95DE-B75503CE0DD2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F08C7-14CD-384A-AF06-9240DFFE0E0D}" type="datetime1">
              <a:rPr lang="en-US" smtClean="0"/>
              <a:t>10/26/16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F59D6-CCF5-D94D-ABF6-AEA2C6C5C225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AB8C8-BD32-D941-B56B-B96E851B17C1}" type="datetime1">
              <a:rPr lang="en-US" smtClean="0"/>
              <a:t>10/26/16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EB709-D58F-CE42-AD08-D5229D101251}" type="datetime1">
              <a:rPr lang="en-US" smtClean="0"/>
              <a:t>10/26/16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5BB8A-7D5D-8744-9C53-8B4F9902E92D}" type="datetime1">
              <a:rPr lang="en-US" smtClean="0"/>
              <a:t>10/26/16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D2EFE-CD9C-3A43-997C-53D8D44E9FDC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20CA5-871B-D140-8C47-ABD9ACA7592A}" type="datetime1">
              <a:rPr lang="en-US" smtClean="0"/>
              <a:t>10/26/16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13212818-FA0C-B24F-99F6-462F7A804036}" type="datetime1">
              <a:rPr lang="en-US" smtClean="0"/>
              <a:t>10/26/16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EECE.2160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Dr</a:t>
            </a:r>
            <a:r>
              <a:rPr lang="en-US" dirty="0">
                <a:latin typeface="Arial" charset="0"/>
              </a:rPr>
              <a:t>. Michael </a:t>
            </a:r>
            <a:r>
              <a:rPr lang="en-US" dirty="0" smtClean="0">
                <a:latin typeface="Arial" charset="0"/>
              </a:rPr>
              <a:t>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23</a:t>
            </a:r>
            <a:endParaRPr lang="en-US" b="1" dirty="0">
              <a:solidFill>
                <a:srgbClr val="0000FF"/>
              </a:solidFill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latin typeface="Arial" charset="0"/>
              </a:rPr>
              <a:t>More on </a:t>
            </a:r>
            <a:r>
              <a:rPr lang="en-US" dirty="0" smtClean="0">
                <a:latin typeface="Arial" charset="0"/>
              </a:rPr>
              <a:t>strings</a:t>
            </a:r>
            <a:endParaRPr 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Program </a:t>
            </a:r>
            <a:r>
              <a:rPr lang="en-US" dirty="0">
                <a:latin typeface="Arial" charset="0"/>
              </a:rPr>
              <a:t>6 due </a:t>
            </a:r>
            <a:r>
              <a:rPr lang="en-US" dirty="0" smtClean="0">
                <a:latin typeface="Arial" charset="0"/>
              </a:rPr>
              <a:t>11/7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2 in class </a:t>
            </a:r>
            <a:r>
              <a:rPr lang="en-US" dirty="0" smtClean="0">
                <a:latin typeface="Arial" charset="0"/>
              </a:rPr>
              <a:t>11/4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 dirty="0">
                <a:latin typeface="Arial" charset="0"/>
              </a:rPr>
              <a:t>Covers material starting after Exam 1, through </a:t>
            </a:r>
            <a:r>
              <a:rPr lang="en-US" dirty="0" smtClean="0">
                <a:latin typeface="Arial" charset="0"/>
              </a:rPr>
              <a:t>lecture 21 (</a:t>
            </a:r>
            <a:r>
              <a:rPr lang="en-US" dirty="0">
                <a:latin typeface="Arial" charset="0"/>
              </a:rPr>
              <a:t>lectures </a:t>
            </a:r>
            <a:r>
              <a:rPr lang="en-US" dirty="0" smtClean="0">
                <a:latin typeface="Arial" charset="0"/>
              </a:rPr>
              <a:t>12-16, 18-23)</a:t>
            </a:r>
            <a:endParaRPr lang="en-US" dirty="0" smtClean="0">
              <a:latin typeface="Arial" charset="0"/>
            </a:endParaRPr>
          </a:p>
          <a:p>
            <a:r>
              <a:rPr lang="en-US" dirty="0" smtClean="0">
                <a:latin typeface="Arial" charset="0"/>
              </a:rPr>
              <a:t>Review</a:t>
            </a:r>
            <a:endParaRPr lang="en-US" dirty="0">
              <a:latin typeface="Arial" charset="0"/>
            </a:endParaRPr>
          </a:p>
          <a:p>
            <a:pPr lvl="1"/>
            <a:r>
              <a:rPr lang="en-US" dirty="0" smtClean="0">
                <a:latin typeface="Arial" charset="0"/>
              </a:rPr>
              <a:t>2-D arrays and </a:t>
            </a:r>
            <a:r>
              <a:rPr lang="en-US" dirty="0" smtClean="0">
                <a:latin typeface="Arial" charset="0"/>
              </a:rPr>
              <a:t>functions</a:t>
            </a:r>
          </a:p>
          <a:p>
            <a:pPr lvl="1"/>
            <a:r>
              <a:rPr lang="en-US" dirty="0" smtClean="0">
                <a:latin typeface="Arial" charset="0"/>
              </a:rPr>
              <a:t>Character arrays and strings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 smtClean="0">
                <a:latin typeface="Arial" charset="0"/>
              </a:rPr>
              <a:t>More on strings</a:t>
            </a:r>
            <a:endParaRPr lang="en-US" dirty="0">
              <a:latin typeface="Arial" charset="0"/>
            </a:endParaRP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745CF-BAA5-904D-8170-F28A4C162745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F8E4B5-312C-7642-92D5-9DCEDFEF1852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2D arrays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Declared similarly to 1D arrays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Example (see below): </a:t>
            </a:r>
            <a:r>
              <a:rPr lang="en-US" sz="2200">
                <a:latin typeface="Courier New" charset="0"/>
                <a:cs typeface="Courier New" charset="0"/>
              </a:rPr>
              <a:t>int x[3][4];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Index elements similarly to 1-D arrays</a:t>
            </a: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>
              <a:lnSpc>
                <a:spcPct val="80000"/>
              </a:lnSpc>
            </a:pPr>
            <a:endParaRPr lang="en-US" sz="26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Initialize:</a:t>
            </a:r>
            <a:r>
              <a:rPr lang="en-US" sz="2200">
                <a:latin typeface="Courier New" charset="0"/>
                <a:cs typeface="Courier New" charset="0"/>
              </a:rPr>
              <a:t> int y[3][4] =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{ {1, 2, 3, 4}, 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{5, 6, 7, 8},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200">
                <a:latin typeface="Courier New" charset="0"/>
                <a:cs typeface="Courier New" charset="0"/>
              </a:rPr>
              <a:t>					  {9, 10, 11, 12} };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Typically used with nested for loops</a:t>
            </a:r>
          </a:p>
          <a:p>
            <a:pPr>
              <a:lnSpc>
                <a:spcPct val="80000"/>
              </a:lnSpc>
            </a:pPr>
            <a:r>
              <a:rPr lang="en-US" sz="2600">
                <a:latin typeface="Arial" charset="0"/>
                <a:cs typeface="Courier New" charset="0"/>
              </a:rPr>
              <a:t>Can pass to functions—must specify # columns</a:t>
            </a:r>
          </a:p>
          <a:p>
            <a:pPr lvl="1">
              <a:lnSpc>
                <a:spcPct val="80000"/>
              </a:lnSpc>
            </a:pPr>
            <a:r>
              <a:rPr lang="en-US" sz="2200">
                <a:latin typeface="Arial" charset="0"/>
                <a:cs typeface="Courier New" charset="0"/>
              </a:rPr>
              <a:t>e.g. void f2(int arr[ ][4], int nRows);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Arial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200">
              <a:latin typeface="Courier New" charset="0"/>
              <a:cs typeface="Courier New" charset="0"/>
            </a:endParaRP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E6BEB2-2CF6-6041-B948-DF4D40A7FE66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9C98B0-6923-364D-8A28-C3980EF2161F}" type="slidenum">
              <a:rPr lang="en-US" sz="1200">
                <a:latin typeface="Garamond" charset="0"/>
              </a:rPr>
              <a:pPr eaLnBrk="1" hangingPunct="1"/>
              <a:t>3</a:t>
            </a:fld>
            <a:endParaRPr lang="en-US" sz="1200">
              <a:latin typeface="Garamond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2133600"/>
          <a:ext cx="6096000" cy="14779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65736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Col. 3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x[0][3]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x[1][3]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74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Row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x[2][0]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x[2][1]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x[2][2]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x[2][3]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6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rial" charset="0"/>
              </a:rPr>
              <a:t>Represented as character arrays</a:t>
            </a:r>
          </a:p>
          <a:p>
            <a:r>
              <a:rPr lang="en-US" sz="2800" dirty="0">
                <a:latin typeface="Arial" charset="0"/>
              </a:rPr>
              <a:t>Can be initialized using string constants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char hello[]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Hello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</a:p>
          <a:p>
            <a:r>
              <a:rPr lang="en-US" sz="2800" dirty="0">
                <a:latin typeface="Arial" charset="0"/>
              </a:rPr>
              <a:t>Can access individual elements</a:t>
            </a:r>
          </a:p>
          <a:p>
            <a:pPr lvl="1"/>
            <a:r>
              <a:rPr lang="en-US" sz="2400" dirty="0">
                <a:latin typeface="Courier New" charset="0"/>
                <a:cs typeface="Courier New" charset="0"/>
                <a:sym typeface="Wingdings" charset="0"/>
              </a:rPr>
              <a:t>hello[3] = 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‘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l</a:t>
            </a:r>
            <a:r>
              <a:rPr lang="ja-JP" altLang="en-US" sz="2400" dirty="0">
                <a:latin typeface="Courier New" charset="0"/>
                <a:cs typeface="Courier New" charset="0"/>
                <a:sym typeface="Wingdings" charset="0"/>
              </a:rPr>
              <a:t>’</a:t>
            </a:r>
            <a:r>
              <a:rPr lang="en-US" altLang="ja-JP" sz="2400" dirty="0">
                <a:latin typeface="Courier New" charset="0"/>
                <a:cs typeface="Courier New" charset="0"/>
                <a:sym typeface="Wingdings" charset="0"/>
              </a:rPr>
              <a:t>;</a:t>
            </a:r>
            <a:endParaRPr lang="en-US" altLang="ja-JP" sz="2400" dirty="0">
              <a:latin typeface="Arial" charset="0"/>
            </a:endParaRPr>
          </a:p>
          <a:p>
            <a:r>
              <a:rPr lang="en-US" sz="2800" dirty="0">
                <a:latin typeface="Arial" charset="0"/>
              </a:rPr>
              <a:t>Can print directly or with formatting</a:t>
            </a:r>
          </a:p>
          <a:p>
            <a:pPr lvl="1"/>
            <a:r>
              <a:rPr lang="en-US" sz="2400" dirty="0">
                <a:latin typeface="Arial" charset="0"/>
              </a:rPr>
              <a:t>Print directly: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(hello);</a:t>
            </a:r>
          </a:p>
          <a:p>
            <a:pPr lvl="1"/>
            <a:r>
              <a:rPr lang="en-US" sz="2400" dirty="0">
                <a:latin typeface="Arial" charset="0"/>
                <a:cs typeface="Courier New" charset="0"/>
              </a:rPr>
              <a:t>Print w/formatting using %s: </a:t>
            </a:r>
            <a:r>
              <a:rPr lang="en-US" sz="2400" dirty="0" err="1">
                <a:latin typeface="Courier New" charset="0"/>
                <a:cs typeface="Courier New" charset="0"/>
              </a:rPr>
              <a:t>printf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“</a:t>
            </a:r>
            <a:r>
              <a:rPr lang="en-US" altLang="ja-JP" sz="2400" dirty="0">
                <a:latin typeface="Courier New" charset="0"/>
                <a:cs typeface="Courier New" charset="0"/>
              </a:rPr>
              <a:t>%s\n</a:t>
            </a:r>
            <a:r>
              <a:rPr lang="ja-JP" altLang="en-US" sz="2400" dirty="0">
                <a:latin typeface="Courier New" charset="0"/>
                <a:cs typeface="Courier New" charset="0"/>
              </a:rPr>
              <a:t>”</a:t>
            </a:r>
            <a:r>
              <a:rPr lang="en-US" altLang="ja-JP" sz="2400" dirty="0">
                <a:latin typeface="Courier New" charset="0"/>
                <a:cs typeface="Courier New" charset="0"/>
              </a:rPr>
              <a:t>, 						 	hello</a:t>
            </a:r>
            <a:r>
              <a:rPr lang="en-US" altLang="ja-JP" sz="2400" dirty="0" smtClean="0">
                <a:latin typeface="Courier New" charset="0"/>
                <a:cs typeface="Courier New" charset="0"/>
              </a:rPr>
              <a:t>);</a:t>
            </a:r>
          </a:p>
          <a:p>
            <a:r>
              <a:rPr lang="en-US" altLang="ja-JP" sz="2800" dirty="0" smtClean="0">
                <a:latin typeface="Courier New" charset="0"/>
                <a:cs typeface="Courier New" charset="0"/>
              </a:rPr>
              <a:t>Reading strings: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scanf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(“%s”, </a:t>
            </a:r>
            <a:r>
              <a:rPr lang="en-US" altLang="ja-JP" sz="2800" dirty="0" err="1" smtClean="0">
                <a:latin typeface="Courier New" charset="0"/>
                <a:cs typeface="Courier New" charset="0"/>
              </a:rPr>
              <a:t>str</a:t>
            </a:r>
            <a:r>
              <a:rPr lang="en-US" altLang="ja-JP" sz="2800" dirty="0" smtClean="0">
                <a:latin typeface="Courier New" charset="0"/>
                <a:cs typeface="Courier New" charset="0"/>
              </a:rPr>
              <a:t>);</a:t>
            </a:r>
          </a:p>
          <a:p>
            <a:pPr lvl="1"/>
            <a:r>
              <a:rPr lang="en-US" altLang="ja-JP" sz="2400" dirty="0" smtClean="0">
                <a:latin typeface="Arial"/>
                <a:cs typeface="Arial"/>
              </a:rPr>
              <a:t>Reads all characters up to (but not including) first space, tab, or newline</a:t>
            </a:r>
            <a:endParaRPr lang="en-US" altLang="ja-JP" sz="2400" dirty="0">
              <a:latin typeface="Arial"/>
              <a:cs typeface="Arial"/>
            </a:endParaRPr>
          </a:p>
          <a:p>
            <a:r>
              <a:rPr lang="en-US" sz="2800" dirty="0">
                <a:latin typeface="Arial" charset="0"/>
              </a:rPr>
              <a:t>Must leave enough room for terminating 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‘</a:t>
            </a:r>
            <a:r>
              <a:rPr lang="en-US" altLang="ja-JP" sz="2800" dirty="0">
                <a:latin typeface="Courier New" charset="0"/>
                <a:cs typeface="Courier New" charset="0"/>
              </a:rPr>
              <a:t>\0</a:t>
            </a:r>
            <a:r>
              <a:rPr lang="ja-JP" altLang="en-US" sz="2800" dirty="0">
                <a:latin typeface="Courier New" charset="0"/>
                <a:cs typeface="Courier New" charset="0"/>
              </a:rPr>
              <a:t>’</a:t>
            </a:r>
            <a:endParaRPr lang="en-US" sz="2800" dirty="0">
              <a:latin typeface="Courier New" charset="0"/>
              <a:cs typeface="Courier New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4F0398E-46F2-EF42-8168-2E8AAE845CCB}" type="datetime1">
              <a:rPr lang="en-US" sz="1200">
                <a:latin typeface="Garamond" charset="0"/>
              </a:rPr>
              <a:pPr eaLnBrk="1" hangingPunct="1"/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DB60E1-8167-7D48-B2C2-B7C9F249252B}" type="slidenum">
              <a:rPr lang="en-US" sz="1200">
                <a:latin typeface="Garamond" charset="0"/>
              </a:rPr>
              <a:pPr eaLnBrk="1" hangingPunct="1"/>
              <a:t>4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80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In 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ea typeface="+mn-ea"/>
                <a:cs typeface="Courier New" pitchFamily="49" charset="0"/>
              </a:rPr>
              <a:t>string.h</a:t>
            </a: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r>
              <a:rPr lang="en-US" dirty="0" smtClean="0">
                <a:ea typeface="+mn-ea"/>
                <a:cs typeface="+mn-cs"/>
              </a:rPr>
              <a:t> library: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Copying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const char *source);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const char *source, 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/>
              <a:t>Return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dest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cs typeface="Courier New" pitchFamily="49" charset="0"/>
              </a:rPr>
              <a:t>strncpy</a:t>
            </a:r>
            <a:r>
              <a:rPr lang="en-US" smtClean="0">
                <a:cs typeface="Courier New" pitchFamily="49" charset="0"/>
              </a:rPr>
              <a:t>() not </a:t>
            </a:r>
            <a:r>
              <a:rPr lang="en-US" dirty="0" smtClean="0">
                <a:cs typeface="Courier New" pitchFamily="49" charset="0"/>
              </a:rPr>
              <a:t>guaranteed to add null terminator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Comparing strings: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(const char *s1, const char *s2, 	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num);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Character-by-character comparison of character values</a:t>
            </a: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 smtClean="0">
                <a:cs typeface="Courier New" pitchFamily="49" charset="0"/>
              </a:rPr>
              <a:t>Returns 0 if s1 == s2, 1 if s1 &gt; s2, -1 if s1 &lt; s2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36E9B2-26E5-8D41-A9CB-61FF4C6818AA}" type="datetime1">
              <a:rPr lang="en-US" sz="1200">
                <a:latin typeface="Garamond" charset="0"/>
              </a:rPr>
              <a:pPr eaLnBrk="1" hangingPunct="1"/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1BCDD1-CF9F-3146-B3FE-6E55E0D2637C}" type="slidenum">
              <a:rPr lang="en-US" sz="1200">
                <a:latin typeface="Garamond" charset="0"/>
              </a:rPr>
              <a:pPr eaLnBrk="1" hangingPunct="1"/>
              <a:t>5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8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String functions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" charset="0"/>
              </a:rPr>
              <a:t>Find # of characters in a string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size_t strlen(const char *s1);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</a:rPr>
              <a:t>Returns # characters before </a:t>
            </a:r>
            <a:r>
              <a:rPr lang="ja-JP" altLang="en-US" sz="2400">
                <a:latin typeface="Courier New" charset="0"/>
                <a:cs typeface="Courier New" charset="0"/>
              </a:rPr>
              <a:t>‘</a:t>
            </a:r>
            <a:r>
              <a:rPr lang="en-US" altLang="ja-JP" sz="2400">
                <a:latin typeface="Courier New" charset="0"/>
                <a:cs typeface="Courier New" charset="0"/>
              </a:rPr>
              <a:t>\0</a:t>
            </a:r>
            <a:r>
              <a:rPr lang="ja-JP" altLang="en-US" sz="2400">
                <a:latin typeface="Courier New" charset="0"/>
                <a:cs typeface="Courier New" charset="0"/>
              </a:rPr>
              <a:t>’</a:t>
            </a:r>
            <a:endParaRPr lang="en-US" altLang="ja-JP" sz="2400">
              <a:latin typeface="Courier New" charset="0"/>
              <a:cs typeface="Courier New" charset="0"/>
            </a:endParaRPr>
          </a:p>
          <a:p>
            <a:pPr lvl="2">
              <a:lnSpc>
                <a:spcPct val="90000"/>
              </a:lnSpc>
            </a:pPr>
            <a:r>
              <a:rPr lang="en-US" sz="2000">
                <a:latin typeface="Arial" charset="0"/>
                <a:cs typeface="Courier New" charset="0"/>
              </a:rPr>
              <a:t>Not necessarily size of array</a:t>
            </a:r>
          </a:p>
          <a:p>
            <a:pPr>
              <a:lnSpc>
                <a:spcPct val="90000"/>
              </a:lnSpc>
            </a:pPr>
            <a:r>
              <a:rPr lang="ja-JP" altLang="en-US" sz="2800">
                <a:latin typeface="Arial" charset="0"/>
                <a:cs typeface="Courier New" charset="0"/>
              </a:rPr>
              <a:t>“</a:t>
            </a:r>
            <a:r>
              <a:rPr lang="en-US" altLang="ja-JP" sz="2800">
                <a:latin typeface="Arial" charset="0"/>
                <a:cs typeface="Courier New" charset="0"/>
              </a:rPr>
              <a:t>Add</a:t>
            </a:r>
            <a:r>
              <a:rPr lang="ja-JP" altLang="en-US" sz="2800">
                <a:latin typeface="Arial" charset="0"/>
                <a:cs typeface="Courier New" charset="0"/>
              </a:rPr>
              <a:t>”</a:t>
            </a:r>
            <a:r>
              <a:rPr lang="en-US" altLang="ja-JP" sz="2800">
                <a:latin typeface="Arial" charset="0"/>
                <a:cs typeface="Courier New" charset="0"/>
              </a:rPr>
              <a:t> strings together—string concatenation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const char *source);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Courier New" charset="0"/>
                <a:cs typeface="Courier New" charset="0"/>
              </a:rPr>
              <a:t>char *strncat(char *dest,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const char *source, </a:t>
            </a:r>
          </a:p>
          <a:p>
            <a:pPr lvl="1">
              <a:lnSpc>
                <a:spcPct val="90000"/>
              </a:lnSpc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		    size_t num);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Returns </a:t>
            </a:r>
            <a:r>
              <a:rPr lang="en-US" sz="2400">
                <a:latin typeface="Courier New" charset="0"/>
                <a:cs typeface="Courier New" charset="0"/>
              </a:rPr>
              <a:t>dest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" charset="0"/>
                <a:cs typeface="Courier New" charset="0"/>
              </a:rPr>
              <a:t>strncat() guaranteed to add null terminator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523AF0B-71F6-8F42-BB6B-CE6BA1BDB54C}" type="datetime1">
              <a:rPr lang="en-US" sz="1200">
                <a:latin typeface="Garamond" charset="0"/>
              </a:rPr>
              <a:pPr eaLnBrk="1" hangingPunct="1"/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Exam 2 Preview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0D8EDD-5401-B945-B370-F7CD33B5D563}" type="slidenum">
              <a:rPr lang="en-US" sz="1200">
                <a:latin typeface="Garamond" charset="0"/>
              </a:rPr>
              <a:pPr eaLnBrk="1" hangingPunct="1"/>
              <a:t>6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Strings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sz="half" idx="1"/>
          </p:nvPr>
        </p:nvSpPr>
        <p:spPr>
          <a:xfrm>
            <a:off x="0" y="1143000"/>
            <a:ext cx="45720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>
                <a:latin typeface="Arial" charset="0"/>
              </a:rPr>
              <a:t>What does the following program print?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main()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char s1[15];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n1;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char s2[10] =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.216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int n;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strncpy(s1, 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16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%c\n\n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s1[1]);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</p:txBody>
      </p:sp>
      <p:sp>
        <p:nvSpPr>
          <p:cNvPr id="25603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495800" cy="4987925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strncat(s1,s2,10);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n1 = strlen(s1);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s1 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Length of s1 = %d\n\n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n1);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// Assume user inputs: ABC ABD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Enter two strings: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scanf(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%s%s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n = strncmp(s1, s2, 15);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if (n &gt;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&gt;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 if (n &lt; 0)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&lt;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else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	printf(</a:t>
            </a:r>
            <a:r>
              <a:rPr lang="ja-JP" altLang="en-US" sz="1500">
                <a:latin typeface="Courier New" charset="0"/>
                <a:cs typeface="Courier New" charset="0"/>
              </a:rPr>
              <a:t>“</a:t>
            </a:r>
            <a:r>
              <a:rPr lang="en-US" altLang="ja-JP" sz="1500">
                <a:latin typeface="Courier New" charset="0"/>
                <a:cs typeface="Courier New" charset="0"/>
              </a:rPr>
              <a:t>%s == %s\n</a:t>
            </a:r>
            <a:r>
              <a:rPr lang="ja-JP" altLang="en-US" sz="1500">
                <a:latin typeface="Courier New" charset="0"/>
                <a:cs typeface="Courier New" charset="0"/>
              </a:rPr>
              <a:t>”</a:t>
            </a:r>
            <a:r>
              <a:rPr lang="en-US" altLang="ja-JP" sz="1500">
                <a:latin typeface="Courier New" charset="0"/>
                <a:cs typeface="Courier New" charset="0"/>
              </a:rPr>
              <a:t>, s1, s2);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return 0;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1500">
                <a:latin typeface="Courier New" charset="0"/>
                <a:cs typeface="Courier New" charset="0"/>
              </a:rPr>
              <a:t>}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1500">
              <a:latin typeface="Courier New" charset="0"/>
              <a:cs typeface="Courier New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Courier New" charset="0"/>
              <a:cs typeface="Courier New" charset="0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69D535-C532-5744-9C71-839BD23B1934}" type="datetime1">
              <a:rPr lang="en-US" sz="1200" smtClean="0">
                <a:latin typeface="Garamond" charset="0"/>
                <a:cs typeface="Arial" charset="0"/>
              </a:rPr>
              <a:t>10/26/16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ACC0434-5536-4F45-8975-FAE2D3EC70DD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74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Initial value of s1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2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6			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s1[1]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s1 = 16.216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s1 after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strncat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Length of s1 = 6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Enter two strings: </a:t>
            </a:r>
            <a:r>
              <a:rPr lang="en-US" u="sng" dirty="0" smtClean="0">
                <a:latin typeface="Courier New" pitchFamily="49" charset="0"/>
                <a:ea typeface="+mn-ea"/>
                <a:cs typeface="Courier New" pitchFamily="49" charset="0"/>
              </a:rPr>
              <a:t>ABC ABD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dirty="0" smtClean="0">
                <a:latin typeface="Courier New" pitchFamily="49" charset="0"/>
                <a:ea typeface="+mn-ea"/>
                <a:cs typeface="Courier New" pitchFamily="49" charset="0"/>
              </a:rPr>
              <a:t>ABC &lt; ABD			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 Result of </a:t>
            </a:r>
            <a:r>
              <a:rPr lang="en-US" dirty="0" err="1" smtClean="0">
                <a:ea typeface="+mn-ea"/>
                <a:cs typeface="Courier New" pitchFamily="49" charset="0"/>
                <a:sym typeface="Wingdings" pitchFamily="2" charset="2"/>
              </a:rPr>
              <a:t>strncmp</a:t>
            </a:r>
            <a:r>
              <a:rPr lang="en-US" dirty="0" smtClean="0">
                <a:ea typeface="+mn-ea"/>
                <a:cs typeface="Courier New" pitchFamily="49" charset="0"/>
                <a:sym typeface="Wingdings" pitchFamily="2" charset="2"/>
              </a:rPr>
              <a:t>()</a:t>
            </a:r>
            <a:endParaRPr lang="en-US" dirty="0" smtClean="0"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buFont typeface="Wingdings" pitchFamily="2" charset="2"/>
              <a:buNone/>
              <a:defRPr/>
            </a:pPr>
            <a:endParaRPr lang="en-US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6627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23B7FAA-FDFD-3A46-998A-7DF6D54307C5}" type="datetime1">
              <a:rPr lang="en-US" sz="1200" smtClean="0">
                <a:latin typeface="Garamond" charset="0"/>
                <a:cs typeface="Arial" charset="0"/>
              </a:rPr>
              <a:t>10/26/16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2662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A00BFF-6F30-D348-9DEE-A61DE5213C31}" type="slidenum">
              <a:rPr lang="en-US" sz="1200">
                <a:latin typeface="Garamond" charset="0"/>
                <a:cs typeface="Arial" charset="0"/>
              </a:rPr>
              <a:pPr eaLnBrk="1" hangingPunct="1"/>
              <a:t>8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67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 smtClean="0">
                <a:latin typeface="Arial" charset="0"/>
              </a:rPr>
              <a:t>Exam 2 Preview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6 due 11/7</a:t>
            </a:r>
          </a:p>
          <a:p>
            <a:pPr lvl="1"/>
            <a:r>
              <a:rPr lang="en-US" dirty="0">
                <a:latin typeface="Arial" charset="0"/>
              </a:rPr>
              <a:t>Exam 2 in class 11/4</a:t>
            </a:r>
          </a:p>
          <a:p>
            <a:pPr lvl="2"/>
            <a:r>
              <a:rPr lang="en-US" dirty="0">
                <a:latin typeface="Arial" charset="0"/>
              </a:rPr>
              <a:t>Will be allowed one double-sided 8.5” x 11” note sheet</a:t>
            </a:r>
          </a:p>
          <a:p>
            <a:pPr lvl="2"/>
            <a:r>
              <a:rPr lang="en-US">
                <a:latin typeface="Arial" charset="0"/>
              </a:rPr>
              <a:t>Covers material starting after Exam 1, through lecture 21 (lectures 12-16, 18-23)</a:t>
            </a:r>
            <a:endParaRPr lang="en-US" dirty="0">
              <a:latin typeface="Arial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9A21D30-5BD6-6949-9445-4F4B3810ED66}" type="datetime1">
              <a:rPr lang="en-US" sz="1200" smtClean="0">
                <a:latin typeface="Garamond" charset="0"/>
              </a:rPr>
              <a:t>10/26/16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ECE Application Programming: Lecture 22</a:t>
            </a:r>
            <a:endParaRPr lang="en-US" altLang="en-US"/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17037</TotalTime>
  <Words>608</Words>
  <Application>Microsoft Macintosh PowerPoint</Application>
  <PresentationFormat>On-screen Show (4:3)</PresentationFormat>
  <Paragraphs>168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Edge</vt:lpstr>
      <vt:lpstr>EECE.2160 ECE Application Programming</vt:lpstr>
      <vt:lpstr>Lecture outline</vt:lpstr>
      <vt:lpstr>Review: 2D arrays</vt:lpstr>
      <vt:lpstr>Review: strings</vt:lpstr>
      <vt:lpstr>Review: String functions</vt:lpstr>
      <vt:lpstr>Review: String functions (cont.)</vt:lpstr>
      <vt:lpstr>Example: Strings</vt:lpstr>
      <vt:lpstr>Example solution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Michael Geiger</cp:lastModifiedBy>
  <cp:revision>1674</cp:revision>
  <dcterms:created xsi:type="dcterms:W3CDTF">2006-04-03T05:03:01Z</dcterms:created>
  <dcterms:modified xsi:type="dcterms:W3CDTF">2016-10-27T02:44:02Z</dcterms:modified>
</cp:coreProperties>
</file>