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62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3" r:id="rId12"/>
    <p:sldId id="464" r:id="rId13"/>
    <p:sldId id="465" r:id="rId14"/>
    <p:sldId id="466" r:id="rId15"/>
    <p:sldId id="467" r:id="rId16"/>
    <p:sldId id="468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9/14/15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15</a:t>
            </a:fld>
            <a:endParaRPr lang="en-US"/>
          </a:p>
        </p:txBody>
      </p:sp>
      <p:sp>
        <p:nvSpPr>
          <p:cNvPr id="143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9E3C7-A601-6B4B-94DF-9CCB201B5DA9}" type="datetime1">
              <a:rPr lang="en-US" smtClean="0"/>
              <a:t>9/14/15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BB320-1C3E-B54B-A8F1-B50A8F8D3243}" type="datetime1">
              <a:rPr lang="en-US" smtClean="0"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E435-92E7-BA41-8166-3D2DE647DA2B}" type="datetime1">
              <a:rPr lang="en-US" smtClean="0"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2C984-1547-F74B-AF9C-E52FF4DA9847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0E150-6720-0145-A31F-3F0698608DB3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F6648-9904-C648-829B-7B02626EB97A}" type="datetime1">
              <a:rPr lang="en-US" smtClean="0"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491C-8C81-4646-9907-7DEFADB76198}" type="datetime1">
              <a:rPr lang="en-US" smtClean="0"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B150C-76FF-C845-A6E2-2B7AC0FD271A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1CD6-646C-9748-99AD-904A7C69BAB9}" type="datetime1">
              <a:rPr lang="en-US" smtClean="0"/>
              <a:t>9/14/15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C3B97-44BF-6D4F-A91D-DC0F33E6DE5F}" type="datetime1">
              <a:rPr lang="en-US" smtClean="0"/>
              <a:t>9/14/15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885C-743B-9040-B6F0-97E001F9F34B}" type="datetime1">
              <a:rPr lang="en-US" smtClean="0"/>
              <a:t>9/14/15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0D34D-FE4C-894E-9991-C8AAFF48CBAF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D7A21-72C5-5247-9ECE-A8206B0D55C9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576812-6AB6-2F40-BB3B-3BDC9703BFD3}" type="datetime1">
              <a:rPr lang="en-US" smtClean="0"/>
              <a:t>9/14/15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6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</a:t>
            </a:r>
            <a:r>
              <a:rPr lang="en-US" dirty="0">
                <a:latin typeface="Arial" charset="0"/>
              </a:rPr>
              <a:t>transfer </a:t>
            </a:r>
            <a:r>
              <a:rPr lang="en-US" dirty="0" smtClean="0">
                <a:latin typeface="Arial" charset="0"/>
              </a:rPr>
              <a:t>instructions (cont.)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	EAX =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EBX = DWORD at 528002h = FFB2A331h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 EBX = FFB2</a:t>
            </a:r>
            <a:r>
              <a:rPr lang="en-US" u="sng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EDX = EAX+8 = 528008h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ECX = DWORD at 528005h = 077D0FFFh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6D87CA-C9D4-5B48-B044-4B2AD5BF47F5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Flags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6EF69-E2A0-8443-927F-5DB521DFB436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49F4-1246-F646-9C17-ADD99E9C4FF0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0985AC-CDC5-F945-8951-6528A3E16191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1234H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ABH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</a:t>
            </a:r>
            <a:r>
              <a:rPr lang="en-US" dirty="0" smtClean="0"/>
              <a:t>00CDH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</a:t>
            </a:r>
            <a:r>
              <a:rPr lang="en-US">
                <a:ea typeface="+mn-ea"/>
              </a:rPr>
              <a:t>instruction </a:t>
            </a:r>
            <a:r>
              <a:rPr lang="en-US" smtClean="0">
                <a:ea typeface="+mn-ea"/>
              </a:rPr>
              <a:t>sequence: 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</a:t>
            </a:r>
            <a:r>
              <a:rPr lang="en-US" dirty="0"/>
              <a:t>AX, [SUM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</a:t>
            </a:r>
            <a:r>
              <a:rPr lang="en-US" dirty="0"/>
              <a:t>BL, </a:t>
            </a:r>
            <a:r>
              <a:rPr lang="en-US" dirty="0" smtClean="0"/>
              <a:t>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SUB AX, 12H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INC </a:t>
            </a:r>
            <a:r>
              <a:rPr lang="en-US" dirty="0"/>
              <a:t>WORD PTR [SUM</a:t>
            </a:r>
            <a:r>
              <a:rPr lang="en-US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7E66A-0B70-AD49-A5CF-CAABE81BD371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(AX) = (DS:SUM) + (AX)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00CDH + 1234H = 1301H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(AX) = 1301H, (CF) = 0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ADC BL,05H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(BL) = (BL) + IMM8 +(CF)</a:t>
            </a:r>
            <a:endParaRPr lang="en-US" sz="240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ABH + 05H + 0 = B0H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(BL) = B0H, (CF) = 0</a:t>
            </a:r>
            <a:endParaRPr lang="en-US" sz="24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(BL) = –(BL)</a:t>
            </a:r>
            <a:endParaRPr lang="en-US" sz="240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–B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0H = 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= 50H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3A1FE8-8DAD-7E47-88E9-D30585C2397C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AX, 12H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(AX) = (AX) – 0012H</a:t>
            </a:r>
            <a:endParaRPr lang="en-US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1301H – 0012H = 12EFH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(AX) = 12EFH, (CF) = 0</a:t>
            </a:r>
          </a:p>
          <a:p>
            <a:r>
              <a:rPr lang="en-US">
                <a:latin typeface="Arial" charset="0"/>
              </a:rPr>
              <a:t>INC WORD PTR [SUM]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(DS:SUM) = (DS:SUM) + 1</a:t>
            </a:r>
            <a:endParaRPr lang="en-US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00CDH + 1 = 00CEH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(SUM) = 00CEH, (CF) = 0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DCA03-E333-5148-9C43-411D361F374F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Multiplication and division</a:t>
            </a:r>
          </a:p>
          <a:p>
            <a:pPr lvl="1"/>
            <a:r>
              <a:rPr lang="en-US" dirty="0" smtClean="0">
                <a:latin typeface="Arial" charset="0"/>
              </a:rPr>
              <a:t>Logical and </a:t>
            </a:r>
            <a:r>
              <a:rPr lang="en-US" smtClean="0">
                <a:latin typeface="Arial" charset="0"/>
              </a:rPr>
              <a:t>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06E05-76E7-1D48-96AD-D1932997F0FE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Assembly </a:t>
            </a:r>
            <a:r>
              <a:rPr lang="en-US" dirty="0">
                <a:latin typeface="Arial" charset="0"/>
              </a:rPr>
              <a:t>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CF0AF3-BC89-FC44-B41F-193F4B07B8C9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Review: data</a:t>
            </a:r>
            <a:r>
              <a:rPr lang="en-US" dirty="0">
                <a:ea typeface="+mj-ea"/>
              </a:rPr>
              <a:t> </a:t>
            </a:r>
            <a:r>
              <a:rPr lang="en-US" dirty="0" smtClean="0">
                <a:ea typeface="+mj-ea"/>
              </a:rPr>
              <a:t>&amp; data transfer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x86 data accesses</a:t>
            </a:r>
          </a:p>
          <a:p>
            <a:pPr lvl="1" eaLnBrk="1" hangingPunct="1"/>
            <a:r>
              <a:rPr lang="en-US">
                <a:latin typeface="Arial" charset="0"/>
              </a:rPr>
              <a:t>Registers: access as 8-bit (e.g. AL, AH), 16-bit (AX), 32-bit (EAX)</a:t>
            </a:r>
          </a:p>
          <a:p>
            <a:pPr lvl="1" eaLnBrk="1" hangingPunct="1"/>
            <a:r>
              <a:rPr lang="en-US">
                <a:latin typeface="Arial" charset="0"/>
              </a:rPr>
              <a:t>Memory</a:t>
            </a:r>
          </a:p>
          <a:p>
            <a:pPr lvl="2" eaLnBrk="1" hangingPunct="1"/>
            <a:r>
              <a:rPr lang="en-US">
                <a:latin typeface="Arial" charset="0"/>
              </a:rPr>
              <a:t>Data size usually matches register</a:t>
            </a:r>
          </a:p>
          <a:p>
            <a:pPr lvl="2" eaLnBrk="1" hangingPunct="1"/>
            <a:r>
              <a:rPr lang="en-US">
                <a:latin typeface="Arial" charset="0"/>
              </a:rPr>
              <a:t>If not, explicitly specify (BYTE PTR, WORD PTR, DWORD PTR)</a:t>
            </a:r>
          </a:p>
          <a:p>
            <a:pPr eaLnBrk="1" hangingPunct="1"/>
            <a:r>
              <a:rPr lang="en-US">
                <a:latin typeface="Arial" charset="0"/>
              </a:rPr>
              <a:t>MOV: basic data transfer</a:t>
            </a:r>
          </a:p>
          <a:p>
            <a:pPr lvl="1" eaLnBrk="1" hangingPunct="1"/>
            <a:r>
              <a:rPr lang="en-US">
                <a:latin typeface="Arial" charset="0"/>
              </a:rPr>
              <a:t>Can use registers, memory, immediates</a:t>
            </a:r>
          </a:p>
          <a:p>
            <a:pPr lvl="1" eaLnBrk="1" hangingPunct="1"/>
            <a:r>
              <a:rPr lang="en-US">
                <a:latin typeface="Arial" charset="0"/>
              </a:rPr>
              <a:t>If segment reg. is destination, source must be register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DBF4EC-7044-384F-B66E-90E2E361B5B1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F829CD-D04E-FE44-A43F-3E4D9A88B23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MOVSX</a:t>
            </a:r>
            <a:r>
              <a:rPr lang="en-US" dirty="0">
                <a:latin typeface="Garamond" charset="0"/>
              </a:rPr>
              <a:t>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574C12-BA64-EB4E-9ABF-CB6FDEB34A1D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D8AD9D-85C5-6B40-AD30-1E793610C9F6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H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100h sign-extended = 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100h sign-extended = 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0812-43D8-4849-BEF4-57392EFD16DB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operand can only be used as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F9FB78-74BA-BC4C-BBF3-90BC612AE112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Perform effective address computation and store result in register</a:t>
            </a:r>
          </a:p>
          <a:p>
            <a:r>
              <a:rPr lang="en-US">
                <a:latin typeface="Arial" charset="0"/>
              </a:rPr>
              <a:t>Format: LEA D, EA</a:t>
            </a:r>
          </a:p>
          <a:p>
            <a:r>
              <a:rPr lang="en-US">
                <a:latin typeface="Arial" charset="0"/>
              </a:rPr>
              <a:t>Operation: D = EA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Example: LEA SI, [10H + DI]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7E1D3D-945E-4B44-8D58-589FF1F9453F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576D36-8ECA-9142-8CD1-ED0B44AC218A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0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9091</TotalTime>
  <Words>954</Words>
  <Application>Microsoft Macintosh PowerPoint</Application>
  <PresentationFormat>On-screen Show (4:3)</PresentationFormat>
  <Paragraphs>231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16.317 Microprocessor Systems Design I</vt:lpstr>
      <vt:lpstr>Lecture outline</vt:lpstr>
      <vt:lpstr>Review: data &amp; data transfer instructions</vt:lpstr>
      <vt:lpstr>Review: MOVSX/MOVZX</vt:lpstr>
      <vt:lpstr>MOVSX/MOVZX examples</vt:lpstr>
      <vt:lpstr>MOVSX/MOVZX examples (soln)</vt:lpstr>
      <vt:lpstr>XCHG</vt:lpstr>
      <vt:lpstr>LEA</vt:lpstr>
      <vt:lpstr>Example</vt:lpstr>
      <vt:lpstr>Solution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1685</cp:revision>
  <dcterms:created xsi:type="dcterms:W3CDTF">2006-04-03T05:03:01Z</dcterms:created>
  <dcterms:modified xsi:type="dcterms:W3CDTF">2015-09-14T18:19:44Z</dcterms:modified>
</cp:coreProperties>
</file>