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25" r:id="rId4"/>
    <p:sldId id="340" r:id="rId5"/>
    <p:sldId id="341" r:id="rId6"/>
    <p:sldId id="342" r:id="rId7"/>
    <p:sldId id="330" r:id="rId8"/>
    <p:sldId id="343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0DACEDB-62D4-8C4A-81F1-ABF1B6DFE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6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B9CB6867-B3D3-1B4E-B446-DFB3F50C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3D3AB0-A5AF-6545-A86A-DB5AFDE097E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D8077-6095-824D-981E-DBBC7291B7C3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0F22C-723B-6444-837C-E74CD678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0840-9E25-A14A-8184-D26FC8E5899D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8FC-10F6-A949-8F15-8DEF976F4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D7620-583C-834A-94D1-3465328C21DD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98113-5290-4E4E-B6EC-3B1A0AB1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BAE-C4A3-B142-BA1D-C03C9A1DFF3E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14FF-9593-8945-8793-93D020CBF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94C69-3031-B941-AE5E-A1D868910128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A7E6F-E089-1F41-A6C7-125FAB574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1290A-CFD2-E546-BD3A-FEE6690837E1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46B56-C8DF-6443-B7C7-2A0E64B53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EAE7E-B251-2743-AB17-E399A6E76000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A079-65EE-E149-B0F4-085B102B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F9379-F4F9-6440-97F4-8359DCC3CDC0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E2D2-E46E-5640-8290-EFC8CA1CA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2042-4EDC-A442-94D6-DC0B1DBEAAA7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CA08-4170-FB49-8BEB-FDDDC25AB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B083D-28FB-CB49-AB34-896AF9E3FF73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E24CF-0D87-1943-B019-440A11AF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AA6A4-78FD-8947-BCEE-946C1580ECC5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2C540-5427-4D48-8636-4B51A6AC4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B9C-4422-F84E-B05B-776CD1715F19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A0965-5B7A-7041-A0B9-27C50B50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060D-3BD6-A14A-A9FC-E42F810D5352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DBDB4-BDCA-024D-A8A4-22D597FF8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CE83936D-B6B5-794E-97CC-0021E2DA3FFE}" type="datetime1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E0C3D0A-8F77-E645-9B7C-AAB0046EC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8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smtClean="0">
                <a:latin typeface="Arial" charset="0"/>
              </a:rPr>
              <a:t>Dr. Peilong </a:t>
            </a:r>
            <a:r>
              <a:rPr lang="en-US" dirty="0" smtClean="0">
                <a:latin typeface="Arial" charset="0"/>
              </a:rPr>
              <a:t>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dynamically allocated arrays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1-D array</a:t>
            </a:r>
          </a:p>
          <a:p>
            <a:pPr>
              <a:buFont typeface="Wingdings" charset="0"/>
              <a:buNone/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arr = (int *)malloc(n * sizeof(int));</a:t>
            </a:r>
            <a:endParaRPr lang="en-US" sz="26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Can then use array notation: arr[i] = 0;</a:t>
            </a:r>
          </a:p>
          <a:p>
            <a:r>
              <a:rPr lang="en-US" sz="2800">
                <a:latin typeface="Arial" charset="0"/>
              </a:rPr>
              <a:t>2-D array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altLang="ja-JP" sz="2400">
                <a:latin typeface="Arial" charset="0"/>
                <a:sym typeface="Wingdings" charset="0"/>
              </a:rPr>
              <a:t>: </a:t>
            </a:r>
            <a:r>
              <a:rPr lang="en-US" altLang="ja-JP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marL="669925" lvl="2" indent="0"/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FCAF4C-7F8A-884D-AA64-0DB0368AD0EC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8652-0DAD-F047-8810-1485F8E5E9B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pointer-based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 structures to optimize data organization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Structure containing pointer(s) to other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data: allocate space for new node, then adjust pointers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data: adjust pointers, then free space for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linked list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value;		  // Data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*next;  // Pointer to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					  //  next node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CB70B6-AAB8-854E-B379-25CC6D48857B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16E7DB-EA20-184F-BDC2-C3F1E60FC232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32774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Content Placeholder 2"/>
          <p:cNvSpPr txBox="1">
            <a:spLocks/>
          </p:cNvSpPr>
          <p:nvPr/>
        </p:nvSpPr>
        <p:spPr bwMode="auto">
          <a:xfrm>
            <a:off x="76200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97B501-8FDF-5649-91F5-B8C7BE6BD6F5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9262B-8D29-6C48-8F7C-4CBEC8CA5E98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deleting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  <a:extLst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*cur 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current node--initially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node before cur--initially NULL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Loop will search list, stopping either when list ends or value is found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((cur !=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&amp;&amp; (cur-&gt;value !=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cur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cur-&gt;next;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wasn't found--return unmodified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(cur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is in first node--must change pointer to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Otherwise, set next pointer in </a:t>
            </a:r>
            <a:r>
              <a:rPr lang="en-US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(node before one being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  removed) to point past node being removed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else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cur-&gt;next;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free(cur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FCA41A-A2C0-3443-A333-1ED04D03E4F8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BB12C-C6DB-9A4E-9375-FC25E4373260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finding data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Start with first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Search until after last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 !=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(n-&gt;value ==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Data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n-&gt;next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Otherwise, move to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next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If you get here, data 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 wasn't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B4CE0-014F-214F-B820-D9DEF728B9BE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0DC1B-C65B-8B49-A8E5-EF75F712ADBE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Check for EOF using either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Courier New" pitchFamily="49" charset="0"/>
              </a:rPr>
              <a:t>result 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feof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(FILE *)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9E354E-A630-6245-8D1D-A9E46F39A90D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General I/</a:t>
            </a:r>
            <a:r>
              <a:rPr lang="en-US" dirty="0" smtClean="0">
                <a:latin typeface="Garamond" charset="0"/>
              </a:rPr>
              <a:t>O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E60EE-0DD5-AE4D-B712-767828BF1B4C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Exam 3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Section 201: in-class office hours on Friday, 4/29</a:t>
            </a:r>
          </a:p>
          <a:p>
            <a:pPr>
              <a:buFont typeface="Wingdings" pitchFamily="2" charset="2"/>
              <a:buChar char="n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Due Friday, 4/29:</a:t>
            </a:r>
          </a:p>
          <a:p>
            <a:pPr lvl="2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for programs through P5</a:t>
            </a:r>
          </a:p>
          <a:p>
            <a:pPr lvl="2"/>
            <a:r>
              <a:rPr lang="en-US" dirty="0">
                <a:latin typeface="Arial" charset="0"/>
              </a:rPr>
              <a:t>Program 9</a:t>
            </a:r>
          </a:p>
          <a:p>
            <a:pPr lvl="3"/>
            <a:r>
              <a:rPr lang="en-US" dirty="0">
                <a:latin typeface="Arial" charset="0"/>
              </a:rPr>
              <a:t>Max # late days: 3 (max penalty -4)</a:t>
            </a:r>
          </a:p>
          <a:p>
            <a:pPr lvl="1"/>
            <a:r>
              <a:rPr lang="en-US" dirty="0">
                <a:latin typeface="Arial" charset="0"/>
              </a:rPr>
              <a:t>Exam 3: Friday, 5/6, 6:30-9:30 PM, Pasteur 301</a:t>
            </a:r>
          </a:p>
          <a:p>
            <a:pPr lvl="2"/>
            <a:r>
              <a:rPr lang="en-US" dirty="0">
                <a:latin typeface="Arial" charset="0"/>
              </a:rPr>
              <a:t>Must complete course evaluation prior to exam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Last day to submit code (late/</a:t>
            </a:r>
            <a:r>
              <a:rPr lang="en-US" sz="2400" dirty="0" err="1">
                <a:latin typeface="Arial" charset="0"/>
              </a:rPr>
              <a:t>regrades</a:t>
            </a:r>
            <a:r>
              <a:rPr lang="en-US" sz="2400" dirty="0">
                <a:latin typeface="Arial" charset="0"/>
              </a:rPr>
              <a:t> for P6 and later): </a:t>
            </a:r>
            <a:r>
              <a:rPr lang="en-US" sz="2400" b="1" u="sng" dirty="0">
                <a:solidFill>
                  <a:srgbClr val="FF0000"/>
                </a:solidFill>
                <a:latin typeface="Arial" charset="0"/>
              </a:rPr>
              <a:t>Saturday, 5/7</a:t>
            </a:r>
            <a:endParaRPr lang="en-US" sz="2000" b="1" u="sng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9A2025-2D5E-8745-B3A6-2BC49AF8F115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731AE5-AE68-544B-A5C5-23B729D5E487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Due Friday, 4/29:</a:t>
            </a:r>
          </a:p>
          <a:p>
            <a:pPr lvl="2"/>
            <a:r>
              <a:rPr lang="en-US" dirty="0" err="1" smtClean="0"/>
              <a:t>Regrades</a:t>
            </a:r>
            <a:r>
              <a:rPr lang="en-US" dirty="0" smtClean="0"/>
              <a:t> for programs through P5</a:t>
            </a:r>
          </a:p>
          <a:p>
            <a:pPr lvl="2"/>
            <a:r>
              <a:rPr lang="en-US" dirty="0" smtClean="0"/>
              <a:t>Program 9</a:t>
            </a:r>
          </a:p>
          <a:p>
            <a:pPr lvl="3"/>
            <a:r>
              <a:rPr lang="en-US" dirty="0" smtClean="0"/>
              <a:t>Max # late days: 3 (max penalty -4)</a:t>
            </a:r>
          </a:p>
          <a:p>
            <a:pPr lvl="1"/>
            <a:r>
              <a:rPr lang="en-US" dirty="0" smtClean="0"/>
              <a:t>Exam 3: Friday, 5/6, 6:30-9:30 PM, Pasteur 301</a:t>
            </a:r>
          </a:p>
          <a:p>
            <a:pPr lvl="2"/>
            <a:r>
              <a:rPr lang="en-US" dirty="0" smtClean="0"/>
              <a:t>Must complete course evaluation prior to exam</a:t>
            </a:r>
          </a:p>
          <a:p>
            <a:pPr lvl="2"/>
            <a:r>
              <a:rPr lang="en-US" dirty="0" smtClean="0"/>
              <a:t>Q&amp;A session most likely Thursday (must reserve room)</a:t>
            </a:r>
          </a:p>
          <a:p>
            <a:pPr lvl="1"/>
            <a:r>
              <a:rPr lang="en-US" dirty="0" smtClean="0"/>
              <a:t>Last day to submit code (late/</a:t>
            </a:r>
            <a:r>
              <a:rPr lang="en-US" dirty="0" err="1" smtClean="0"/>
              <a:t>regrades</a:t>
            </a:r>
            <a:r>
              <a:rPr lang="en-US" dirty="0" smtClean="0"/>
              <a:t> for P6 and later): </a:t>
            </a:r>
            <a:r>
              <a:rPr lang="en-US" b="1" u="sng" dirty="0" smtClean="0">
                <a:solidFill>
                  <a:srgbClr val="FF0000"/>
                </a:solidFill>
              </a:rPr>
              <a:t>Saturday, 5/7</a:t>
            </a:r>
          </a:p>
          <a:p>
            <a:r>
              <a:rPr lang="en-US" dirty="0" smtClean="0"/>
              <a:t>Today’</a:t>
            </a:r>
            <a:r>
              <a:rPr lang="en-US" altLang="ja-JP" dirty="0" smtClean="0"/>
              <a:t>s class: Exam 3 Preview</a:t>
            </a:r>
            <a:endParaRPr lang="en-US" dirty="0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AA28A-6C9D-4242-A9FC-1587F33692F9}" type="datetime1">
              <a:rPr lang="en-US" sz="1200" smtClean="0">
                <a:latin typeface="Garamond"/>
                <a:cs typeface="Garamond"/>
              </a:rPr>
              <a:pPr/>
              <a:t>4/27/2016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Exam 3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C54EE8-D42F-6B4F-89E9-ABA54A99C133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is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All lectures after Exam 2 (lectures 24-33) + Lecture 22 (strings)</a:t>
            </a:r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Multiple choice (5 parts) </a:t>
            </a:r>
            <a:r>
              <a:rPr lang="en-US" i="1" dirty="0" smtClean="0">
                <a:solidFill>
                  <a:srgbClr val="FF0000"/>
                </a:solidFill>
              </a:rPr>
              <a:t>(file, character, &amp; line I/O; pointer-based data </a:t>
            </a:r>
            <a:r>
              <a:rPr lang="en-US" i="1" dirty="0" smtClean="0">
                <a:solidFill>
                  <a:srgbClr val="FF0000"/>
                </a:solidFill>
              </a:rPr>
              <a:t>structures, dynamic allocation)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Code reading (3 parts) </a:t>
            </a:r>
            <a:r>
              <a:rPr lang="en-US" i="1" dirty="0" smtClean="0">
                <a:solidFill>
                  <a:srgbClr val="FF0000"/>
                </a:solidFill>
              </a:rPr>
              <a:t>(structures, including arrays of </a:t>
            </a:r>
            <a:r>
              <a:rPr lang="en-US" i="1" dirty="0" err="1" smtClean="0">
                <a:solidFill>
                  <a:srgbClr val="FF0000"/>
                </a:solidFill>
              </a:rPr>
              <a:t>structs</a:t>
            </a:r>
            <a:r>
              <a:rPr lang="en-US" i="1" dirty="0" smtClean="0">
                <a:solidFill>
                  <a:srgbClr val="FF0000"/>
                </a:solidFill>
              </a:rPr>
              <a:t>, nested </a:t>
            </a:r>
            <a:r>
              <a:rPr lang="en-US" i="1" dirty="0" err="1" smtClean="0">
                <a:solidFill>
                  <a:srgbClr val="FF0000"/>
                </a:solidFill>
              </a:rPr>
              <a:t>structs</a:t>
            </a:r>
            <a:r>
              <a:rPr lang="en-US" i="1" dirty="0" smtClean="0">
                <a:solidFill>
                  <a:srgbClr val="FF0000"/>
                </a:solidFill>
              </a:rPr>
              <a:t>, and linked lists)</a:t>
            </a:r>
          </a:p>
          <a:p>
            <a:pPr lvl="1"/>
            <a:r>
              <a:rPr lang="en-US" dirty="0" smtClean="0"/>
              <a:t>Code writing (3 parts) </a:t>
            </a:r>
            <a:r>
              <a:rPr lang="en-US" i="1" dirty="0" smtClean="0">
                <a:solidFill>
                  <a:srgbClr val="FF0000"/>
                </a:solidFill>
              </a:rPr>
              <a:t>(strings)</a:t>
            </a:r>
          </a:p>
          <a:p>
            <a:r>
              <a:rPr lang="en-US" dirty="0" smtClean="0"/>
              <a:t>Old exams may not help you for this exam</a:t>
            </a:r>
          </a:p>
          <a:p>
            <a:pPr lvl="1"/>
            <a:r>
              <a:rPr lang="en-US" dirty="0" smtClean="0"/>
              <a:t>Same material often covered, but in different order</a:t>
            </a:r>
          </a:p>
          <a:p>
            <a:pPr lvl="1"/>
            <a:r>
              <a:rPr lang="en-US" dirty="0" smtClean="0"/>
              <a:t>Bitwise operators on old exams; not on this one</a:t>
            </a:r>
          </a:p>
          <a:p>
            <a:pPr lvl="1"/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B791FD-BE57-A441-9B86-5117B7EA64EB}" type="datetime1">
              <a:rPr lang="en-US" sz="1200" smtClean="0">
                <a:latin typeface="Garamond"/>
                <a:cs typeface="Garamond"/>
              </a:rPr>
              <a:pPr/>
              <a:t>4/27/2016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Courier New" charset="0"/>
                <a:cs typeface="Courier New" charset="0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Courier New" charset="0"/>
                <a:cs typeface="Courier New" charset="0"/>
              </a:rPr>
              <a:t>Reads all characters up to (but not including) first space, tab, or newline</a:t>
            </a:r>
            <a:endParaRPr lang="en-US" altLang="ja-JP" sz="2400" dirty="0">
              <a:latin typeface="Courier New" charset="0"/>
              <a:cs typeface="Courier New" charset="0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0398E-46F2-EF42-8168-2E8AAE845CCB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6E9B2-26E5-8D41-A9CB-61FF4C6818AA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3AF0B-71F6-8F42-BB6B-CE6BA1BDB54C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9638F7-C3C2-DF49-B6DA-F30785AE7629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9A1E8-1151-F740-8664-6D876E61E475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27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0CF25A-A1ED-904C-9B30-5E8F80FE68B0}" type="datetime1">
              <a:rPr lang="en-US" sz="1200">
                <a:latin typeface="Garamond" charset="0"/>
              </a:rPr>
              <a:pPr eaLnBrk="1" hangingPunct="1"/>
              <a:t>4/27/2016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7965</TotalTime>
  <Words>904</Words>
  <Application>Microsoft Office PowerPoint</Application>
  <PresentationFormat>On-screen Show (4:3)</PresentationFormat>
  <Paragraphs>272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Exam 3 notes</vt:lpstr>
      <vt:lpstr>Review: strings</vt:lpstr>
      <vt:lpstr>Review: String functions</vt:lpstr>
      <vt:lpstr>Review: String functions (cont.)</vt:lpstr>
      <vt:lpstr>Review: Structures</vt:lpstr>
      <vt:lpstr>Review: Nested structures</vt:lpstr>
      <vt:lpstr>Review: dynamic memory allocation</vt:lpstr>
      <vt:lpstr>Review: dynamically allocated arrays</vt:lpstr>
      <vt:lpstr>Review: pointer-based data structures</vt:lpstr>
      <vt:lpstr>Review: Adding to list</vt:lpstr>
      <vt:lpstr>Review: deleting from list</vt:lpstr>
      <vt:lpstr>Review: finding data in list</vt:lpstr>
      <vt:lpstr>Review: File I/O</vt:lpstr>
      <vt:lpstr>Review: General I/O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J. Geiger</cp:lastModifiedBy>
  <cp:revision>1684</cp:revision>
  <dcterms:created xsi:type="dcterms:W3CDTF">2006-04-03T05:03:01Z</dcterms:created>
  <dcterms:modified xsi:type="dcterms:W3CDTF">2016-04-27T16:53:52Z</dcterms:modified>
</cp:coreProperties>
</file>