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5"/>
  </p:notesMasterIdLst>
  <p:handoutMasterIdLst>
    <p:handoutMasterId r:id="rId26"/>
  </p:handoutMasterIdLst>
  <p:sldIdLst>
    <p:sldId id="256" r:id="rId2"/>
    <p:sldId id="422" r:id="rId3"/>
    <p:sldId id="527" r:id="rId4"/>
    <p:sldId id="532" r:id="rId5"/>
    <p:sldId id="533" r:id="rId6"/>
    <p:sldId id="534" r:id="rId7"/>
    <p:sldId id="535" r:id="rId8"/>
    <p:sldId id="536" r:id="rId9"/>
    <p:sldId id="537" r:id="rId10"/>
    <p:sldId id="538" r:id="rId11"/>
    <p:sldId id="539" r:id="rId12"/>
    <p:sldId id="540" r:id="rId13"/>
    <p:sldId id="541" r:id="rId14"/>
    <p:sldId id="542" r:id="rId15"/>
    <p:sldId id="543" r:id="rId16"/>
    <p:sldId id="544" r:id="rId17"/>
    <p:sldId id="545" r:id="rId18"/>
    <p:sldId id="546" r:id="rId19"/>
    <p:sldId id="547" r:id="rId20"/>
    <p:sldId id="548" r:id="rId21"/>
    <p:sldId id="549" r:id="rId22"/>
    <p:sldId id="550" r:id="rId23"/>
    <p:sldId id="447" r:id="rId24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1776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3B940BF-6475-3146-ABF2-8867088972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29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4EE2C20-A446-7B4E-BE67-87534CD63B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471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FEF3BA8-A82A-4D40-9D4D-B0FA40935461}" type="slidenum">
              <a:rPr lang="en-US"/>
              <a:pPr/>
              <a:t>2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070B58-C8C1-8C4F-8E2A-E2C0A5BE8827}" type="datetime1">
              <a:rPr lang="en-US"/>
              <a:pPr/>
              <a:t>2/9/16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760FD3-FDB5-B545-90DF-2B1A7E0516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08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61A409-4397-FE42-B14A-D10D23713121}" type="datetime1">
              <a:rPr lang="en-US"/>
              <a:pPr/>
              <a:t>2/9/16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B179FA-CE02-AD42-9F4D-5E3AC8BF00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93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0C4EFE-BEE9-E34D-8E69-3EB9734E61E9}" type="datetime1">
              <a:rPr lang="en-US"/>
              <a:pPr/>
              <a:t>2/9/16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F92871-75A2-7A42-B0BD-A210EB97B9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08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A3AC27-A497-A44A-89A1-B0F8EBEE47C2}" type="datetime1">
              <a:rPr lang="en-US"/>
              <a:pPr/>
              <a:t>2/9/16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A7A3EE-2673-A446-9F23-5D84F43375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3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603EF2-D514-8F4C-841E-2D8DC6BA21DA}" type="datetime1">
              <a:rPr lang="en-US"/>
              <a:pPr/>
              <a:t>2/9/16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57BA41-AD74-4B49-A827-C7718A3ABC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6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C98EA7-8C56-4B42-8A0D-039289745663}" type="datetime1">
              <a:rPr lang="en-US"/>
              <a:pPr/>
              <a:t>2/9/16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509B70-BBC1-0447-8160-02C6429C0B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A351FC-2FDD-6C42-B989-EA3C8ED6CD28}" type="datetime1">
              <a:rPr lang="en-US"/>
              <a:pPr/>
              <a:t>2/9/16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6BCD8A-956B-D440-81C8-AF77CA6F1D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0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2119D3-B89C-6847-A592-DE2B0F6966BA}" type="datetime1">
              <a:rPr lang="en-US"/>
              <a:pPr/>
              <a:t>2/9/16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14D45D-6A3A-0040-BBF0-DBD8E92345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64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F528F3-5E2F-A546-B688-1416183D9CF5}" type="datetime1">
              <a:rPr lang="en-US"/>
              <a:pPr/>
              <a:t>2/9/16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218F1A-6288-7340-A4CD-E78EC60CDE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7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7B2888-7BC9-F540-A14D-B72D1C04FC85}" type="datetime1">
              <a:rPr lang="en-US"/>
              <a:pPr/>
              <a:t>2/9/16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B301E0-B450-5242-81E4-BC55B4F640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47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F3742C-B8D7-C043-B3F7-DAD91995C815}" type="datetime1">
              <a:rPr lang="en-US"/>
              <a:pPr/>
              <a:t>2/9/16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9EE991-4F12-634C-97EF-847B255E1C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5C12A0-2F26-6246-87D0-8E8DF43D1084}" type="datetime1">
              <a:rPr lang="en-US"/>
              <a:pPr/>
              <a:t>2/9/16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7E081A-0E12-0145-9CE2-A9871BFF1C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5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B23DE5-0280-AE4D-BCF0-439A28665313}" type="datetime1">
              <a:rPr lang="en-US"/>
              <a:pPr/>
              <a:t>2/9/16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79A7EB-127A-C249-9E7E-85B558C25E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68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5C9B151F-D2DF-B445-8CBC-1783D62CADBD}" type="datetime1">
              <a:rPr lang="en-US"/>
              <a:pPr/>
              <a:t>2/9/16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B034ED8F-FF14-5241-AD68-6CCD833CCC7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1" r:id="rId1"/>
    <p:sldLayoutId id="2147484479" r:id="rId2"/>
    <p:sldLayoutId id="2147484480" r:id="rId3"/>
    <p:sldLayoutId id="2147484481" r:id="rId4"/>
    <p:sldLayoutId id="2147484482" r:id="rId5"/>
    <p:sldLayoutId id="2147484483" r:id="rId6"/>
    <p:sldLayoutId id="2147484484" r:id="rId7"/>
    <p:sldLayoutId id="2147484485" r:id="rId8"/>
    <p:sldLayoutId id="2147484486" r:id="rId9"/>
    <p:sldLayoutId id="2147484487" r:id="rId10"/>
    <p:sldLayoutId id="2147484488" r:id="rId11"/>
    <p:sldLayoutId id="2147484489" r:id="rId12"/>
    <p:sldLayoutId id="2147484490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&amp; </a:t>
            </a:r>
            <a:r>
              <a:rPr lang="en-US" dirty="0" err="1" smtClean="0">
                <a:latin typeface="Arial" charset="0"/>
              </a:rPr>
              <a:t>Peilong</a:t>
            </a:r>
            <a:r>
              <a:rPr lang="en-US" dirty="0" smtClean="0">
                <a:latin typeface="Arial" charset="0"/>
              </a:rPr>
              <a:t> Li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8: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Range checking with if </a:t>
            </a:r>
            <a:r>
              <a:rPr lang="en-US" dirty="0" smtClean="0">
                <a:latin typeface="Arial" charset="0"/>
              </a:rPr>
              <a:t>statements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Switch statements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Given </a:t>
            </a:r>
            <a:r>
              <a:rPr lang="en-US">
                <a:latin typeface="Courier New" charset="0"/>
                <a:cs typeface="Courier New" charset="0"/>
              </a:rPr>
              <a:t>int x</a:t>
            </a:r>
            <a:r>
              <a:rPr lang="en-US">
                <a:latin typeface="Arial" charset="0"/>
              </a:rPr>
              <a:t>, check its value</a:t>
            </a:r>
          </a:p>
          <a:p>
            <a:pPr lvl="1"/>
            <a:r>
              <a:rPr lang="en-US">
                <a:latin typeface="Arial" charset="0"/>
              </a:rPr>
              <a:t>If </a:t>
            </a:r>
            <a:r>
              <a:rPr lang="en-US">
                <a:latin typeface="Courier New" charset="0"/>
                <a:cs typeface="Courier New" charset="0"/>
              </a:rPr>
              <a:t>x</a:t>
            </a:r>
            <a:r>
              <a:rPr lang="en-US">
                <a:latin typeface="Arial" charset="0"/>
              </a:rPr>
              <a:t> is greater than 5 and less than or equal to 10, print </a:t>
            </a:r>
            <a:r>
              <a:rPr lang="en-US">
                <a:latin typeface="Courier New" charset="0"/>
                <a:cs typeface="Courier New" charset="0"/>
              </a:rPr>
              <a:t>x</a:t>
            </a:r>
          </a:p>
          <a:p>
            <a:pPr>
              <a:buFont typeface="Wingdings" charset="0"/>
              <a:buNone/>
            </a:pPr>
            <a:endParaRPr lang="en-US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if ((x &gt; 5) &amp;&amp; (x &lt;= 10))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	printf(“%d\n”, x);</a:t>
            </a:r>
          </a:p>
          <a:p>
            <a:pPr>
              <a:buFont typeface="Wingdings" charset="0"/>
              <a:buNone/>
            </a:pPr>
            <a:endParaRPr lang="en-US">
              <a:latin typeface="Courier New" charset="0"/>
              <a:cs typeface="Courier New" charset="0"/>
            </a:endParaRP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9D57EA9-16D7-6A43-90C6-550B772E68A3}" type="datetime1">
              <a:rPr lang="en-US">
                <a:latin typeface="Garamond" charset="0"/>
              </a:rPr>
              <a:pPr eaLnBrk="1" hangingPunct="1"/>
              <a:t>2/9/16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F24AF67-8BF1-4443-A0D6-E7FAA3B8E188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900">
                <a:latin typeface="Arial" charset="0"/>
              </a:rPr>
              <a:t>Prompt for and read temperature as input (type </a:t>
            </a:r>
            <a:r>
              <a:rPr lang="en-US" sz="1900">
                <a:latin typeface="Courier New" charset="0"/>
                <a:cs typeface="Courier New" charset="0"/>
              </a:rPr>
              <a:t>double</a:t>
            </a:r>
            <a:r>
              <a:rPr lang="en-US" sz="1900">
                <a:latin typeface="Arial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1600">
                <a:latin typeface="Arial" charset="0"/>
              </a:rPr>
              <a:t>If temp is 90 or higher, print </a:t>
            </a:r>
            <a:r>
              <a:rPr lang="ja-JP" altLang="en-US" sz="1600">
                <a:latin typeface="Courier New" charset="0"/>
                <a:cs typeface="Courier New" charset="0"/>
              </a:rPr>
              <a:t>“</a:t>
            </a:r>
            <a:r>
              <a:rPr lang="en-US" sz="1600">
                <a:latin typeface="Courier New" charset="0"/>
                <a:cs typeface="Courier New" charset="0"/>
              </a:rPr>
              <a:t>It</a:t>
            </a:r>
            <a:r>
              <a:rPr lang="ja-JP" altLang="en-US" sz="1600">
                <a:latin typeface="Courier New" charset="0"/>
                <a:cs typeface="Courier New" charset="0"/>
              </a:rPr>
              <a:t>’</a:t>
            </a:r>
            <a:r>
              <a:rPr lang="en-US" sz="1600">
                <a:latin typeface="Courier New" charset="0"/>
                <a:cs typeface="Courier New" charset="0"/>
              </a:rPr>
              <a:t>s too hot!</a:t>
            </a:r>
            <a:r>
              <a:rPr lang="ja-JP" altLang="en-US" sz="1600">
                <a:latin typeface="Courier New" charset="0"/>
                <a:cs typeface="Courier New" charset="0"/>
              </a:rPr>
              <a:t>”</a:t>
            </a:r>
            <a:endParaRPr lang="en-US" sz="16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1600">
                <a:latin typeface="Arial" charset="0"/>
              </a:rPr>
              <a:t>If temp is 32 or lower, print </a:t>
            </a:r>
            <a:r>
              <a:rPr lang="ja-JP" altLang="en-US" sz="1600">
                <a:latin typeface="Courier New" charset="0"/>
                <a:cs typeface="Courier New" charset="0"/>
              </a:rPr>
              <a:t>“</a:t>
            </a:r>
            <a:r>
              <a:rPr lang="en-US" sz="1600">
                <a:latin typeface="Courier New" charset="0"/>
                <a:cs typeface="Courier New" charset="0"/>
              </a:rPr>
              <a:t>It</a:t>
            </a:r>
            <a:r>
              <a:rPr lang="ja-JP" altLang="en-US" sz="1600">
                <a:latin typeface="Courier New" charset="0"/>
                <a:cs typeface="Courier New" charset="0"/>
              </a:rPr>
              <a:t>’</a:t>
            </a:r>
            <a:r>
              <a:rPr lang="en-US" sz="1600">
                <a:latin typeface="Courier New" charset="0"/>
                <a:cs typeface="Courier New" charset="0"/>
              </a:rPr>
              <a:t>s freezing!</a:t>
            </a:r>
            <a:r>
              <a:rPr lang="ja-JP" altLang="en-US" sz="1600">
                <a:latin typeface="Courier New" charset="0"/>
                <a:cs typeface="Courier New" charset="0"/>
              </a:rPr>
              <a:t>”</a:t>
            </a:r>
            <a:endParaRPr lang="en-US" sz="16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1600">
                <a:latin typeface="Arial" charset="0"/>
              </a:rPr>
              <a:t>In all other cases, print </a:t>
            </a:r>
            <a:r>
              <a:rPr lang="ja-JP" altLang="en-US" sz="1600">
                <a:latin typeface="Courier New" charset="0"/>
                <a:cs typeface="Courier New" charset="0"/>
              </a:rPr>
              <a:t>“</a:t>
            </a:r>
            <a:r>
              <a:rPr lang="en-US" sz="1600">
                <a:latin typeface="Courier New" charset="0"/>
                <a:cs typeface="Courier New" charset="0"/>
              </a:rPr>
              <a:t>It</a:t>
            </a:r>
            <a:r>
              <a:rPr lang="ja-JP" altLang="en-US" sz="1600">
                <a:latin typeface="Courier New" charset="0"/>
                <a:cs typeface="Courier New" charset="0"/>
              </a:rPr>
              <a:t>’</a:t>
            </a:r>
            <a:r>
              <a:rPr lang="en-US" sz="1600">
                <a:latin typeface="Courier New" charset="0"/>
                <a:cs typeface="Courier New" charset="0"/>
              </a:rPr>
              <a:t>s okay</a:t>
            </a:r>
            <a:r>
              <a:rPr lang="ja-JP" altLang="en-US" sz="1600">
                <a:latin typeface="Courier New" charset="0"/>
                <a:cs typeface="Courier New" charset="0"/>
              </a:rPr>
              <a:t>”</a:t>
            </a:r>
            <a:endParaRPr lang="en-US" sz="16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9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double temp;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printf(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Enter temperature: 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scanf(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%lf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, &amp;temp);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if (temp &gt;= 90)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	printf(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It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’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 too hot!\n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else if (temp &lt;= 32)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	printf(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It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’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 too cold!\n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else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	printf(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It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’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 okay\n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3A0FEBC-D9D5-D442-8EA5-4BA2A869980A}" type="datetime1">
              <a:rPr lang="en-US">
                <a:latin typeface="Garamond" charset="0"/>
              </a:rPr>
              <a:pPr eaLnBrk="1" hangingPunct="1"/>
              <a:t>2/9/16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E26504-FD4A-B447-B98D-D85F6F19A2FD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Read 3 </a:t>
            </a:r>
            <a:r>
              <a:rPr lang="en-US" sz="2600">
                <a:latin typeface="Courier New" charset="0"/>
                <a:cs typeface="Courier New" charset="0"/>
              </a:rPr>
              <a:t>int</a:t>
            </a:r>
            <a:r>
              <a:rPr lang="en-US" sz="2600">
                <a:latin typeface="Arial" charset="0"/>
              </a:rPr>
              <a:t> values and print error if input problem</a:t>
            </a:r>
            <a:endParaRPr lang="en-US" sz="2600">
              <a:latin typeface="Arial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  <a:cs typeface="Courier New" charset="0"/>
              </a:rPr>
              <a:t>If fewer than 3 values read, print error message with number of values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  <a:cs typeface="Courier New" charset="0"/>
              </a:rPr>
              <a:t>Example: </a:t>
            </a:r>
            <a:r>
              <a:rPr lang="en-US" sz="1900">
                <a:latin typeface="Courier New" charset="0"/>
                <a:cs typeface="Courier New" charset="0"/>
              </a:rPr>
              <a:t>Error: only 2 inputs read correctly</a:t>
            </a:r>
            <a:endParaRPr lang="en-US" sz="19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6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int x, y, z;	// Input values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int num;		// # values read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0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num = scanf(</a:t>
            </a:r>
            <a:r>
              <a:rPr lang="ja-JP" alt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%d %d %d</a:t>
            </a:r>
            <a:r>
              <a:rPr lang="ja-JP" alt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, &amp;x, &amp;y, &amp;z);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if (num &lt; 3)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	printf(</a:t>
            </a:r>
            <a:r>
              <a:rPr lang="ja-JP" alt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Error: only %d inputs read correctly</a:t>
            </a:r>
            <a:r>
              <a:rPr lang="ja-JP" alt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,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		num);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0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6A3852C-F323-4741-BDBB-BFFC4957BD95}" type="datetime1">
              <a:rPr lang="en-US">
                <a:latin typeface="Garamond" charset="0"/>
              </a:rPr>
              <a:pPr eaLnBrk="1" hangingPunct="1"/>
              <a:t>2/9/16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BA3CEA4-2344-A844-939D-38E7F4A20CC3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switch statements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Nesting several if/else if statements can get tedious</a:t>
            </a:r>
          </a:p>
          <a:p>
            <a:r>
              <a:rPr lang="en-US">
                <a:latin typeface="Arial" charset="0"/>
              </a:rPr>
              <a:t>If each condition is simply checking equality of same variable or expression, can use </a:t>
            </a:r>
            <a:r>
              <a:rPr lang="en-US">
                <a:solidFill>
                  <a:srgbClr val="FF0000"/>
                </a:solidFill>
                <a:latin typeface="Courier New" charset="0"/>
                <a:cs typeface="Courier New" charset="0"/>
              </a:rPr>
              <a:t>switch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E50774C-6F16-234E-AF75-60381D6B65C1}" type="datetime1">
              <a:rPr lang="en-US">
                <a:latin typeface="Garamond" charset="0"/>
              </a:rPr>
              <a:pPr eaLnBrk="1" hangingPunct="1"/>
              <a:t>2/9/16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FFF3CE8-14C3-BF4A-8514-4FF53103D1B0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380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7630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switch/case statement - General form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609600" y="914400"/>
            <a:ext cx="7924800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Courier New" charset="0"/>
              </a:rPr>
              <a:t>switch</a:t>
            </a:r>
            <a:r>
              <a:rPr lang="en-US" sz="1800">
                <a:latin typeface="Courier New" charset="0"/>
              </a:rPr>
              <a:t> (</a:t>
            </a:r>
            <a:r>
              <a:rPr lang="en-US" sz="1800"/>
              <a:t> &lt;expression&gt; </a:t>
            </a:r>
            <a:r>
              <a:rPr lang="en-US" sz="1800">
                <a:latin typeface="Courier New" charset="0"/>
              </a:rPr>
              <a:t>)</a:t>
            </a:r>
            <a:r>
              <a:rPr lang="en-US" sz="1800"/>
              <a:t/>
            </a:r>
            <a:br>
              <a:rPr lang="en-US" sz="1800"/>
            </a:br>
            <a:r>
              <a:rPr lang="en-US" sz="1800"/>
              <a:t>{</a:t>
            </a:r>
            <a:br>
              <a:rPr lang="en-US" sz="1800"/>
            </a:b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/>
              <a:t> &lt;value1&gt; :</a:t>
            </a:r>
            <a:br>
              <a:rPr lang="en-US" sz="1800"/>
            </a:br>
            <a:r>
              <a:rPr lang="en-US" sz="1800"/>
              <a:t>	&lt;statements&gt;</a:t>
            </a:r>
            <a:br>
              <a:rPr lang="en-US" sz="1800"/>
            </a:br>
            <a:r>
              <a:rPr lang="en-US" sz="1800"/>
              <a:t>	[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break;</a:t>
            </a:r>
            <a:r>
              <a:rPr lang="en-US" sz="1800"/>
              <a:t> ]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</a:t>
            </a:r>
            <a:r>
              <a:rPr lang="en-US" sz="1800"/>
              <a:t>&lt;value2&gt; :</a:t>
            </a:r>
            <a:br>
              <a:rPr lang="en-US" sz="1800"/>
            </a:br>
            <a:r>
              <a:rPr lang="en-US" sz="1800"/>
              <a:t>	&lt;statements&gt;</a:t>
            </a:r>
            <a:br>
              <a:rPr lang="en-US" sz="1800"/>
            </a:br>
            <a:r>
              <a:rPr lang="en-US" sz="1800"/>
              <a:t>	[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800">
                <a:latin typeface="Courier New" charset="0"/>
              </a:rPr>
              <a:t>;</a:t>
            </a:r>
            <a:r>
              <a:rPr lang="en-US" sz="1800"/>
              <a:t> ]</a:t>
            </a:r>
          </a:p>
          <a:p>
            <a:pPr>
              <a:spcBef>
                <a:spcPct val="50000"/>
              </a:spcBef>
            </a:pPr>
            <a:r>
              <a:rPr lang="en-US" sz="1800"/>
              <a:t>	.</a:t>
            </a:r>
          </a:p>
          <a:p>
            <a:pPr>
              <a:spcBef>
                <a:spcPct val="50000"/>
              </a:spcBef>
            </a:pPr>
            <a:r>
              <a:rPr lang="en-US" sz="1800"/>
              <a:t>	.</a:t>
            </a:r>
          </a:p>
          <a:p>
            <a:pPr>
              <a:spcBef>
                <a:spcPct val="50000"/>
              </a:spcBef>
            </a:pPr>
            <a:r>
              <a:rPr lang="en-US" sz="1800"/>
              <a:t>	.</a:t>
            </a:r>
            <a:br>
              <a:rPr lang="en-US" sz="1800"/>
            </a:br>
            <a:r>
              <a:rPr lang="en-US" sz="1800"/>
              <a:t>[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default: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/>
              <a:t>	&lt;statements&gt;</a:t>
            </a:r>
            <a:br>
              <a:rPr lang="en-US" sz="1800"/>
            </a:br>
            <a:r>
              <a:rPr lang="en-US" sz="1800"/>
              <a:t>	[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break;</a:t>
            </a:r>
            <a:r>
              <a:rPr lang="en-US" sz="1800">
                <a:solidFill>
                  <a:srgbClr val="FF0000"/>
                </a:solidFill>
              </a:rPr>
              <a:t> </a:t>
            </a:r>
            <a:r>
              <a:rPr lang="en-US" sz="1800"/>
              <a:t>] ]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A720A7B-EA01-2348-B5AA-FBCDF8BE2641}" type="datetime1">
              <a:rPr lang="en-US">
                <a:latin typeface="Garamond" charset="0"/>
              </a:rPr>
              <a:pPr eaLnBrk="1" hangingPunct="1"/>
              <a:t>2/9/16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9339798-8113-0748-92EB-AD0DD2F74F2F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</p:spTree>
    <p:extLst>
      <p:ext uri="{BB962C8B-B14F-4D97-AF65-F5344CB8AC3E}">
        <p14:creationId xmlns:p14="http://schemas.microsoft.com/office/powerpoint/2010/main" val="3509288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switch/case statement</a:t>
            </a:r>
          </a:p>
        </p:txBody>
      </p:sp>
      <p:sp>
        <p:nvSpPr>
          <p:cNvPr id="18435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Check if </a:t>
            </a:r>
            <a:r>
              <a:rPr lang="en-US">
                <a:latin typeface="Courier New" charset="0"/>
                <a:cs typeface="Courier New" charset="0"/>
              </a:rPr>
              <a:t>&lt;expression&gt;</a:t>
            </a:r>
            <a:r>
              <a:rPr lang="en-US">
                <a:latin typeface="Arial" charset="0"/>
              </a:rPr>
              <a:t> matches any value in case statements</a:t>
            </a:r>
          </a:p>
          <a:p>
            <a:pPr lvl="1"/>
            <a:r>
              <a:rPr lang="en-US">
                <a:latin typeface="Arial" charset="0"/>
              </a:rPr>
              <a:t>If </a:t>
            </a:r>
            <a:r>
              <a:rPr lang="en-US">
                <a:latin typeface="Courier New" charset="0"/>
                <a:cs typeface="Courier New" charset="0"/>
              </a:rPr>
              <a:t>&lt;expression&gt;</a:t>
            </a:r>
            <a:r>
              <a:rPr lang="en-US">
                <a:latin typeface="Arial" charset="0"/>
              </a:rPr>
              <a:t> == </a:t>
            </a:r>
            <a:r>
              <a:rPr lang="en-US">
                <a:latin typeface="Courier New" charset="0"/>
                <a:cs typeface="Courier New" charset="0"/>
              </a:rPr>
              <a:t>&lt;value1&gt;</a:t>
            </a:r>
            <a:r>
              <a:rPr lang="en-US">
                <a:latin typeface="Arial" charset="0"/>
              </a:rPr>
              <a:t>, execute &lt;statements&gt; in that case</a:t>
            </a:r>
          </a:p>
          <a:p>
            <a:pPr lvl="1"/>
            <a:r>
              <a:rPr lang="en-US">
                <a:latin typeface="Arial" charset="0"/>
              </a:rPr>
              <a:t>If </a:t>
            </a:r>
            <a:r>
              <a:rPr lang="en-US">
                <a:latin typeface="Courier New" charset="0"/>
                <a:cs typeface="Courier New" charset="0"/>
              </a:rPr>
              <a:t>&lt;expression&gt;</a:t>
            </a:r>
            <a:r>
              <a:rPr lang="en-US">
                <a:latin typeface="Arial" charset="0"/>
              </a:rPr>
              <a:t> == </a:t>
            </a:r>
            <a:r>
              <a:rPr lang="en-US">
                <a:latin typeface="Courier New" charset="0"/>
                <a:cs typeface="Courier New" charset="0"/>
              </a:rPr>
              <a:t>&lt;value2&gt;</a:t>
            </a:r>
            <a:r>
              <a:rPr lang="en-US">
                <a:latin typeface="Arial" charset="0"/>
              </a:rPr>
              <a:t>, execute &lt;statements&gt; in that case</a:t>
            </a:r>
          </a:p>
          <a:p>
            <a:r>
              <a:rPr lang="en-US">
                <a:latin typeface="Arial" charset="0"/>
              </a:rPr>
              <a:t>If </a:t>
            </a:r>
            <a:r>
              <a:rPr lang="en-US">
                <a:latin typeface="Courier New" charset="0"/>
                <a:cs typeface="Courier New" charset="0"/>
              </a:rPr>
              <a:t>&lt;expression&gt;</a:t>
            </a:r>
            <a:r>
              <a:rPr lang="en-US">
                <a:latin typeface="Arial" charset="0"/>
              </a:rPr>
              <a:t> does not equal any of the values, go to </a:t>
            </a:r>
            <a:r>
              <a:rPr lang="en-US">
                <a:latin typeface="Courier New" charset="0"/>
                <a:cs typeface="Courier New" charset="0"/>
              </a:rPr>
              <a:t>default</a:t>
            </a:r>
            <a:r>
              <a:rPr lang="en-US">
                <a:latin typeface="Arial" charset="0"/>
              </a:rPr>
              <a:t> case (if present)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013B4B9-9AE3-934F-9CCE-76D496C8D0BA}" type="datetime1">
              <a:rPr lang="en-US">
                <a:latin typeface="Garamond" charset="0"/>
              </a:rPr>
              <a:pPr eaLnBrk="1" hangingPunct="1"/>
              <a:t>2/9/16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BEBCEAE-4BF6-A040-A8C5-EB8DFDA93A4D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169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Switch statements and 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</a:rPr>
              <a:t>Each </a:t>
            </a:r>
            <a:r>
              <a:rPr lang="en-US" sz="2100">
                <a:latin typeface="Courier New" charset="0"/>
                <a:cs typeface="Courier New" charset="0"/>
              </a:rPr>
              <a:t>case</a:t>
            </a:r>
            <a:r>
              <a:rPr lang="en-US" sz="2100">
                <a:latin typeface="Arial" charset="0"/>
              </a:rPr>
              <a:t> is just a starting point—</a:t>
            </a:r>
            <a:r>
              <a:rPr lang="en-US" sz="2100">
                <a:latin typeface="Courier New" charset="0"/>
                <a:cs typeface="Courier New" charset="0"/>
              </a:rPr>
              <a:t>switch</a:t>
            </a:r>
            <a:r>
              <a:rPr lang="en-US" sz="2100">
                <a:latin typeface="Arial" charset="0"/>
              </a:rPr>
              <a:t> does </a:t>
            </a:r>
            <a:r>
              <a:rPr lang="en-US" sz="2100" u="sng">
                <a:latin typeface="Arial" charset="0"/>
              </a:rPr>
              <a:t>not</a:t>
            </a:r>
            <a:r>
              <a:rPr lang="en-US" sz="2100">
                <a:latin typeface="Arial" charset="0"/>
              </a:rPr>
              <a:t> automatically skip other cases!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</a:rPr>
              <a:t>Example: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Arial" charset="0"/>
              </a:rPr>
              <a:t>	</a:t>
            </a:r>
            <a:r>
              <a:rPr lang="en-US" sz="2100">
                <a:latin typeface="Courier New" charset="0"/>
                <a:cs typeface="Courier New" charset="0"/>
              </a:rPr>
              <a:t>switch (x)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case 0: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x = 3;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case 1: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x = x * 4;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default: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x = x – 1;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}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  <a:cs typeface="Courier New" charset="0"/>
              </a:rPr>
              <a:t>If x == 0: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Start at </a:t>
            </a:r>
            <a:r>
              <a:rPr lang="en-US" sz="1800">
                <a:latin typeface="Courier New" charset="0"/>
                <a:cs typeface="Courier New" charset="0"/>
              </a:rPr>
              <a:t>case 0</a:t>
            </a:r>
            <a:r>
              <a:rPr lang="en-US" sz="1800">
                <a:latin typeface="Arial" charset="0"/>
                <a:cs typeface="Courier New" charset="0"/>
              </a:rPr>
              <a:t> </a:t>
            </a:r>
            <a:r>
              <a:rPr lang="en-US" sz="1800">
                <a:latin typeface="Arial" charset="0"/>
                <a:cs typeface="Courier New" charset="0"/>
                <a:sym typeface="Wingdings" charset="0"/>
              </a:rPr>
              <a:t> </a:t>
            </a:r>
            <a:r>
              <a:rPr lang="en-US" sz="1800">
                <a:latin typeface="Courier New" charset="0"/>
                <a:cs typeface="Courier New" charset="0"/>
                <a:sym typeface="Wingdings" charset="0"/>
              </a:rPr>
              <a:t>x = 3;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  <a:sym typeface="Wingdings" charset="0"/>
              </a:rPr>
              <a:t>Then, go to </a:t>
            </a:r>
            <a:r>
              <a:rPr lang="en-US" sz="1800">
                <a:latin typeface="Courier New" charset="0"/>
                <a:cs typeface="Courier New" charset="0"/>
                <a:sym typeface="Wingdings" charset="0"/>
              </a:rPr>
              <a:t>case 1</a:t>
            </a:r>
            <a:r>
              <a:rPr lang="en-US" sz="1800">
                <a:latin typeface="Arial" charset="0"/>
                <a:cs typeface="Courier New" charset="0"/>
                <a:sym typeface="Wingdings" charset="0"/>
              </a:rPr>
              <a:t>  </a:t>
            </a:r>
            <a:r>
              <a:rPr lang="en-US" sz="1800">
                <a:latin typeface="Courier New" charset="0"/>
                <a:cs typeface="Courier New" charset="0"/>
                <a:sym typeface="Wingdings" charset="0"/>
              </a:rPr>
              <a:t>x = x * 4 = 3 * 4 = 12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Then, go to </a:t>
            </a:r>
            <a:r>
              <a:rPr lang="en-US" sz="1800">
                <a:latin typeface="Courier New" charset="0"/>
                <a:cs typeface="Courier New" charset="0"/>
              </a:rPr>
              <a:t>default</a:t>
            </a:r>
            <a:r>
              <a:rPr lang="en-US" sz="1800">
                <a:latin typeface="Arial" charset="0"/>
                <a:cs typeface="Courier New" charset="0"/>
              </a:rPr>
              <a:t>: </a:t>
            </a:r>
            <a:r>
              <a:rPr lang="en-US" sz="1800">
                <a:latin typeface="Arial" charset="0"/>
                <a:cs typeface="Courier New" charset="0"/>
                <a:sym typeface="Wingdings" charset="0"/>
              </a:rPr>
              <a:t> </a:t>
            </a:r>
            <a:r>
              <a:rPr lang="en-US" sz="1800">
                <a:latin typeface="Courier New" charset="0"/>
                <a:cs typeface="Courier New" charset="0"/>
                <a:sym typeface="Wingdings" charset="0"/>
              </a:rPr>
              <a:t>x = x – 1 = 12 – 1 = 11</a:t>
            </a:r>
            <a:r>
              <a:rPr lang="en-US" sz="1800">
                <a:latin typeface="Arial" charset="0"/>
              </a:rPr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70048A-E2EE-5E4E-8807-67F710CA68D9}" type="datetime1">
              <a:rPr lang="en-US">
                <a:latin typeface="Garamond" charset="0"/>
              </a:rPr>
              <a:pPr eaLnBrk="1" hangingPunct="1"/>
              <a:t>2/9/16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07CC019-910E-0F4E-8EB5-A28D37561D95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699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Switch statements and 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Use </a:t>
            </a:r>
            <a:r>
              <a:rPr lang="en-US" sz="2300">
                <a:latin typeface="Courier New" charset="0"/>
                <a:cs typeface="Courier New" charset="0"/>
              </a:rPr>
              <a:t>break</a:t>
            </a:r>
            <a:r>
              <a:rPr lang="en-US" sz="2300">
                <a:latin typeface="Arial" charset="0"/>
              </a:rPr>
              <a:t> to exit at end of case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You may not always want to use </a:t>
            </a:r>
            <a:r>
              <a:rPr lang="en-US" sz="2000">
                <a:latin typeface="Courier New" charset="0"/>
                <a:cs typeface="Courier New" charset="0"/>
              </a:rPr>
              <a:t>break</a:t>
            </a:r>
            <a:r>
              <a:rPr lang="en-US" sz="2000">
                <a:latin typeface="Arial" charset="0"/>
              </a:rPr>
              <a:t>—will see examples later</a:t>
            </a:r>
          </a:p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Rewriting previous example: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Arial" charset="0"/>
              </a:rPr>
              <a:t>	</a:t>
            </a:r>
            <a:r>
              <a:rPr lang="en-US" sz="2300">
                <a:latin typeface="Courier New" charset="0"/>
                <a:cs typeface="Courier New" charset="0"/>
              </a:rPr>
              <a:t>switch (x)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case 0: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x = 3;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</a:t>
            </a:r>
            <a:r>
              <a:rPr lang="en-US" sz="2300" b="1">
                <a:solidFill>
                  <a:srgbClr val="FF0000"/>
                </a:solidFill>
                <a:latin typeface="Courier New" charset="0"/>
                <a:cs typeface="Courier New" charset="0"/>
              </a:rPr>
              <a:t>break;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case 1: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x = x * 4;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</a:t>
            </a:r>
            <a:r>
              <a:rPr lang="en-US" sz="2300" b="1">
                <a:solidFill>
                  <a:srgbClr val="FF0000"/>
                </a:solidFill>
                <a:latin typeface="Courier New" charset="0"/>
                <a:cs typeface="Courier New" charset="0"/>
              </a:rPr>
              <a:t>break;</a:t>
            </a:r>
            <a:endParaRPr lang="en-US" sz="23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default: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x = x – 1;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}</a:t>
            </a:r>
          </a:p>
          <a:p>
            <a:pPr>
              <a:lnSpc>
                <a:spcPct val="80000"/>
              </a:lnSpc>
            </a:pPr>
            <a:endParaRPr lang="en-US" sz="23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7465A47-9A8E-FB44-89E6-A48B5EBC782F}" type="datetime1">
              <a:rPr lang="en-US">
                <a:latin typeface="Garamond" charset="0"/>
              </a:rPr>
              <a:pPr eaLnBrk="1" hangingPunct="1"/>
              <a:t>2/9/16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0A11B2-FAB9-D64E-975E-9A783362DD6E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384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7630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switch/case statement - example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09600" y="914400"/>
            <a:ext cx="79248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Courier New" charset="0"/>
              </a:rPr>
              <a:t>#include </a:t>
            </a:r>
            <a:r>
              <a:rPr lang="en-US" sz="1800"/>
              <a:t>&lt;stdio.h&gt;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Courier New" charset="0"/>
              </a:rPr>
              <a:t>int </a:t>
            </a:r>
            <a:r>
              <a:rPr lang="en-US" sz="1800">
                <a:latin typeface="Courier New" charset="0"/>
              </a:rPr>
              <a:t>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char</a:t>
            </a:r>
            <a:r>
              <a:rPr lang="en-US" sz="1800">
                <a:latin typeface="Courier New" charset="0"/>
              </a:rPr>
              <a:t> grd;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printf("Enter Letter Grade: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scanf("%c",&amp;grd);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printf(“You are ");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chemeClr val="accent1"/>
                </a:solidFill>
                <a:latin typeface="Courier New" charset="0"/>
              </a:rPr>
              <a:t>// continued next slide</a:t>
            </a:r>
          </a:p>
          <a:p>
            <a:pPr>
              <a:spcBef>
                <a:spcPct val="50000"/>
              </a:spcBef>
            </a:pPr>
            <a:r>
              <a:rPr lang="en-US" sz="1800"/>
              <a:t>	</a:t>
            </a:r>
            <a:endParaRPr lang="en-US" sz="1800">
              <a:latin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0D1E075-BCAC-D445-A9AB-3197A2B796B9}" type="datetime1">
              <a:rPr lang="en-US">
                <a:latin typeface="Garamond" charset="0"/>
              </a:rPr>
              <a:pPr eaLnBrk="1" hangingPunct="1"/>
              <a:t>2/9/16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25D2D2B-5220-0348-8C33-95B2078C3E23}" type="slidenum">
              <a:rPr lang="en-US">
                <a:latin typeface="Garamond" charset="0"/>
              </a:rPr>
              <a:pPr eaLnBrk="1" hangingPunct="1"/>
              <a:t>18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</p:spTree>
    <p:extLst>
      <p:ext uri="{BB962C8B-B14F-4D97-AF65-F5344CB8AC3E}">
        <p14:creationId xmlns:p14="http://schemas.microsoft.com/office/powerpoint/2010/main" val="2418427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7630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switch/case statement - example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228600" y="955675"/>
            <a:ext cx="8686800" cy="592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switch</a:t>
            </a:r>
            <a:r>
              <a:rPr lang="en-US" sz="1600" b="1">
                <a:latin typeface="Courier New" charset="0"/>
              </a:rPr>
              <a:t> (grd)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{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'A' : </a:t>
            </a:r>
          </a:p>
          <a:p>
            <a:r>
              <a:rPr lang="en-US" sz="1600" b="1">
                <a:latin typeface="Courier New" charset="0"/>
              </a:rPr>
              <a:t>		printf("excellent");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'B' : </a:t>
            </a:r>
          </a:p>
          <a:p>
            <a:r>
              <a:rPr lang="en-US" sz="1600" b="1">
                <a:latin typeface="Courier New" charset="0"/>
              </a:rPr>
              <a:t>		printf("good");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'C' : </a:t>
            </a:r>
          </a:p>
          <a:p>
            <a:r>
              <a:rPr lang="en-US" sz="1600" b="1">
                <a:latin typeface="Courier New" charset="0"/>
              </a:rPr>
              <a:t>		printf("average");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'D' : </a:t>
            </a:r>
          </a:p>
          <a:p>
            <a:r>
              <a:rPr lang="en-US" sz="1600" b="1">
                <a:latin typeface="Courier New" charset="0"/>
              </a:rPr>
              <a:t>		printf("poor");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'F' : </a:t>
            </a:r>
          </a:p>
          <a:p>
            <a:r>
              <a:rPr lang="en-US" sz="1600" b="1">
                <a:latin typeface="Courier New" charset="0"/>
              </a:rPr>
              <a:t>		printf("failing");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default</a:t>
            </a:r>
            <a:r>
              <a:rPr lang="en-US" sz="1600" b="1">
                <a:latin typeface="Courier New" charset="0"/>
              </a:rPr>
              <a:t> : </a:t>
            </a:r>
          </a:p>
          <a:p>
            <a:r>
              <a:rPr lang="en-US" sz="1600" b="1">
                <a:latin typeface="Courier New" charset="0"/>
              </a:rPr>
              <a:t>		printf(“incapable of reading directions");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}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return 0;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7A9765E-EEF2-3245-B3A2-F32EC4F7A293}" type="datetime1">
              <a:rPr lang="en-US">
                <a:latin typeface="Garamond" charset="0"/>
              </a:rPr>
              <a:pPr eaLnBrk="1" hangingPunct="1"/>
              <a:t>2/9/16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BEBC66-A185-3140-8156-795D1FE1752F}" type="slidenum">
              <a:rPr lang="en-US">
                <a:latin typeface="Garamond" charset="0"/>
              </a:rPr>
              <a:pPr eaLnBrk="1" hangingPunct="1"/>
              <a:t>19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</p:spTree>
    <p:extLst>
      <p:ext uri="{BB962C8B-B14F-4D97-AF65-F5344CB8AC3E}">
        <p14:creationId xmlns:p14="http://schemas.microsoft.com/office/powerpoint/2010/main" val="2398597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Program </a:t>
            </a:r>
            <a:r>
              <a:rPr lang="en-US" dirty="0">
                <a:latin typeface="Arial" charset="0"/>
              </a:rPr>
              <a:t>3 </a:t>
            </a:r>
            <a:r>
              <a:rPr lang="en-US" dirty="0" smtClean="0">
                <a:latin typeface="Arial" charset="0"/>
              </a:rPr>
              <a:t>due 2/17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Exam </a:t>
            </a:r>
            <a:r>
              <a:rPr lang="en-US" dirty="0">
                <a:latin typeface="Arial" charset="0"/>
              </a:rPr>
              <a:t>1: </a:t>
            </a:r>
            <a:r>
              <a:rPr lang="en-US" dirty="0" smtClean="0">
                <a:latin typeface="Arial" charset="0"/>
              </a:rPr>
              <a:t>Friday, 2/19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Will be allowed one double-sided 8.5” x 11” note </a:t>
            </a:r>
            <a:r>
              <a:rPr lang="en-US" dirty="0" smtClean="0">
                <a:latin typeface="Arial" charset="0"/>
              </a:rPr>
              <a:t>sheet</a:t>
            </a:r>
          </a:p>
          <a:p>
            <a:pPr lvl="2"/>
            <a:r>
              <a:rPr lang="en-US" dirty="0">
                <a:latin typeface="Arial" charset="0"/>
              </a:rPr>
              <a:t>No calculators or other electronic devices </a:t>
            </a:r>
            <a:r>
              <a:rPr lang="en-US" dirty="0" smtClean="0">
                <a:latin typeface="Arial" charset="0"/>
              </a:rPr>
              <a:t>allowed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Review</a:t>
            </a:r>
          </a:p>
          <a:p>
            <a:pPr lvl="1"/>
            <a:r>
              <a:rPr lang="en-US" dirty="0">
                <a:latin typeface="Arial" charset="0"/>
              </a:rPr>
              <a:t>If statements</a:t>
            </a:r>
          </a:p>
          <a:p>
            <a:r>
              <a:rPr lang="en-US" dirty="0">
                <a:latin typeface="Arial" charset="0"/>
              </a:rPr>
              <a:t>Today’s lecture</a:t>
            </a:r>
          </a:p>
          <a:p>
            <a:pPr lvl="1"/>
            <a:r>
              <a:rPr lang="en-US" dirty="0">
                <a:latin typeface="Arial" charset="0"/>
              </a:rPr>
              <a:t>Range checking with if </a:t>
            </a:r>
            <a:r>
              <a:rPr lang="en-US" dirty="0" smtClean="0">
                <a:latin typeface="Arial" charset="0"/>
              </a:rPr>
              <a:t>statements</a:t>
            </a:r>
          </a:p>
          <a:p>
            <a:pPr lvl="1"/>
            <a:r>
              <a:rPr lang="en-US" dirty="0" smtClean="0">
                <a:latin typeface="Arial" charset="0"/>
              </a:rPr>
              <a:t>Switch statements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0FDC4F4-99FA-6A4C-8D78-D88F4523BBC2}" type="datetime1">
              <a:rPr lang="en-US">
                <a:latin typeface="Garamond" charset="0"/>
              </a:rPr>
              <a:pPr eaLnBrk="1" hangingPunct="1"/>
              <a:t>2/9/16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8A247A6-F838-A148-A91B-31B72E16A38F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switch statement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What does the program on the previous slides print if the user enters: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B+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Recognize, of course, that it always prints: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Enter Letter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G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rade: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90912B9-D72E-A946-81E6-496FC68B9389}" type="datetime1">
              <a:rPr lang="en-US">
                <a:latin typeface="Garamond" charset="0"/>
              </a:rPr>
              <a:pPr eaLnBrk="1" hangingPunct="1"/>
              <a:t>2/9/16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7B7EFE4-A972-184A-BCDD-DE8B277BF7B1}" type="slidenum">
              <a:rPr lang="en-US">
                <a:latin typeface="Garamond" charset="0"/>
              </a:rPr>
              <a:pPr eaLnBrk="1" hangingPunct="1"/>
              <a:t>20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939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What does the program on the previous slides print if the user enters: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A</a:t>
            </a:r>
          </a:p>
          <a:p>
            <a:pPr lvl="2">
              <a:lnSpc>
                <a:spcPct val="80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You are excellent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B+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Only first character is read—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Courier New" charset="0"/>
                <a:cs typeface="Courier New" charset="0"/>
              </a:rPr>
              <a:t>B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endParaRPr lang="en-US" sz="2000">
              <a:latin typeface="Courier New" charset="0"/>
              <a:cs typeface="Courier New" charset="0"/>
            </a:endParaRPr>
          </a:p>
          <a:p>
            <a:pPr lvl="2">
              <a:lnSpc>
                <a:spcPct val="80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You are good</a:t>
            </a:r>
            <a:endParaRPr lang="en-US" sz="20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c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This program is case-sensitive—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Courier New" charset="0"/>
                <a:cs typeface="Courier New" charset="0"/>
              </a:rPr>
              <a:t>C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Arial" charset="0"/>
              </a:rPr>
              <a:t> and </a:t>
            </a:r>
            <a:r>
              <a:rPr lang="ja-JP" altLang="en-US" sz="2000">
                <a:latin typeface="Courier New" charset="0"/>
                <a:cs typeface="Courier New" charset="0"/>
              </a:rPr>
              <a:t>‘</a:t>
            </a:r>
            <a:r>
              <a:rPr lang="en-US" sz="2000">
                <a:latin typeface="Courier New" charset="0"/>
                <a:cs typeface="Courier New" charset="0"/>
              </a:rPr>
              <a:t>c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Arial" charset="0"/>
              </a:rPr>
              <a:t> are two different characters!</a:t>
            </a:r>
          </a:p>
          <a:p>
            <a:pPr lvl="3">
              <a:lnSpc>
                <a:spcPct val="80000"/>
              </a:lnSpc>
            </a:pPr>
            <a:r>
              <a:rPr lang="en-US" sz="1900">
                <a:latin typeface="Arial" charset="0"/>
              </a:rPr>
              <a:t>Will go to default case</a:t>
            </a:r>
          </a:p>
          <a:p>
            <a:pPr lvl="2">
              <a:lnSpc>
                <a:spcPct val="80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You are incapable of reading directions</a:t>
            </a:r>
            <a:endParaRPr lang="en-US" sz="200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X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No case for </a:t>
            </a:r>
            <a:r>
              <a:rPr lang="ja-JP" altLang="en-US" sz="2000">
                <a:latin typeface="Courier New" charset="0"/>
                <a:cs typeface="Courier New" charset="0"/>
              </a:rPr>
              <a:t>‘</a:t>
            </a:r>
            <a:r>
              <a:rPr lang="en-US" sz="2000">
                <a:latin typeface="Courier New" charset="0"/>
                <a:cs typeface="Courier New" charset="0"/>
              </a:rPr>
              <a:t>X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Arial" charset="0"/>
              </a:rPr>
              <a:t>—goes to default case</a:t>
            </a:r>
          </a:p>
          <a:p>
            <a:pPr lvl="2">
              <a:lnSpc>
                <a:spcPct val="80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You are incapable of reading directions</a:t>
            </a:r>
            <a:endParaRPr lang="en-US" sz="200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D566C16-4594-ED49-8B39-568E457EC569}" type="datetime1">
              <a:rPr lang="en-US">
                <a:latin typeface="Garamond" charset="0"/>
              </a:rPr>
              <a:pPr eaLnBrk="1" hangingPunct="1"/>
              <a:t>2/9/16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30B4A7-EDBD-684E-9481-5AD46CDC36E8}" type="slidenum">
              <a:rPr lang="en-US">
                <a:latin typeface="Garamond" charset="0"/>
              </a:rPr>
              <a:pPr eaLnBrk="1" hangingPunct="1"/>
              <a:t>21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520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7630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switch/case statement - Alt example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228600" y="1093788"/>
            <a:ext cx="8686800" cy="535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switch</a:t>
            </a:r>
            <a:r>
              <a:rPr lang="en-US" sz="1800">
                <a:latin typeface="Courier New" charset="0"/>
              </a:rPr>
              <a:t> (grd)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'A'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'a':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'B'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'b':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printf("doing very well");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800">
                <a:latin typeface="Courier New" charset="0"/>
              </a:rPr>
              <a:t>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'C'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'c':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'D'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'd':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printf("not doing too well");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800">
                <a:latin typeface="Courier New" charset="0"/>
              </a:rPr>
              <a:t>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'F'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‘f':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printf("failing");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800">
                <a:latin typeface="Courier New" charset="0"/>
              </a:rPr>
              <a:t>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default</a:t>
            </a:r>
            <a:r>
              <a:rPr lang="en-US" sz="1800">
                <a:latin typeface="Courier New" charset="0"/>
              </a:rPr>
              <a:t> :  </a:t>
            </a:r>
          </a:p>
          <a:p>
            <a:r>
              <a:rPr lang="en-US" sz="1800">
                <a:latin typeface="Courier New" charset="0"/>
              </a:rPr>
              <a:t>		 printf("incapable of reading directions");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800">
                <a:latin typeface="Courier New" charset="0"/>
              </a:rPr>
              <a:t>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return 0;</a:t>
            </a:r>
          </a:p>
          <a:p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C83B12E-2611-C949-A12D-4EF831D24E01}" type="datetime1">
              <a:rPr lang="en-US">
                <a:latin typeface="Garamond" charset="0"/>
              </a:rPr>
              <a:pPr eaLnBrk="1" hangingPunct="1"/>
              <a:t>2/9/16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9C128EC-B98F-A440-8214-B61C2654FE80}" type="slidenum">
              <a:rPr lang="en-US">
                <a:latin typeface="Garamond" charset="0"/>
              </a:rPr>
              <a:pPr eaLnBrk="1" hangingPunct="1"/>
              <a:t>22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</p:spTree>
    <p:extLst>
      <p:ext uri="{BB962C8B-B14F-4D97-AF65-F5344CB8AC3E}">
        <p14:creationId xmlns:p14="http://schemas.microsoft.com/office/powerpoint/2010/main" val="4212902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While and do-while loops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 smtClean="0">
                <a:latin typeface="Arial" charset="0"/>
              </a:rPr>
              <a:t>Program </a:t>
            </a:r>
            <a:r>
              <a:rPr lang="en-US" dirty="0">
                <a:latin typeface="Arial" charset="0"/>
              </a:rPr>
              <a:t>3 due 2/</a:t>
            </a:r>
            <a:r>
              <a:rPr lang="en-US" dirty="0" smtClean="0">
                <a:latin typeface="Arial" charset="0"/>
              </a:rPr>
              <a:t>17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Exam 1: </a:t>
            </a:r>
            <a:r>
              <a:rPr lang="en-US" dirty="0" smtClean="0">
                <a:latin typeface="Arial" charset="0"/>
              </a:rPr>
              <a:t>Friday, </a:t>
            </a:r>
            <a:r>
              <a:rPr lang="en-US" dirty="0">
                <a:latin typeface="Arial" charset="0"/>
              </a:rPr>
              <a:t>2/</a:t>
            </a:r>
            <a:r>
              <a:rPr lang="en-US" dirty="0" smtClean="0">
                <a:latin typeface="Arial" charset="0"/>
              </a:rPr>
              <a:t>19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Will be allowed one double-sided 8.5” x 11” note </a:t>
            </a:r>
            <a:r>
              <a:rPr lang="en-US" dirty="0" smtClean="0">
                <a:latin typeface="Arial" charset="0"/>
              </a:rPr>
              <a:t>sheet</a:t>
            </a:r>
          </a:p>
          <a:p>
            <a:pPr lvl="2"/>
            <a:r>
              <a:rPr lang="en-US">
                <a:latin typeface="Arial" charset="0"/>
              </a:rPr>
              <a:t>No calculators or other electronic devices allowed</a:t>
            </a:r>
          </a:p>
          <a:p>
            <a:pPr marL="671512" lvl="2" indent="0"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6C553B-A4AF-4344-ACB3-4935D9BCADA8}" type="datetime1">
              <a:rPr lang="en-US">
                <a:latin typeface="Garamond" charset="0"/>
              </a:rPr>
              <a:pPr eaLnBrk="1" hangingPunct="1"/>
              <a:t>2/9/16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969D819-D73A-D64E-AC12-719F3E29E335}" type="slidenum">
              <a:rPr lang="en-US">
                <a:latin typeface="Garamond" charset="0"/>
              </a:rPr>
              <a:pPr eaLnBrk="1" hangingPunct="1"/>
              <a:t>23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2788"/>
          </a:xfrm>
        </p:spPr>
        <p:txBody>
          <a:bodyPr/>
          <a:lstStyle/>
          <a:p>
            <a:r>
              <a:rPr lang="en-US">
                <a:latin typeface="Garamond" charset="0"/>
              </a:rPr>
              <a:t>Review: 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3340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Conditional execution using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if 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statements</a:t>
            </a:r>
            <a:r>
              <a:rPr lang="en-US" dirty="0" smtClean="0">
                <a:ea typeface="+mn-ea"/>
              </a:rPr>
              <a:t>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Form: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(&lt;expression&gt;)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&lt;statement&gt;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[ else				</a:t>
            </a:r>
            <a:r>
              <a:rPr lang="en-US" i="1" dirty="0" smtClean="0">
                <a:solidFill>
                  <a:srgbClr val="FF0000"/>
                </a:solidFill>
                <a:cs typeface="Courier New" pitchFamily="49" charset="0"/>
              </a:rPr>
              <a:t>brackets show</a:t>
            </a:r>
            <a:endParaRPr lang="en-US" i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&lt;statement&gt; ]		</a:t>
            </a:r>
            <a:r>
              <a:rPr lang="en-US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i="1" dirty="0" smtClean="0">
                <a:solidFill>
                  <a:srgbClr val="FF0000"/>
                </a:solidFill>
                <a:cs typeface="Courier New" pitchFamily="49" charset="0"/>
              </a:rPr>
              <a:t> is optional</a:t>
            </a:r>
            <a:endParaRPr lang="en-US" dirty="0" smtClean="0"/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Expression frequently uses relational operators to test equality/inequality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  &gt;  &lt;=  &gt;=  ==   !=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(x &lt;= 5)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Can combine conditions using logical operators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AND 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&amp;&amp; 	</a:t>
            </a:r>
            <a:r>
              <a:rPr lang="en-US" dirty="0" smtClean="0">
                <a:cs typeface="Courier New" pitchFamily="49" charset="0"/>
              </a:rPr>
              <a:t>OR: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||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((x &lt;= 5) &amp;&amp; (x &gt; 0))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Can test if condition is false using logical NOT: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!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(!(x &lt; 5))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D4180F5-A2AE-CE4F-90D2-D71142D4F021}" type="datetime1">
              <a:rPr lang="en-US">
                <a:latin typeface="Garamond" charset="0"/>
              </a:rPr>
              <a:pPr eaLnBrk="1" hangingPunct="1"/>
              <a:t>2/9/16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D92EEE8-7499-D043-85C4-5F43CF3E4758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(range checking - take 1) 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466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int n;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printf("Enter a number 1 to 10: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scanf("%d",&amp;n);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if (n &gt; 10)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printf(“That’s not in range!");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 if (n &lt; 1)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printf(“That’s not in range!");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printf("Good job!");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DF9211B-969C-F84B-B10C-2DBC6A9E3888}" type="datetime1">
              <a:rPr lang="en-US">
                <a:latin typeface="Garamond" charset="0"/>
              </a:rPr>
              <a:pPr eaLnBrk="1" hangingPunct="1"/>
              <a:t>2/9/16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2870F51-882B-C44C-905A-561EA9CE200D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(range checking - take 2) 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If there is only one statement needed for the true and/or false condition, the {} are not needed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int n;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printf("Enter a number 1 to 10: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scanf("%d",&amp;n);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if (n &gt; 10)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printf(“That’s not in range!");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 if (n &lt; 1)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printf(“That’s not in range!");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printf("Good job!");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38B20F1-4CEE-DC41-90FC-D643125F61DC}" type="datetime1">
              <a:rPr lang="en-US">
                <a:latin typeface="Garamond" charset="0"/>
              </a:rPr>
              <a:pPr eaLnBrk="1" hangingPunct="1"/>
              <a:t>2/9/16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23FB1CA-124D-FF4A-AA01-A5F8ED82B677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(range checking - take 3) 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3277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/>
              <a:t>Use the &amp;&amp; or || as needed to check for multiple conditions</a:t>
            </a: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n;</a:t>
            </a: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("Enter a number 1 to 10: ");</a:t>
            </a:r>
            <a:br>
              <a:rPr lang="en-US" sz="1800" dirty="0">
                <a:latin typeface="Courier New" charset="0"/>
              </a:rPr>
            </a:br>
            <a:r>
              <a:rPr lang="en-US" sz="1800" dirty="0" err="1">
                <a:latin typeface="Courier New" charset="0"/>
              </a:rPr>
              <a:t>scanf</a:t>
            </a:r>
            <a:r>
              <a:rPr lang="en-US" sz="1800" dirty="0">
                <a:latin typeface="Courier New" charset="0"/>
              </a:rPr>
              <a:t>("%</a:t>
            </a:r>
            <a:r>
              <a:rPr lang="en-US" sz="1800" dirty="0" err="1">
                <a:latin typeface="Courier New" charset="0"/>
              </a:rPr>
              <a:t>d",&amp;n</a:t>
            </a:r>
            <a:r>
              <a:rPr lang="en-US" sz="1800" dirty="0">
                <a:latin typeface="Courier New" charset="0"/>
              </a:rPr>
              <a:t>);</a:t>
            </a:r>
            <a:br>
              <a:rPr lang="en-US" sz="1800" dirty="0">
                <a:latin typeface="Courier New" charset="0"/>
              </a:rPr>
            </a:br>
            <a:endParaRPr lang="en-US" sz="1800" dirty="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 dirty="0" smtClean="0">
                <a:latin typeface="Courier New" charset="0"/>
              </a:rPr>
              <a:t>if </a:t>
            </a:r>
            <a:r>
              <a:rPr lang="en-US" sz="1800" dirty="0">
                <a:latin typeface="Courier New" charset="0"/>
              </a:rPr>
              <a:t>( (n &gt; 10) || (n &lt; 1) )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	</a:t>
            </a: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(“That’s not in range!");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else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	</a:t>
            </a: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("Good job!");</a:t>
            </a:r>
            <a:br>
              <a:rPr lang="en-US" sz="1800" dirty="0">
                <a:latin typeface="Courier New" charset="0"/>
              </a:rPr>
            </a:br>
            <a:endParaRPr lang="en-US" sz="1800" dirty="0">
              <a:latin typeface="Courier New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2CE99A3-2219-FB43-961B-FD1565A0BFBA}" type="datetime1">
              <a:rPr lang="en-US">
                <a:latin typeface="Garamond" charset="0"/>
              </a:rPr>
              <a:pPr eaLnBrk="1" hangingPunct="1"/>
              <a:t>2/9/16</a:t>
            </a:fld>
            <a:endParaRPr lang="en-US">
              <a:latin typeface="Garamond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A6651B0-4962-3D47-B8D7-1675101F5333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(range checking - take 4) 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/>
              <a:t>Use the &amp;&amp; or || as needed to check for multiple conditions</a:t>
            </a: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n;</a:t>
            </a: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("Enter a number 1 to 10: ");</a:t>
            </a:r>
            <a:br>
              <a:rPr lang="en-US" sz="1800" dirty="0">
                <a:latin typeface="Courier New" charset="0"/>
              </a:rPr>
            </a:br>
            <a:r>
              <a:rPr lang="en-US" sz="1800" dirty="0" err="1">
                <a:latin typeface="Courier New" charset="0"/>
              </a:rPr>
              <a:t>scanf</a:t>
            </a:r>
            <a:r>
              <a:rPr lang="en-US" sz="1800" dirty="0">
                <a:latin typeface="Courier New" charset="0"/>
              </a:rPr>
              <a:t>("%</a:t>
            </a:r>
            <a:r>
              <a:rPr lang="en-US" sz="1800" dirty="0" err="1">
                <a:latin typeface="Courier New" charset="0"/>
              </a:rPr>
              <a:t>d",&amp;n</a:t>
            </a:r>
            <a:r>
              <a:rPr lang="en-US" sz="1800" dirty="0">
                <a:latin typeface="Courier New" charset="0"/>
              </a:rPr>
              <a:t>);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					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if ( (1 &lt;= n) &amp;&amp; (n &lt;= 10) )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	</a:t>
            </a: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(“Good job!");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else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	</a:t>
            </a: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(“That’s not in range!");</a:t>
            </a:r>
            <a:br>
              <a:rPr lang="en-US" sz="1800" dirty="0">
                <a:latin typeface="Courier New" charset="0"/>
              </a:rPr>
            </a:br>
            <a:endParaRPr lang="en-US" sz="1800" dirty="0">
              <a:latin typeface="Courier New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BC8557B-67EE-0B44-B500-C84700325CB6}" type="datetime1">
              <a:rPr lang="en-US">
                <a:latin typeface="Garamond" charset="0"/>
              </a:rPr>
              <a:pPr eaLnBrk="1" hangingPunct="1"/>
              <a:t>2/9/16</a:t>
            </a:fld>
            <a:endParaRPr lang="en-US">
              <a:latin typeface="Garamond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7CC5BD-D0CB-1848-BF4A-065D82CF6D96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(range checking)</a:t>
            </a:r>
            <a:br>
              <a:rPr lang="en-US">
                <a:latin typeface="Garamond" charset="0"/>
              </a:rPr>
            </a:br>
            <a:r>
              <a:rPr lang="en-US">
                <a:latin typeface="Garamond" charset="0"/>
              </a:rPr>
              <a:t>(The WRONG WAY) 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endParaRPr lang="en-US" sz="1800"/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int n;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printf("Enter a number 1 to 10: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scanf("%d",&amp;n);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			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if (1 &lt;= n &lt;= 10 )		// THIS WILL NOT COMPILE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printf("Good job!");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printf(“That’s not in range!");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1FB0CCF-AD8C-5A4F-B87F-CD347CCC4CC2}" type="datetime1">
              <a:rPr lang="en-US">
                <a:latin typeface="Garamond" charset="0"/>
              </a:rPr>
              <a:pPr eaLnBrk="1" hangingPunct="1"/>
              <a:t>2/9/16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D94B9C3-F68B-7346-9562-02A6C6B79849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</a:rPr>
              <a:t>Write a short code sequence to do each of the following: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Given </a:t>
            </a:r>
            <a:r>
              <a:rPr lang="en-US" sz="2400">
                <a:latin typeface="Courier New" charset="0"/>
                <a:cs typeface="Courier New" charset="0"/>
              </a:rPr>
              <a:t>int x</a:t>
            </a:r>
            <a:r>
              <a:rPr lang="en-US" sz="2400">
                <a:latin typeface="Arial" charset="0"/>
              </a:rPr>
              <a:t>, check its value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</a:rPr>
              <a:t>If </a:t>
            </a:r>
            <a:r>
              <a:rPr lang="en-US" sz="2000">
                <a:latin typeface="Courier New" charset="0"/>
                <a:cs typeface="Courier New" charset="0"/>
              </a:rPr>
              <a:t>x</a:t>
            </a:r>
            <a:r>
              <a:rPr lang="en-US" sz="2000">
                <a:latin typeface="Arial" charset="0"/>
              </a:rPr>
              <a:t> is greater than 5 and less than or equal to 10, print </a:t>
            </a:r>
            <a:r>
              <a:rPr lang="en-US" sz="2000">
                <a:latin typeface="Courier New" charset="0"/>
                <a:cs typeface="Courier New" charset="0"/>
              </a:rPr>
              <a:t>x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Prompt for and read temperature as input (type </a:t>
            </a:r>
            <a:r>
              <a:rPr lang="en-US" sz="2400">
                <a:latin typeface="Courier New" charset="0"/>
                <a:cs typeface="Courier New" charset="0"/>
              </a:rPr>
              <a:t>double</a:t>
            </a:r>
            <a:r>
              <a:rPr lang="en-US" sz="2400">
                <a:latin typeface="Arial" charset="0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</a:rPr>
              <a:t>If temp is 90 or higher, print </a:t>
            </a:r>
            <a:r>
              <a:rPr lang="ja-JP" altLang="en-US" sz="2000">
                <a:latin typeface="Courier New" charset="0"/>
                <a:cs typeface="Courier New" charset="0"/>
              </a:rPr>
              <a:t>“</a:t>
            </a:r>
            <a:r>
              <a:rPr lang="en-US" sz="2000">
                <a:latin typeface="Courier New" charset="0"/>
                <a:cs typeface="Courier New" charset="0"/>
              </a:rPr>
              <a:t>It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Courier New" charset="0"/>
                <a:cs typeface="Courier New" charset="0"/>
              </a:rPr>
              <a:t>s too hot!</a:t>
            </a:r>
            <a:r>
              <a:rPr lang="ja-JP" altLang="en-US" sz="2000">
                <a:latin typeface="Courier New" charset="0"/>
                <a:cs typeface="Courier New" charset="0"/>
              </a:rPr>
              <a:t>”</a:t>
            </a:r>
            <a:endParaRPr lang="en-US" sz="2000">
              <a:latin typeface="Courier New" charset="0"/>
              <a:cs typeface="Courier New" charset="0"/>
            </a:endParaRP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</a:rPr>
              <a:t>If temp is 32 or lower, print </a:t>
            </a:r>
            <a:r>
              <a:rPr lang="ja-JP" altLang="en-US" sz="2000">
                <a:latin typeface="Courier New" charset="0"/>
                <a:cs typeface="Courier New" charset="0"/>
              </a:rPr>
              <a:t>“</a:t>
            </a:r>
            <a:r>
              <a:rPr lang="en-US" sz="2000">
                <a:latin typeface="Courier New" charset="0"/>
                <a:cs typeface="Courier New" charset="0"/>
              </a:rPr>
              <a:t>It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Courier New" charset="0"/>
                <a:cs typeface="Courier New" charset="0"/>
              </a:rPr>
              <a:t>s freezing!</a:t>
            </a:r>
            <a:r>
              <a:rPr lang="ja-JP" altLang="en-US" sz="2000">
                <a:latin typeface="Courier New" charset="0"/>
                <a:cs typeface="Courier New" charset="0"/>
              </a:rPr>
              <a:t>”</a:t>
            </a:r>
            <a:endParaRPr lang="en-US" sz="2000">
              <a:latin typeface="Courier New" charset="0"/>
              <a:cs typeface="Courier New" charset="0"/>
            </a:endParaRP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</a:rPr>
              <a:t>In all other cases, print </a:t>
            </a:r>
            <a:r>
              <a:rPr lang="ja-JP" altLang="en-US" sz="2000">
                <a:latin typeface="Courier New" charset="0"/>
                <a:cs typeface="Courier New" charset="0"/>
              </a:rPr>
              <a:t>“</a:t>
            </a:r>
            <a:r>
              <a:rPr lang="en-US" sz="2000">
                <a:latin typeface="Courier New" charset="0"/>
                <a:cs typeface="Courier New" charset="0"/>
              </a:rPr>
              <a:t>It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Courier New" charset="0"/>
                <a:cs typeface="Courier New" charset="0"/>
              </a:rPr>
              <a:t>s okay</a:t>
            </a:r>
            <a:r>
              <a:rPr lang="ja-JP" altLang="en-US" sz="2000">
                <a:latin typeface="Courier New" charset="0"/>
                <a:cs typeface="Courier New" charset="0"/>
              </a:rPr>
              <a:t>”</a:t>
            </a:r>
            <a:endParaRPr lang="en-US" sz="2000">
              <a:latin typeface="Courier New" charset="0"/>
              <a:cs typeface="Courier New" charset="0"/>
            </a:endParaRP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Read 3 </a:t>
            </a:r>
            <a:r>
              <a:rPr lang="en-US" sz="2400">
                <a:latin typeface="Courier New" charset="0"/>
                <a:cs typeface="Courier New" charset="0"/>
              </a:rPr>
              <a:t>int</a:t>
            </a:r>
            <a:r>
              <a:rPr lang="en-US" sz="2400">
                <a:latin typeface="Arial" charset="0"/>
              </a:rPr>
              <a:t> values and print error if input problem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  <a:cs typeface="Courier New" charset="0"/>
              </a:rPr>
              <a:t>If fewer than 3 values read, print error message with number of values</a:t>
            </a:r>
          </a:p>
          <a:p>
            <a:pPr lvl="3">
              <a:lnSpc>
                <a:spcPct val="90000"/>
              </a:lnSpc>
            </a:pPr>
            <a:r>
              <a:rPr lang="en-US" sz="1900">
                <a:latin typeface="Arial" charset="0"/>
                <a:cs typeface="Courier New" charset="0"/>
              </a:rPr>
              <a:t>Example: </a:t>
            </a:r>
            <a:r>
              <a:rPr lang="en-US" sz="1900">
                <a:latin typeface="Courier New" charset="0"/>
                <a:cs typeface="Courier New" charset="0"/>
              </a:rPr>
              <a:t>Error: only 2 inputs read correctly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1C1E919-F575-1E45-B3A1-D8E5C71E09AC}" type="datetime1">
              <a:rPr lang="en-US">
                <a:latin typeface="Garamond" charset="0"/>
              </a:rPr>
              <a:pPr eaLnBrk="1" hangingPunct="1"/>
              <a:t>2/9/16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94607BD-7A29-E147-BDC8-B2399E773989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7222</TotalTime>
  <Words>1046</Words>
  <Application>Microsoft Macintosh PowerPoint</Application>
  <PresentationFormat>On-screen Show (4:3)</PresentationFormat>
  <Paragraphs>266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Edge</vt:lpstr>
      <vt:lpstr>EECE.2160 ECE Application Programming</vt:lpstr>
      <vt:lpstr>Lecture outline</vt:lpstr>
      <vt:lpstr>Review: if statements</vt:lpstr>
      <vt:lpstr>if  (range checking - take 1) </vt:lpstr>
      <vt:lpstr>if  (range checking - take 2) </vt:lpstr>
      <vt:lpstr>if  (range checking - take 3) </vt:lpstr>
      <vt:lpstr>if  (range checking - take 4) </vt:lpstr>
      <vt:lpstr>if  (range checking) (The WRONG WAY) </vt:lpstr>
      <vt:lpstr>Example: if statements</vt:lpstr>
      <vt:lpstr>Example solution</vt:lpstr>
      <vt:lpstr>Example solution (cont.)</vt:lpstr>
      <vt:lpstr>Example solution (cont.)</vt:lpstr>
      <vt:lpstr>switch statements</vt:lpstr>
      <vt:lpstr>switch/case statement - General form</vt:lpstr>
      <vt:lpstr>switch/case statement</vt:lpstr>
      <vt:lpstr>Switch statements and break</vt:lpstr>
      <vt:lpstr>Switch statements and break</vt:lpstr>
      <vt:lpstr>switch/case statement - example</vt:lpstr>
      <vt:lpstr>switch/case statement - example</vt:lpstr>
      <vt:lpstr>Example: switch statement</vt:lpstr>
      <vt:lpstr>Example solution</vt:lpstr>
      <vt:lpstr>switch/case statement - Alt example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1548</cp:revision>
  <dcterms:created xsi:type="dcterms:W3CDTF">2006-04-03T05:03:01Z</dcterms:created>
  <dcterms:modified xsi:type="dcterms:W3CDTF">2016-02-10T04:16:25Z</dcterms:modified>
</cp:coreProperties>
</file>