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477" r:id="rId4"/>
    <p:sldId id="478" r:id="rId5"/>
    <p:sldId id="475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479" r:id="rId16"/>
    <p:sldId id="480" r:id="rId17"/>
    <p:sldId id="481" r:id="rId18"/>
    <p:sldId id="482" r:id="rId19"/>
    <p:sldId id="483" r:id="rId20"/>
    <p:sldId id="484" r:id="rId21"/>
    <p:sldId id="485" r:id="rId22"/>
    <p:sldId id="324" r:id="rId2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7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ED66AD-73F9-FC40-825B-EB97677A69EB}" type="datetime1">
              <a:rPr lang="en-US" smtClean="0"/>
              <a:t>6/13/16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A257D4-0E5D-9343-A635-F2582161CD94}" type="datetime1">
              <a:rPr lang="en-US" smtClean="0"/>
              <a:t>6/13/16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E1D884-5C8A-2247-9460-C21B67881394}" type="datetime1">
              <a:rPr lang="en-US" smtClean="0"/>
              <a:t>6/13/16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6EE1FC-D803-7740-808B-F064A790AFEA}" type="datetime1">
              <a:rPr lang="en-US" smtClean="0"/>
              <a:t>6/13/16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79B2C7-2F71-0345-913D-DBFFBB7E1E35}" type="datetime1">
              <a:rPr lang="en-US" smtClean="0"/>
              <a:t>6/13/16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19E7DA-9BED-404F-91BF-E9158263CA1F}" type="datetime1">
              <a:rPr lang="en-US" smtClean="0"/>
              <a:t>6/13/16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2D3F0-7181-5C49-A84F-EFAD2480523B}" type="datetime1">
              <a:rPr lang="en-US" smtClean="0"/>
              <a:t>6/13/16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A93AA-4138-3A42-B80B-BEF20FC924B9}" type="datetime1">
              <a:rPr lang="en-US" smtClean="0"/>
              <a:t>6/13/16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1414A2-A67E-954C-A9CB-054CF434A116}" type="datetime1">
              <a:rPr lang="en-US" smtClean="0"/>
              <a:t>6/13/16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F39B9D-DB06-1D49-B59A-159D7594F7DB}" type="datetime1">
              <a:rPr lang="en-US" smtClean="0"/>
              <a:t>6/13/16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F3F3CC-B236-5041-807E-7F5FEC9032BD}" type="datetime1">
              <a:rPr lang="en-US" smtClean="0"/>
              <a:t>6/13/16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EC4DD8-64BB-374D-8D78-89244FD6BDAB}" type="datetime1">
              <a:rPr lang="en-US" smtClean="0"/>
              <a:t>6/13/16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2CB9EE-851C-E843-864A-08BF6D17D788}" type="datetime1">
              <a:rPr lang="en-US" smtClean="0"/>
              <a:t>6/13/16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672FAF36-AE60-E640-BC35-3C699EA65AC7}" type="datetime1">
              <a:rPr lang="en-US" smtClean="0"/>
              <a:t>6/13/16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</a:t>
            </a:r>
            <a:r>
              <a:rPr lang="en-US" dirty="0" smtClean="0">
                <a:latin typeface="Arial" charset="0"/>
              </a:rPr>
              <a:t>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12: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Dynamically allocated data structures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Linked list definition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sz="2800">
                <a:latin typeface="Arial" charset="0"/>
              </a:rPr>
              <a:t>Structure to hold list of integers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typedef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</a:t>
            </a:r>
            <a:r>
              <a:rPr lang="en-US" sz="2800" b="1">
                <a:latin typeface="Courier New" charset="0"/>
                <a:cs typeface="Courier New" charset="0"/>
              </a:rPr>
              <a:t>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int value;		     // Data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 </a:t>
            </a:r>
            <a:r>
              <a:rPr lang="en-US" sz="2800" b="1">
                <a:latin typeface="Courier New" charset="0"/>
                <a:cs typeface="Courier New" charset="0"/>
              </a:rPr>
              <a:t>*next;  // Pointer to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				 //  next node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} </a:t>
            </a:r>
            <a:r>
              <a:rPr lang="en-US" sz="2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800" b="1">
                <a:latin typeface="Courier New" charset="0"/>
                <a:cs typeface="Courier New" charset="0"/>
              </a:rPr>
              <a:t>;</a:t>
            </a: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800">
                <a:latin typeface="Arial" charset="0"/>
              </a:rPr>
              <a:t>Note definition style has changed slightly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Type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altLang="ja-JP" sz="2400">
                <a:latin typeface="Arial" charset="0"/>
              </a:rPr>
              <a:t>name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altLang="ja-JP" sz="2400">
                <a:latin typeface="Arial" charset="0"/>
              </a:rPr>
              <a:t> both before and after { }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Name before (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</a:t>
            </a:r>
            <a:r>
              <a:rPr lang="en-US" sz="2400">
                <a:latin typeface="Arial" charset="0"/>
              </a:rPr>
              <a:t>) is necessary to use type inside structure definition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Name after (</a:t>
            </a: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400">
                <a:latin typeface="Arial" charset="0"/>
              </a:rPr>
              <a:t>) can be used in rest of program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5EEC576-8D15-A74E-891E-17BF13FE84FC}" type="datetime1">
              <a:rPr lang="en-US" sz="1200" smtClean="0">
                <a:latin typeface="Garamond" charset="0"/>
              </a:rPr>
              <a:t>6/13/16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E7FCFA-BD34-3E4D-BFE8-7F49B5E6EC9A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Adding to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Simplest form (unordered list): add new item to beginning of list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Allocate space for new node; exit if error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== </a:t>
            </a:r>
            <a:r>
              <a:rPr lang="en-US" sz="3200" b="1" dirty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fprintf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stderr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Error: could not allocate new node\n"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exit(0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&gt;value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Copy value to new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&gt;next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next points to old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return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91C2948-9D7D-1B41-AF30-E862908F586F}" type="datetime1">
              <a:rPr lang="en-US" sz="1200" smtClean="0">
                <a:latin typeface="Garamond" charset="0"/>
              </a:rPr>
              <a:t>6/13/16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C77087-E333-954E-8520-497E6B817795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Write functions for: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Finding item in list: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*list, </a:t>
            </a: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v);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should return pointer to node if found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Return NULL otherwise</a:t>
            </a:r>
          </a:p>
          <a:p>
            <a:pPr lvl="2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Removing item from list</a:t>
            </a:r>
          </a:p>
          <a:p>
            <a:pPr marL="6350" lvl="1" indent="0">
              <a:buFont typeface="Wingdings" pitchFamily="2" charset="2"/>
              <a:buNone/>
              <a:defRPr/>
            </a:pPr>
            <a:r>
              <a:rPr lang="sv-SE" sz="24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sv-SE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*delNode(</a:t>
            </a:r>
            <a:r>
              <a:rPr lang="sv-SE" sz="2400" b="1" dirty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*list, </a:t>
            </a:r>
            <a:r>
              <a:rPr lang="sv-SE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v);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Must </a:t>
            </a:r>
            <a:r>
              <a:rPr lang="en-US" dirty="0" err="1" smtClean="0"/>
              <a:t>deallocate</a:t>
            </a:r>
            <a:r>
              <a:rPr lang="en-US" dirty="0" smtClean="0"/>
              <a:t> space for deleted node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</a:t>
            </a:r>
            <a:r>
              <a:rPr lang="en-US" dirty="0"/>
              <a:t>should return pointer to </a:t>
            </a:r>
            <a:r>
              <a:rPr lang="en-US" dirty="0" smtClean="0"/>
              <a:t>start of list after it has been modified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Note: removing first element in list is special case</a:t>
            </a:r>
            <a:endParaRPr lang="en-US" dirty="0"/>
          </a:p>
          <a:p>
            <a:pPr marL="344487" lvl="1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3FAD619-6B4C-5D49-B379-367D1B1657DE}" type="datetime1">
              <a:rPr lang="en-US" sz="1200" smtClean="0">
                <a:latin typeface="Garamond" charset="0"/>
                <a:cs typeface="Arial" charset="0"/>
              </a:rPr>
              <a:t>6/13/16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A67D5C-5D63-1643-B14F-50DF988CE2C4}" type="slidenum">
              <a:rPr lang="en-US" sz="1200">
                <a:latin typeface="Garamond" charset="0"/>
                <a:cs typeface="Arial" charset="0"/>
              </a:rPr>
              <a:pPr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Finding item in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Create pointer to start of list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8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If pointer is NULL, stop looking for item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Check element pointer currently points to</a:t>
            </a:r>
          </a:p>
          <a:p>
            <a:pPr marL="841375" lvl="1" indent="-514350">
              <a:buFont typeface="+mj-lt"/>
              <a:buAutoNum type="alphaLcPeriod"/>
              <a:defRPr/>
            </a:pPr>
            <a:r>
              <a:rPr lang="en-US" dirty="0" smtClean="0"/>
              <a:t>If it’s a match, return pointer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/>
          </a:p>
          <a:p>
            <a:pPr marL="841375" lvl="1" indent="-514350">
              <a:buFont typeface="+mj-lt"/>
              <a:buAutoNum type="alphaLcPeriod"/>
              <a:defRPr/>
            </a:pPr>
            <a:r>
              <a:rPr lang="en-US" dirty="0" smtClean="0"/>
              <a:t>If not, go to next element in list and repeat (2)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n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 n-&gt;next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If at end of loop, item wasn’t found—return NULL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7044557-EA68-B140-A816-D9DAC6777DC5}" type="datetime1">
              <a:rPr lang="en-US" sz="1200" smtClean="0">
                <a:latin typeface="Garamond" charset="0"/>
                <a:cs typeface="Arial" charset="0"/>
              </a:rPr>
              <a:t>6/13/16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466DB0C-ADB4-0E41-AF53-64447EE1C2E5}" type="slidenum">
              <a:rPr lang="en-US" sz="1200">
                <a:latin typeface="Garamond" charset="0"/>
                <a:cs typeface="Arial" charset="0"/>
              </a:rPr>
              <a:pPr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Search until after 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  last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01CA3B7-FBCB-C841-A9A8-2DBFF026B161}" type="datetime1">
              <a:rPr lang="en-US" sz="1200" smtClean="0">
                <a:latin typeface="Garamond" charset="0"/>
                <a:cs typeface="Arial" charset="0"/>
              </a:rPr>
              <a:t>6/13/16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A04F3F2-CCFE-1C4C-8736-8B380FE4B14C}" type="slidenum">
              <a:rPr lang="en-US" sz="1200">
                <a:latin typeface="Garamond" charset="0"/>
                <a:cs typeface="Arial" charset="0"/>
              </a:rPr>
              <a:pPr/>
              <a:t>14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Sorted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124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Can ensure each item is sorted as it</a:t>
            </a:r>
            <a:r>
              <a:rPr lang="ja-JP" altLang="en-US" sz="2600">
                <a:latin typeface="Arial" charset="0"/>
              </a:rPr>
              <a:t>’</a:t>
            </a:r>
            <a:r>
              <a:rPr lang="en-US" sz="2600">
                <a:latin typeface="Arial" charset="0"/>
              </a:rPr>
              <a:t>s added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Slower item insertion, but faster search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Not easy with arrays: must move existing data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Keeping linked list sorted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Find appropriate location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Often done by going </a:t>
            </a:r>
            <a:r>
              <a:rPr lang="ja-JP" altLang="en-US" sz="1900">
                <a:latin typeface="Arial" charset="0"/>
              </a:rPr>
              <a:t>“</a:t>
            </a:r>
            <a:r>
              <a:rPr lang="en-US" sz="1900">
                <a:latin typeface="Arial" charset="0"/>
              </a:rPr>
              <a:t>past</a:t>
            </a:r>
            <a:r>
              <a:rPr lang="ja-JP" altLang="en-US" sz="1900">
                <a:latin typeface="Arial" charset="0"/>
              </a:rPr>
              <a:t>”</a:t>
            </a:r>
            <a:r>
              <a:rPr lang="en-US" sz="1900">
                <a:latin typeface="Arial" charset="0"/>
              </a:rPr>
              <a:t> appropriate spot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Modify pointers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Node before correct spot points to new node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New node points to node after correct spot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3FF3615-124A-0247-94F5-DD3B6C1621E7}" type="datetime1">
              <a:rPr lang="en-US" smtClean="0">
                <a:latin typeface="Garamond" charset="0"/>
              </a:rPr>
              <a:t>6/13/16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4E1A75-5047-484D-87AE-8623F6D212A4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  <p:pic>
        <p:nvPicPr>
          <p:cNvPr id="9223" name="Picture 2" descr="CPT-LinkedLists-addingnod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267200"/>
            <a:ext cx="6351588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Content Placeholder 2"/>
          <p:cNvSpPr txBox="1">
            <a:spLocks/>
          </p:cNvSpPr>
          <p:nvPr/>
        </p:nvSpPr>
        <p:spPr bwMode="auto">
          <a:xfrm>
            <a:off x="639763" y="5867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669925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 sz="1400" i="1"/>
              <a:t>Image source: http://en.wikipedia.org/wiki/Linked_list</a:t>
            </a:r>
          </a:p>
        </p:txBody>
      </p:sp>
    </p:spTree>
    <p:extLst>
      <p:ext uri="{BB962C8B-B14F-4D97-AF65-F5344CB8AC3E}">
        <p14:creationId xmlns:p14="http://schemas.microsoft.com/office/powerpoint/2010/main" val="832244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Write functions for: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Adding item to sorted list: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addSortedNode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*list, </a:t>
            </a: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v);</a:t>
            </a:r>
            <a:endParaRPr lang="en-US" sz="2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as a starting point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Instead of adding node at beginning, find appropriate place in list and then add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</a:t>
            </a:r>
            <a:r>
              <a:rPr lang="en-US" dirty="0"/>
              <a:t>should return pointer to start of list after it has been modified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Finding item in sorted list: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da-DK" sz="2400" b="1" dirty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*findSortedNode(</a:t>
            </a:r>
            <a:r>
              <a:rPr lang="da-DK" sz="2400" b="1" dirty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*list, </a:t>
            </a:r>
            <a:r>
              <a:rPr lang="da-DK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v</a:t>
            </a:r>
            <a:r>
              <a:rPr lang="da-DK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Use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findNode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as starting point—should perform same operation, but more efficiently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</a:t>
            </a:r>
            <a:r>
              <a:rPr lang="en-US" dirty="0"/>
              <a:t>should return pointer to node if found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Return NULL otherwise</a:t>
            </a:r>
          </a:p>
          <a:p>
            <a:pPr lvl="2">
              <a:buFont typeface="Wingdings" pitchFamily="2" charset="2"/>
              <a:buChar char="n"/>
              <a:defRPr/>
            </a:pPr>
            <a:endParaRPr lang="en-US" b="1" dirty="0" smtClean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497A7E6-9CEA-D340-AB11-A51A51906C4F}" type="datetime1">
              <a:rPr lang="en-US" smtClean="0">
                <a:latin typeface="Garamond" charset="0"/>
              </a:rPr>
              <a:t>6/13/16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765892-C395-3A41-B81E-CD511FE45088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103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>
                <a:ea typeface="+mj-ea"/>
              </a:rPr>
              <a:t>Going from </a:t>
            </a:r>
            <a:r>
              <a:rPr lang="en-US" altLang="en-US" dirty="0" err="1" smtClean="0">
                <a:ea typeface="+mj-ea"/>
              </a:rPr>
              <a:t>findNode</a:t>
            </a:r>
            <a:r>
              <a:rPr lang="en-US" altLang="en-US" dirty="0" smtClean="0">
                <a:ea typeface="+mj-ea"/>
              </a:rPr>
              <a:t> </a:t>
            </a:r>
            <a:r>
              <a:rPr lang="en-US" altLang="en-US" dirty="0" smtClean="0"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en-US" dirty="0" err="1" smtClean="0">
                <a:ea typeface="+mj-ea"/>
                <a:sym typeface="Wingdings" panose="05000000000000000000" pitchFamily="2" charset="2"/>
              </a:rPr>
              <a:t>findSortedNode</a:t>
            </a:r>
            <a:endParaRPr lang="en-US" altLang="en-US" dirty="0" smtClean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dirty="0" smtClean="0">
                <a:highlight>
                  <a:srgbClr val="FFFFFF"/>
                </a:highlight>
                <a:ea typeface="+mn-ea"/>
                <a:cs typeface="Courier New" pitchFamily="49" charset="0"/>
              </a:rPr>
              <a:t>Original </a:t>
            </a:r>
            <a:r>
              <a:rPr lang="en-US" sz="2200" dirty="0" err="1" smtClean="0">
                <a:highlight>
                  <a:srgbClr val="FFFFFF"/>
                </a:highlight>
                <a:ea typeface="+mn-ea"/>
                <a:cs typeface="Courier New" pitchFamily="49" charset="0"/>
              </a:rPr>
              <a:t>findNode</a:t>
            </a:r>
            <a:r>
              <a:rPr lang="en-US" sz="2200" dirty="0" smtClean="0">
                <a:highlight>
                  <a:srgbClr val="FFFFFF"/>
                </a:highlight>
                <a:ea typeface="+mn-ea"/>
                <a:cs typeface="Courier New" pitchFamily="49" charset="0"/>
              </a:rPr>
              <a:t>() function below; how can we change search to make it slightly more efficient?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2B91AF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u="sng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u="sng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200" b="1" u="sng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u="sng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Search until after 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  last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412E3CD-0A8A-AC40-AF2C-10128CD4F98D}" type="datetime1">
              <a:rPr lang="en-US" smtClean="0">
                <a:latin typeface="Garamond" charset="0"/>
              </a:rPr>
              <a:t>6/13/16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FD3584-24C2-6043-BF78-AACF20C51735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89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>
                <a:ea typeface="+mj-ea"/>
              </a:rPr>
              <a:t>Going from </a:t>
            </a:r>
            <a:r>
              <a:rPr lang="en-US" altLang="en-US" dirty="0" err="1" smtClean="0">
                <a:ea typeface="+mj-ea"/>
              </a:rPr>
              <a:t>findNode</a:t>
            </a:r>
            <a:r>
              <a:rPr lang="en-US" altLang="en-US" dirty="0" smtClean="0">
                <a:ea typeface="+mj-ea"/>
              </a:rPr>
              <a:t> </a:t>
            </a:r>
            <a:r>
              <a:rPr lang="en-US" altLang="en-US" dirty="0" smtClean="0"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en-US" dirty="0" err="1" smtClean="0">
                <a:ea typeface="+mj-ea"/>
                <a:sym typeface="Wingdings" panose="05000000000000000000" pitchFamily="2" charset="2"/>
              </a:rPr>
              <a:t>findSortedNode</a:t>
            </a:r>
            <a:endParaRPr lang="en-US" altLang="en-US" dirty="0" smtClean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findSortedNode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!= </a:t>
            </a: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NULL) </a:t>
            </a:r>
            <a:r>
              <a:rPr lang="en-US" sz="2200" b="1" u="sng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&amp;&amp; (n-&gt;value &lt;= v)</a:t>
            </a: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13D07D-4993-524A-8347-6C46B81142DE}" type="datetime1">
              <a:rPr lang="en-US" smtClean="0">
                <a:latin typeface="Garamond" charset="0"/>
              </a:rPr>
              <a:t>6/13/16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3E93CA-0093-3647-A136-EAE9569B6BBC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280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Adding item to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  <a:extLst/>
        </p:spPr>
        <p:txBody>
          <a:bodyPr>
            <a:normAutofit fontScale="70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addSortedNode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ea typeface="+mn-ea"/>
                <a:cs typeface="Courier New" pitchFamily="49" charset="0"/>
              </a:rPr>
              <a:t>(See web for full function)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Dynamically allocate space for </a:t>
            </a:r>
            <a:r>
              <a:rPr lang="en-US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newNode</a:t>
            </a:r>
            <a:r>
              <a:rPr lang="en-US" dirty="0" smtClean="0">
                <a:ea typeface="+mn-ea"/>
              </a:rPr>
              <a:t> (same as basic add function)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en-US" dirty="0" smtClean="0">
                <a:ea typeface="+mn-ea"/>
              </a:rPr>
              <a:t>Need two pointers--one for current item, one for previous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*cur 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4487" lvl="1" indent="0">
              <a:buFont typeface="Wingdings" pitchFamily="2" charset="2"/>
              <a:buNone/>
              <a:defRPr/>
            </a:pPr>
            <a:endParaRPr lang="en-US" sz="4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en-US" dirty="0" smtClean="0">
                <a:ea typeface="+mn-ea"/>
              </a:rPr>
              <a:t>Search list until you either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find appropriate spot </a:t>
            </a:r>
            <a:r>
              <a:rPr lang="en-US" dirty="0" smtClean="0">
                <a:ea typeface="+mn-ea"/>
              </a:rPr>
              <a:t>or hit end, moving both pointers each time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((cur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US" sz="2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(cur-&gt;value </a:t>
            </a:r>
            <a:r>
              <a:rPr lang="en-US" sz="2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 v</a:t>
            </a:r>
            <a:r>
              <a:rPr lang="en-US" sz="2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cur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cur-&gt;next;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2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78A5B4-03AF-6740-B81D-17205B010BC3}" type="datetime1">
              <a:rPr lang="en-US" smtClean="0">
                <a:latin typeface="Garamond" charset="0"/>
              </a:rPr>
              <a:t>6/13/16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62D47AF-112B-CB4E-A1DB-16575AFE31FF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071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aramond" charset="0"/>
              </a:rPr>
              <a:t>Lecture outline</a:t>
            </a:r>
            <a:endParaRPr lang="en-US">
              <a:latin typeface="Garamond" charset="0"/>
            </a:endParaRP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60000"/>
              </a:lnSpc>
            </a:pPr>
            <a:r>
              <a:rPr lang="en-US" sz="2600" dirty="0" smtClean="0">
                <a:latin typeface="Arial" charset="0"/>
              </a:rPr>
              <a:t>Announcements/reminders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8 due Monday, 6/</a:t>
            </a:r>
            <a:r>
              <a:rPr lang="en-US" dirty="0" smtClean="0">
                <a:latin typeface="Arial" charset="0"/>
              </a:rPr>
              <a:t>20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Program 9 due Friday, 6/24</a:t>
            </a:r>
            <a:endParaRPr lang="en-US" dirty="0">
              <a:latin typeface="Arial" charset="0"/>
            </a:endParaRPr>
          </a:p>
          <a:p>
            <a:pPr lvl="1">
              <a:defRPr/>
            </a:pPr>
            <a:r>
              <a:rPr lang="en-US" dirty="0">
                <a:latin typeface="Arial" charset="0"/>
              </a:rPr>
              <a:t>P1-P4 grades complete;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6/24 (deadline for all programs)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Fix errors and overwrite old file in </a:t>
            </a:r>
            <a:r>
              <a:rPr lang="en-US" dirty="0" err="1">
                <a:latin typeface="Arial" charset="0"/>
              </a:rPr>
              <a:t>Dropbox</a:t>
            </a:r>
            <a:r>
              <a:rPr lang="en-US" dirty="0">
                <a:latin typeface="Arial" charset="0"/>
              </a:rPr>
              <a:t> folder—do not create new version of same file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E-mail Dr. Geiger once new submission uploaded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Exam 3: Thursday, 6/23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Will be allowed one 8.5” x 11” note sheet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class</a:t>
            </a:r>
          </a:p>
          <a:p>
            <a:pPr lvl="1"/>
            <a:r>
              <a:rPr lang="en-US" dirty="0" smtClean="0">
                <a:latin typeface="Arial" charset="0"/>
              </a:rPr>
              <a:t>Dynamically allocated data structures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2FFE60D-3486-9145-A7BC-8D03030317B6}" type="datetime1">
              <a:rPr lang="en-US" sz="1200" smtClean="0">
                <a:latin typeface="Garamond" charset="0"/>
              </a:rPr>
              <a:t>6/13/16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Adding item to sorted list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7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Once you’ve found appropriate spot, must ensure that: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Previous node points to new node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New node points to next node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US" dirty="0" smtClean="0">
                <a:ea typeface="+mn-ea"/>
              </a:rPr>
              <a:t>Case 1: New node goes at start of list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cur;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US" dirty="0" smtClean="0">
                <a:ea typeface="+mn-ea"/>
              </a:rPr>
              <a:t>Case 2: New node goes in middle (or at end) of list</a:t>
            </a:r>
            <a:endParaRPr lang="en-US" dirty="0" smtClean="0">
              <a:ea typeface="+mn-ea"/>
              <a:sym typeface="Wingdings" panose="05000000000000000000" pitchFamily="2" charset="2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cur;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CC3BDA-6BAC-E240-9822-40725A01B0BC}" type="datetime1">
              <a:rPr lang="en-US" smtClean="0">
                <a:latin typeface="Garamond" charset="0"/>
              </a:rPr>
              <a:t>6/13/16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4A318A-D5C6-1341-BB86-EF847E1EDC8E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41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Program 9</a:t>
            </a:r>
            <a:r>
              <a:rPr lang="en-US" dirty="0" smtClean="0">
                <a:latin typeface="Garamond" charset="0"/>
              </a:rPr>
              <a:t> </a:t>
            </a:r>
            <a:r>
              <a:rPr lang="en-US" dirty="0">
                <a:latin typeface="Garamond" charset="0"/>
              </a:rP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err="1" smtClean="0">
                <a:ea typeface="+mn-ea"/>
              </a:rPr>
              <a:t>DLList</a:t>
            </a:r>
            <a:r>
              <a:rPr lang="en-US" dirty="0" smtClean="0">
                <a:ea typeface="+mn-ea"/>
              </a:rPr>
              <a:t> structure: pointers to first and last nodes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Main program starts with </a:t>
            </a:r>
            <a:r>
              <a:rPr lang="en-US" dirty="0" err="1" smtClean="0"/>
              <a:t>DLList</a:t>
            </a:r>
            <a:r>
              <a:rPr lang="en-US" dirty="0" smtClean="0"/>
              <a:t> structure in which both pointers are NULL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DLL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more pointers to change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anose="05000000000000000000" pitchFamily="2" charset="2"/>
              </a:rPr>
              <a:t>Adding to list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anose="05000000000000000000" pitchFamily="2" charset="2"/>
              </a:rPr>
              <a:t>Must dynamically allocate space for string to add it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anose="05000000000000000000" pitchFamily="2" charset="2"/>
              </a:rPr>
              <a:t>Make sure that </a:t>
            </a:r>
            <a:r>
              <a:rPr lang="en-US" dirty="0" err="1" smtClean="0">
                <a:sym typeface="Wingdings" panose="05000000000000000000" pitchFamily="2" charset="2"/>
              </a:rPr>
              <a:t>prev</a:t>
            </a:r>
            <a:r>
              <a:rPr lang="en-US" dirty="0" smtClean="0">
                <a:sym typeface="Wingdings" panose="05000000000000000000" pitchFamily="2" charset="2"/>
              </a:rPr>
              <a:t> &amp; next pointers are set in all appropriate nodes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anose="05000000000000000000" pitchFamily="2" charset="2"/>
              </a:rPr>
              <a:t>New node, previous node, next node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Special cases for empty list, first node, and last node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Deleting from list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Previous &amp; next nodes must point past node to be removed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Special cases for first node, last node, and list with </a:t>
            </a:r>
            <a:r>
              <a:rPr lang="en-US" smtClean="0"/>
              <a:t>one item</a:t>
            </a: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Make sure you free string before freeing node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Finding, printing: similar to basic linked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12AB77-DC8B-584D-ACEC-00C48B9FB107}" type="datetime1">
              <a:rPr lang="en-US" smtClean="0">
                <a:latin typeface="Garamond" charset="0"/>
              </a:rPr>
              <a:t>6/13/16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6B7B8D-46CD-384A-9E0F-0572086C9505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763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time</a:t>
            </a:r>
            <a:endParaRPr lang="en-US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File, character, and line I/O</a:t>
            </a:r>
            <a:endParaRPr lang="en-US" b="1" u="sng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8 due Monday, 6/20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9 due Friday, 6/24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P1-P4 grades complete;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6/24 (deadline for all programs)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Fix errors and overwrite old file in </a:t>
            </a:r>
            <a:r>
              <a:rPr lang="en-US" dirty="0" err="1">
                <a:latin typeface="Arial" charset="0"/>
              </a:rPr>
              <a:t>Dropbox</a:t>
            </a:r>
            <a:r>
              <a:rPr lang="en-US" dirty="0">
                <a:latin typeface="Arial" charset="0"/>
              </a:rPr>
              <a:t> folder—do not create new version of same file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E-mail Dr. Geiger once new submission uploaded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Exam 3: Thursday, 6/23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Will be allowed one 8.5” x 11” note sheet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235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C4EF99-ACB2-E44C-ACB8-F286103A55F3}" type="datetime1">
              <a:rPr lang="en-US" sz="1200" smtClean="0"/>
              <a:t>6/13/16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3FFED0-5613-D747-AC8F-CF84A7339BF4}" type="slidenum">
              <a:rPr lang="en-US" sz="1200" smtClean="0"/>
              <a:pPr/>
              <a:t>22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Basic block allocation: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Allocate block and clear it: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nmemb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b="1" dirty="0" smtClean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				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 smtClean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Resize </a:t>
            </a:r>
            <a:r>
              <a:rPr lang="en-US" dirty="0">
                <a:ea typeface="+mn-ea"/>
                <a:cs typeface="+mn-cs"/>
              </a:rPr>
              <a:t>previously allocated block: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(void 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,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				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err="1">
                <a:ea typeface="+mn-ea"/>
                <a:cs typeface="+mn-cs"/>
              </a:rPr>
              <a:t>Deallocation</a:t>
            </a:r>
            <a:r>
              <a:rPr lang="en-US" dirty="0">
                <a:ea typeface="+mn-ea"/>
                <a:cs typeface="+mn-cs"/>
              </a:rPr>
              <a:t> function: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free(void 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6ABBD9-C4B9-FA45-AF5C-F892D5BFE9B8}" type="datetime1">
              <a:rPr lang="en-US" sz="1200" smtClean="0">
                <a:latin typeface="Garamond" charset="0"/>
              </a:rPr>
              <a:t>6/13/16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66C886-3227-CD4C-82A1-00E155131AC8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836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dynamically allocated arrays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987925"/>
          </a:xfrm>
        </p:spPr>
        <p:txBody>
          <a:bodyPr/>
          <a:lstStyle/>
          <a:p>
            <a:r>
              <a:rPr lang="en-US" sz="2800">
                <a:latin typeface="Arial" charset="0"/>
              </a:rPr>
              <a:t>1-D array</a:t>
            </a:r>
          </a:p>
          <a:p>
            <a:pPr>
              <a:buFont typeface="Wingdings" charset="0"/>
              <a:buNone/>
            </a:pP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arr = (int *)malloc(n * sizeof(int));</a:t>
            </a:r>
            <a:endParaRPr lang="en-US" sz="2600">
              <a:latin typeface="Arial" charset="0"/>
            </a:endParaRPr>
          </a:p>
          <a:p>
            <a:pPr lvl="1"/>
            <a:r>
              <a:rPr lang="en-US" sz="2400">
                <a:latin typeface="Arial" charset="0"/>
              </a:rPr>
              <a:t>Can then use array notation: arr[i] = 0;</a:t>
            </a:r>
          </a:p>
          <a:p>
            <a:r>
              <a:rPr lang="en-US" sz="2800">
                <a:latin typeface="Arial" charset="0"/>
              </a:rPr>
              <a:t>2-D array</a:t>
            </a:r>
          </a:p>
          <a:p>
            <a:pPr lvl="1"/>
            <a:r>
              <a:rPr lang="en-US" sz="2400">
                <a:latin typeface="Arial" charset="0"/>
                <a:sym typeface="Wingdings" charset="0"/>
              </a:rPr>
              <a:t>Data type: </a:t>
            </a:r>
            <a:r>
              <a:rPr lang="ja-JP" altLang="en-US" sz="2400">
                <a:latin typeface="Arial" charset="0"/>
                <a:sym typeface="Wingdings" charset="0"/>
              </a:rPr>
              <a:t>“</a:t>
            </a:r>
            <a:r>
              <a:rPr lang="en-US" altLang="ja-JP" sz="2400">
                <a:latin typeface="Arial" charset="0"/>
                <a:sym typeface="Wingdings" charset="0"/>
              </a:rPr>
              <a:t>pointer to pointer</a:t>
            </a:r>
            <a:r>
              <a:rPr lang="ja-JP" altLang="en-US" sz="2400">
                <a:latin typeface="Arial" charset="0"/>
                <a:sym typeface="Wingdings" charset="0"/>
              </a:rPr>
              <a:t>”</a:t>
            </a:r>
            <a:r>
              <a:rPr lang="en-US" altLang="ja-JP" sz="2400">
                <a:latin typeface="Arial" charset="0"/>
                <a:sym typeface="Wingdings" charset="0"/>
              </a:rPr>
              <a:t>: </a:t>
            </a:r>
            <a:r>
              <a:rPr lang="en-US" altLang="ja-JP" sz="24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int **twoDarr;</a:t>
            </a:r>
          </a:p>
          <a:p>
            <a:pPr lvl="1"/>
            <a:r>
              <a:rPr lang="en-US" sz="2400">
                <a:latin typeface="Arial" charset="0"/>
                <a:sym typeface="Wingdings" charset="0"/>
              </a:rPr>
              <a:t>1</a:t>
            </a:r>
            <a:r>
              <a:rPr lang="en-US" sz="2400" baseline="30000">
                <a:latin typeface="Arial" charset="0"/>
                <a:sym typeface="Wingdings" charset="0"/>
              </a:rPr>
              <a:t>st</a:t>
            </a:r>
            <a:r>
              <a:rPr lang="en-US" sz="2400">
                <a:latin typeface="Arial" charset="0"/>
                <a:sym typeface="Wingdings" charset="0"/>
              </a:rPr>
              <a:t> dimension depends on # rows</a:t>
            </a:r>
          </a:p>
          <a:p>
            <a:pPr marL="669925" lvl="2" indent="0"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twoDarr = (int **)malloc(nRows * sizeof(int *));</a:t>
            </a:r>
          </a:p>
          <a:p>
            <a:pPr lvl="1"/>
            <a:r>
              <a:rPr lang="en-US" sz="2400">
                <a:latin typeface="Arial" charset="0"/>
                <a:sym typeface="Wingdings" charset="0"/>
              </a:rPr>
              <a:t>2</a:t>
            </a:r>
            <a:r>
              <a:rPr lang="en-US" sz="2400" baseline="30000">
                <a:latin typeface="Arial" charset="0"/>
                <a:sym typeface="Wingdings" charset="0"/>
              </a:rPr>
              <a:t>nd</a:t>
            </a:r>
            <a:r>
              <a:rPr lang="en-US" sz="2400">
                <a:latin typeface="Arial" charset="0"/>
                <a:sym typeface="Wingdings" charset="0"/>
              </a:rPr>
              <a:t> dimension depends on # columns</a:t>
            </a:r>
          </a:p>
          <a:p>
            <a:pPr marL="669925" lvl="2" indent="0"/>
            <a:r>
              <a:rPr lang="en-US" sz="2000">
                <a:latin typeface="Arial" charset="0"/>
                <a:sym typeface="Wingdings" charset="0"/>
              </a:rPr>
              <a:t>Must allocate for each row</a:t>
            </a:r>
          </a:p>
          <a:p>
            <a:pPr marL="669925" lvl="2" indent="0"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for (i = 0; i &lt; nRows; i++)</a:t>
            </a:r>
          </a:p>
          <a:p>
            <a:pPr marL="669925" lvl="2" indent="0"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	twoDarr[i] = (int *)malloc(nCols * sizeof(int));</a:t>
            </a:r>
          </a:p>
          <a:p>
            <a:endParaRPr lang="en-US" sz="2800">
              <a:latin typeface="Arial" charset="0"/>
            </a:endParaRP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5354F6-39EC-444F-BDFD-C055FED71ED7}" type="datetime1">
              <a:rPr lang="en-US" sz="1200" smtClean="0">
                <a:latin typeface="Garamond" charset="0"/>
              </a:rPr>
              <a:t>6/13/16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C48652-0DAD-F047-8810-1485F8E5E9B5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743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Dynamically </a:t>
            </a:r>
            <a:r>
              <a:rPr lang="en-US" dirty="0">
                <a:latin typeface="Garamond" charset="0"/>
              </a:rPr>
              <a:t>allocated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792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Strings </a:t>
            </a:r>
            <a:r>
              <a:rPr lang="en-US" dirty="0" smtClean="0">
                <a:ea typeface="+mn-ea"/>
                <a:cs typeface="+mn-cs"/>
                <a:sym typeface="Wingdings" pitchFamily="2" charset="2"/>
              </a:rPr>
              <a:t> arrays of characters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Basic allocation: based on string length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(char)</a:t>
            </a:r>
            <a:r>
              <a:rPr lang="en-US" dirty="0" smtClean="0"/>
              <a:t> is always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Need to account for null character</a:t>
            </a:r>
          </a:p>
          <a:p>
            <a:pPr>
              <a:spcAft>
                <a:spcPts val="1200"/>
              </a:spcAft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 copying from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s</a:t>
            </a:r>
            <a:r>
              <a:rPr lang="en-US" dirty="0" smtClean="0">
                <a:ea typeface="+mn-ea"/>
                <a:cs typeface="+mn-cs"/>
              </a:rPr>
              <a:t> to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endParaRPr lang="en-US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350" lvl="1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(char *)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(s) + 1);</a:t>
            </a:r>
          </a:p>
          <a:p>
            <a:pPr marL="6350" lvl="1" indent="0"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s);</a:t>
            </a:r>
          </a:p>
          <a:p>
            <a:pPr marL="6350" lvl="1" indent="0">
              <a:buFont typeface="Wingdings" pitchFamily="2" charset="2"/>
              <a:buNone/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Note: dynamically allocated strings must be </a:t>
            </a:r>
            <a:r>
              <a:rPr lang="en-US" dirty="0" err="1" smtClean="0">
                <a:ea typeface="+mn-ea"/>
                <a:cs typeface="+mn-cs"/>
              </a:rPr>
              <a:t>deallocated</a:t>
            </a:r>
            <a:r>
              <a:rPr lang="en-US" dirty="0" smtClean="0">
                <a:ea typeface="+mn-ea"/>
                <a:cs typeface="+mn-cs"/>
              </a:rPr>
              <a:t> when you are done with them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350" lvl="1" indent="0">
              <a:buFont typeface="Wingdings" pitchFamily="2" charset="2"/>
              <a:buNone/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66AABF-A118-4349-A964-26DAB2FC5552}" type="datetime1">
              <a:rPr lang="en-US" sz="1200" smtClean="0">
                <a:latin typeface="Garamond" charset="0"/>
              </a:rPr>
              <a:t>6/13/16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E102DE-DE32-F54B-8043-10F3160D52D0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067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Dynamic allocation and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Can use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  <a:cs typeface="+mn-cs"/>
              </a:rPr>
              <a:t> to get # bytes in structure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Examples (using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struct</a:t>
            </a:r>
            <a:r>
              <a:rPr lang="en-US" dirty="0" smtClean="0">
                <a:ea typeface="+mn-ea"/>
                <a:cs typeface="+mn-cs"/>
              </a:rPr>
              <a:t>):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*p;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 = 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0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n;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("Enter array size: ");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("%d", &amp;n);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(n *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23549F8-9BE2-0244-B635-2A2BB7EC7788}" type="datetime1">
              <a:rPr lang="en-US" sz="1200" smtClean="0">
                <a:latin typeface="Garamond" charset="0"/>
              </a:rPr>
              <a:t>6/13/16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EFE480A-AF24-6C4B-B229-20D9932F19CE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structures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structure: way of storing and organizing data </a:t>
            </a:r>
          </a:p>
          <a:p>
            <a:pPr lvl="1"/>
            <a:r>
              <a:rPr lang="en-US">
                <a:latin typeface="Arial" charset="0"/>
              </a:rPr>
              <a:t>Arrays are one relatively inefficient example</a:t>
            </a:r>
          </a:p>
          <a:p>
            <a:r>
              <a:rPr lang="en-US">
                <a:latin typeface="Arial" charset="0"/>
              </a:rPr>
              <a:t>Other structures designed to optimize:</a:t>
            </a:r>
          </a:p>
          <a:p>
            <a:pPr lvl="1"/>
            <a:r>
              <a:rPr lang="en-US">
                <a:latin typeface="Arial" charset="0"/>
              </a:rPr>
              <a:t>Organizing / sorting data</a:t>
            </a:r>
          </a:p>
          <a:p>
            <a:pPr lvl="1"/>
            <a:r>
              <a:rPr lang="en-US">
                <a:latin typeface="Arial" charset="0"/>
              </a:rPr>
              <a:t>Adding new data</a:t>
            </a:r>
          </a:p>
          <a:p>
            <a:pPr lvl="1"/>
            <a:r>
              <a:rPr lang="en-US">
                <a:latin typeface="Arial" charset="0"/>
              </a:rPr>
              <a:t>Removing unwanted data</a:t>
            </a:r>
          </a:p>
          <a:p>
            <a:pPr lvl="1"/>
            <a:r>
              <a:rPr lang="en-US">
                <a:latin typeface="Arial" charset="0"/>
              </a:rPr>
              <a:t>Searching for data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B7D62A3-FA19-8F40-B2FB-78A68E8EBFFF}" type="datetime1">
              <a:rPr lang="en-US" sz="1200" smtClean="0">
                <a:latin typeface="Garamond" charset="0"/>
              </a:rPr>
              <a:t>6/13/16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70D0FB-DC39-F844-ABEB-0B4D4EBA9D3D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Pointer-based data structures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Many structures extensively use pointers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Each element within structure contains data + pointer(s) to one or more other elements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Usually functions for common operations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Add new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Dynamically allocate new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Modify appropriate pointer(s) in other element(s) to point to new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Set pointer(s) in new element to point to other(s)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Delete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Modify pointer(s) in other element(s) so they don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altLang="ja-JP" sz="2000">
                <a:latin typeface="Arial" charset="0"/>
              </a:rPr>
              <a:t>t point to element being removed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Deallocate removed element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Find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Follow pointers to move from one element to next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DB43657-36D9-2D4E-958B-B9B128CC41A1}" type="datetime1">
              <a:rPr lang="en-US" sz="1200" smtClean="0">
                <a:latin typeface="Garamond" charset="0"/>
              </a:rPr>
              <a:t>6/13/16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68BF63-7511-B64D-85B0-BC3415162FF7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 pointer-based structure: linked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Each element (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node</a:t>
            </a:r>
            <a:r>
              <a:rPr lang="en-US" dirty="0" smtClean="0">
                <a:ea typeface="+mn-ea"/>
                <a:cs typeface="+mn-cs"/>
              </a:rPr>
              <a:t>) contains data + pointer to next element in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Last element points to NULL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Program using list needs pointer to first node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400" i="1" dirty="0" smtClean="0">
                <a:ea typeface="+mn-ea"/>
                <a:cs typeface="+mn-cs"/>
              </a:rPr>
              <a:t>Image </a:t>
            </a:r>
            <a:r>
              <a:rPr lang="en-US" sz="1400" i="1" dirty="0">
                <a:ea typeface="+mn-ea"/>
                <a:cs typeface="+mn-cs"/>
              </a:rPr>
              <a:t>source: http://en.wikipedia.org/wiki/Linked_list</a:t>
            </a:r>
            <a:endParaRPr lang="en-US" sz="1400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7162C4-2BB0-924A-8E73-02DF9D6233F9}" type="datetime1">
              <a:rPr lang="en-US" sz="1200" smtClean="0">
                <a:latin typeface="Garamond" charset="0"/>
              </a:rPr>
              <a:t>6/13/16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0937E6B-04AA-7844-845E-D8C993F61049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  <p:pic>
        <p:nvPicPr>
          <p:cNvPr id="8199" name="Picture 4" descr="Singly-linked-lis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72802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9013</TotalTime>
  <Words>1630</Words>
  <Application>Microsoft Macintosh PowerPoint</Application>
  <PresentationFormat>On-screen Show (4:3)</PresentationFormat>
  <Paragraphs>336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Edge</vt:lpstr>
      <vt:lpstr>EECE.2160 ECE Application Programming</vt:lpstr>
      <vt:lpstr>Lecture outline</vt:lpstr>
      <vt:lpstr>Review: dynamic memory allocation</vt:lpstr>
      <vt:lpstr>Review: dynamically allocated arrays</vt:lpstr>
      <vt:lpstr>Review: Dynamically allocated strings</vt:lpstr>
      <vt:lpstr>Dynamic allocation and structures</vt:lpstr>
      <vt:lpstr>Data structures</vt:lpstr>
      <vt:lpstr>Pointer-based data structures</vt:lpstr>
      <vt:lpstr>Linked list</vt:lpstr>
      <vt:lpstr>Linked list definition</vt:lpstr>
      <vt:lpstr>Adding to list</vt:lpstr>
      <vt:lpstr>Examples</vt:lpstr>
      <vt:lpstr>Finding item in list</vt:lpstr>
      <vt:lpstr>Solution</vt:lpstr>
      <vt:lpstr>Sorted linked list</vt:lpstr>
      <vt:lpstr>Examples</vt:lpstr>
      <vt:lpstr>Going from findNode  findSortedNode</vt:lpstr>
      <vt:lpstr>Going from findNode  findSortedNode</vt:lpstr>
      <vt:lpstr>Adding item to sorted list</vt:lpstr>
      <vt:lpstr>Adding item to sorted list (continued)</vt:lpstr>
      <vt:lpstr>Program 9 notes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1683</cp:revision>
  <dcterms:created xsi:type="dcterms:W3CDTF">2006-04-03T05:03:01Z</dcterms:created>
  <dcterms:modified xsi:type="dcterms:W3CDTF">2016-06-13T12:39:42Z</dcterms:modified>
</cp:coreProperties>
</file>