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477" r:id="rId4"/>
    <p:sldId id="480" r:id="rId5"/>
    <p:sldId id="481" r:id="rId6"/>
    <p:sldId id="482" r:id="rId7"/>
    <p:sldId id="483" r:id="rId8"/>
    <p:sldId id="484" r:id="rId9"/>
    <p:sldId id="485" r:id="rId10"/>
    <p:sldId id="486" r:id="rId11"/>
    <p:sldId id="487" r:id="rId12"/>
    <p:sldId id="474" r:id="rId13"/>
    <p:sldId id="475" r:id="rId14"/>
    <p:sldId id="476" r:id="rId15"/>
    <p:sldId id="324" r:id="rId16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61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78BD281-B4A4-674A-89FB-542C470FB9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939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FAF71A-BB5A-8A4C-B00D-04CBBE690D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704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69B0CC9-64E1-9B46-9965-E22CD9C07077}" type="slidenum">
              <a:rPr lang="en-US"/>
              <a:pPr/>
              <a:t>2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5014D8-D7CC-704B-A5C9-38D7702E3103}" type="datetime1">
              <a:rPr lang="en-US" smtClean="0"/>
              <a:t>4/12/16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2327A0-7F2E-7641-AE83-1C1B970309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5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224628-30BE-DB47-9E32-4CF056EDFEFF}" type="datetime1">
              <a:rPr lang="en-US" smtClean="0"/>
              <a:t>4/12/16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506AE-563B-0547-82C7-E2E52FF31A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7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727A09-6B72-8942-83AC-AD885FB9356B}" type="datetime1">
              <a:rPr lang="en-US" smtClean="0"/>
              <a:t>4/12/16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E564CA-C303-4947-935B-250FBCB71D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63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B10998-FF43-BF4B-8554-A2B899855CF7}" type="datetime1">
              <a:rPr lang="en-US" smtClean="0"/>
              <a:t>4/12/16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A308CC-503D-1740-9AC3-98EF872D5B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32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44EB2F-EBC8-4247-8DF1-4EFD09584D84}" type="datetime1">
              <a:rPr lang="en-US" smtClean="0"/>
              <a:t>4/12/16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B7E1E2-A9ED-304C-8907-B88B6E8AA7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1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1B6ADC-D78F-2648-9AB4-B95A83A16369}" type="datetime1">
              <a:rPr lang="en-US" smtClean="0"/>
              <a:t>4/12/16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3FD0AC-E4C5-8D4A-A8DE-DF5F74D252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8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FA026E-F7FD-BC4F-B047-5F5583069060}" type="datetime1">
              <a:rPr lang="en-US" smtClean="0"/>
              <a:t>4/12/16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038931-4941-BA48-A625-6DDC0B40E1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8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B4C319-DC14-3F46-B37E-6D7287EC4AEA}" type="datetime1">
              <a:rPr lang="en-US" smtClean="0"/>
              <a:t>4/12/16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890C12-6140-9C46-9C4E-3B076844E0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7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899BE9-A3DE-4F43-A7FC-34E6143A990D}" type="datetime1">
              <a:rPr lang="en-US" smtClean="0"/>
              <a:t>4/12/16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759C0D-813C-6941-A07E-64D664E177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2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6F2F05-3A87-FA4E-926D-C181BF08D623}" type="datetime1">
              <a:rPr lang="en-US" smtClean="0"/>
              <a:t>4/12/16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D524B-1E3A-1B4E-8795-6F500B095B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C3ABD9-6EB0-7D41-A88F-C5FC8510F6F3}" type="datetime1">
              <a:rPr lang="en-US" smtClean="0"/>
              <a:t>4/12/16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C403F9-751E-0747-9293-18A78A07F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8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F01449-1D41-364E-8E66-3201FD08AF11}" type="datetime1">
              <a:rPr lang="en-US" smtClean="0"/>
              <a:t>4/12/16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F1A7A8-22CE-5843-AACA-30C502B964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4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7D2E34-B2F3-6048-B325-781A80273556}" type="datetime1">
              <a:rPr lang="en-US" smtClean="0"/>
              <a:t>4/12/16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CFD61-1A50-0144-B520-6CB3EE12B5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7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FEC66338-5995-0445-88C7-2BC00AFC1BD7}" type="datetime1">
              <a:rPr lang="en-US" smtClean="0"/>
              <a:t>4/12/16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8C0B9EAD-8B1F-5F4B-A6E3-DAD06230CC7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90" r:id="rId1"/>
    <p:sldLayoutId id="2147484878" r:id="rId2"/>
    <p:sldLayoutId id="2147484879" r:id="rId3"/>
    <p:sldLayoutId id="2147484880" r:id="rId4"/>
    <p:sldLayoutId id="2147484881" r:id="rId5"/>
    <p:sldLayoutId id="2147484882" r:id="rId6"/>
    <p:sldLayoutId id="2147484883" r:id="rId7"/>
    <p:sldLayoutId id="2147484884" r:id="rId8"/>
    <p:sldLayoutId id="2147484885" r:id="rId9"/>
    <p:sldLayoutId id="2147484886" r:id="rId10"/>
    <p:sldLayoutId id="2147484887" r:id="rId11"/>
    <p:sldLayoutId id="2147484888" r:id="rId12"/>
    <p:sldLayoutId id="2147484889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ECE </a:t>
            </a:r>
            <a:r>
              <a:rPr lang="en-US" sz="4600" dirty="0">
                <a:latin typeface="Garamond" charset="0"/>
              </a:rPr>
              <a:t>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&amp; </a:t>
            </a:r>
            <a:r>
              <a:rPr lang="en-US" dirty="0" err="1" smtClean="0">
                <a:latin typeface="Arial" charset="0"/>
              </a:rPr>
              <a:t>Peilong</a:t>
            </a:r>
            <a:r>
              <a:rPr lang="en-US" dirty="0" smtClean="0">
                <a:latin typeface="Arial" charset="0"/>
              </a:rPr>
              <a:t> Li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29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Dynamic memory allocation (continued)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Dynamically allocated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4987925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Strings </a:t>
            </a:r>
            <a:r>
              <a:rPr lang="en-US" dirty="0" smtClean="0">
                <a:ea typeface="+mn-ea"/>
                <a:cs typeface="+mn-cs"/>
                <a:sym typeface="Wingdings" pitchFamily="2" charset="2"/>
              </a:rPr>
              <a:t> arrays of characters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Basic allocation: based on string length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(char)</a:t>
            </a:r>
            <a:r>
              <a:rPr lang="en-US" dirty="0" smtClean="0"/>
              <a:t> is always 1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Need to account for null character</a:t>
            </a:r>
          </a:p>
          <a:p>
            <a:pPr>
              <a:spcAft>
                <a:spcPts val="1200"/>
              </a:spcAft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Example: copying from 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s</a:t>
            </a:r>
            <a:r>
              <a:rPr lang="en-US" dirty="0" smtClean="0">
                <a:ea typeface="+mn-ea"/>
                <a:cs typeface="+mn-cs"/>
              </a:rPr>
              <a:t> to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endParaRPr lang="en-US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6350" lvl="1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 *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(char *)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(s) + 1);</a:t>
            </a:r>
          </a:p>
          <a:p>
            <a:pPr marL="6350" lvl="1" indent="0">
              <a:buFont typeface="Wingdings" pitchFamily="2" charset="2"/>
              <a:buNone/>
              <a:defRPr/>
            </a:pP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s);</a:t>
            </a:r>
          </a:p>
          <a:p>
            <a:pPr marL="6350" lvl="1" indent="0">
              <a:buFont typeface="Wingdings" pitchFamily="2" charset="2"/>
              <a:buNone/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Note: dynamically allocated strings must be </a:t>
            </a:r>
            <a:r>
              <a:rPr lang="en-US" dirty="0" err="1" smtClean="0">
                <a:ea typeface="+mn-ea"/>
                <a:cs typeface="+mn-cs"/>
              </a:rPr>
              <a:t>deallocated</a:t>
            </a:r>
            <a:r>
              <a:rPr lang="en-US" dirty="0" smtClean="0">
                <a:ea typeface="+mn-ea"/>
                <a:cs typeface="+mn-cs"/>
              </a:rPr>
              <a:t> when you are done with them</a:t>
            </a:r>
            <a:endParaRPr lang="en-US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6350" lvl="1" indent="0">
              <a:buFont typeface="Wingdings" pitchFamily="2" charset="2"/>
              <a:buNone/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77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886DE6F-7063-6346-9C35-3C7478BC12D6}" type="datetime1">
              <a:rPr lang="en-US" sz="1200">
                <a:latin typeface="Garamond" charset="0"/>
              </a:rPr>
              <a:pPr eaLnBrk="1" hangingPunct="1"/>
              <a:t>4/12/16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32</a:t>
            </a:r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EE102DE-DE32-F54B-8043-10F3160D52D0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461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Dynamically allocated 2D arrays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49879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</a:rPr>
              <a:t>Think of each row as 1D array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2D array:</a:t>
            </a:r>
            <a:r>
              <a:rPr lang="en-US" sz="2400">
                <a:latin typeface="Arial" charset="0"/>
                <a:sym typeface="Wingdings" charset="0"/>
              </a:rPr>
              <a:t> an array of 1D arrays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  <a:sym typeface="Wingdings" charset="0"/>
              </a:rPr>
              <a:t>Since array is technically a pointer, 2D array can be implemented as array of pointers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  <a:sym typeface="Wingdings" charset="0"/>
              </a:rPr>
              <a:t>Data type: </a:t>
            </a:r>
            <a:r>
              <a:rPr lang="ja-JP" altLang="en-US" sz="2400">
                <a:latin typeface="Arial" charset="0"/>
                <a:sym typeface="Wingdings" charset="0"/>
              </a:rPr>
              <a:t>“</a:t>
            </a:r>
            <a:r>
              <a:rPr lang="en-US" altLang="ja-JP" sz="2400">
                <a:latin typeface="Arial" charset="0"/>
                <a:sym typeface="Wingdings" charset="0"/>
              </a:rPr>
              <a:t>pointer to pointer</a:t>
            </a:r>
            <a:r>
              <a:rPr lang="ja-JP" altLang="en-US" sz="2400">
                <a:latin typeface="Arial" charset="0"/>
                <a:sym typeface="Wingdings" charset="0"/>
              </a:rPr>
              <a:t>”</a:t>
            </a:r>
            <a:endParaRPr lang="en-US" altLang="ja-JP" sz="2400">
              <a:latin typeface="Arial" charset="0"/>
              <a:sym typeface="Wingdings" charset="0"/>
            </a:endParaRP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  <a:sym typeface="Wingdings" charset="0"/>
              </a:rPr>
              <a:t>Example: 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  <a:sym typeface="Wingdings" charset="0"/>
              </a:rPr>
              <a:t>int **twoDarr;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  <a:sym typeface="Wingdings" charset="0"/>
              </a:rPr>
              <a:t>1</a:t>
            </a:r>
            <a:r>
              <a:rPr lang="en-US" sz="2400" baseline="30000">
                <a:latin typeface="Arial" charset="0"/>
                <a:sym typeface="Wingdings" charset="0"/>
              </a:rPr>
              <a:t>st</a:t>
            </a:r>
            <a:r>
              <a:rPr lang="en-US" sz="2400">
                <a:latin typeface="Arial" charset="0"/>
                <a:sym typeface="Wingdings" charset="0"/>
              </a:rPr>
              <a:t> dimension depends on # rows</a:t>
            </a:r>
          </a:p>
          <a:p>
            <a:pPr lvl="2">
              <a:lnSpc>
                <a:spcPct val="9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  <a:sym typeface="Wingdings" charset="0"/>
              </a:rPr>
              <a:t>twoDarr = (int **)malloc(nRows * sizeof(int *));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  <a:sym typeface="Wingdings" charset="0"/>
              </a:rPr>
              <a:t>2</a:t>
            </a:r>
            <a:r>
              <a:rPr lang="en-US" sz="2400" baseline="30000">
                <a:latin typeface="Arial" charset="0"/>
                <a:sym typeface="Wingdings" charset="0"/>
              </a:rPr>
              <a:t>nd</a:t>
            </a:r>
            <a:r>
              <a:rPr lang="en-US" sz="2400">
                <a:latin typeface="Arial" charset="0"/>
                <a:sym typeface="Wingdings" charset="0"/>
              </a:rPr>
              <a:t> dimension depends on # columns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  <a:sym typeface="Wingdings" charset="0"/>
              </a:rPr>
              <a:t>Must allocate for each row</a:t>
            </a:r>
          </a:p>
          <a:p>
            <a:pPr lvl="2">
              <a:lnSpc>
                <a:spcPct val="9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  <a:sym typeface="Wingdings" charset="0"/>
              </a:rPr>
              <a:t>for (i = 0; i &lt; nRows; i++)</a:t>
            </a:r>
          </a:p>
          <a:p>
            <a:pPr lvl="2">
              <a:lnSpc>
                <a:spcPct val="9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  <a:sym typeface="Wingdings" charset="0"/>
              </a:rPr>
              <a:t>	twoDarr[i] = (int *)malloc(nCols * sizeof(int));</a:t>
            </a:r>
          </a:p>
        </p:txBody>
      </p:sp>
      <p:sp>
        <p:nvSpPr>
          <p:cNvPr id="3379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3DF2310-AF19-D84F-9BE5-743651DCBCEB}" type="datetime1">
              <a:rPr lang="en-US" sz="1200">
                <a:latin typeface="Garamond" charset="0"/>
              </a:rPr>
              <a:pPr eaLnBrk="1" hangingPunct="1"/>
              <a:t>4/12/16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32</a:t>
            </a:r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68CA090-06F5-2A45-8504-A7441AE5797A}" type="slidenum">
              <a:rPr lang="en-US" sz="1200">
                <a:latin typeface="Garamond" charset="0"/>
              </a:rPr>
              <a:pPr eaLnBrk="1" hangingPunct="1"/>
              <a:t>11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549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Complete each of the following functions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 *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():</a:t>
            </a:r>
            <a:r>
              <a:rPr lang="en-US" dirty="0" smtClean="0"/>
              <a:t> Read a line of data from the standard input, store that data in a dynamically allocated string, and return the string (as a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char *</a:t>
            </a:r>
            <a:r>
              <a:rPr lang="en-US" dirty="0" smtClean="0"/>
              <a:t>)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Hint: Read the data one character at a time and repeatedly reallocate space in the string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**make2DArray(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total,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):</a:t>
            </a:r>
            <a:r>
              <a:rPr lang="en-US" dirty="0" smtClean="0"/>
              <a:t> Given the total number of values and number of rows to be stored in a two-dimensional array, determine the appropriate number of columns, allocate the array, and return its starting address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Note: if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nR</a:t>
            </a:r>
            <a:r>
              <a:rPr lang="en-US" dirty="0" smtClean="0"/>
              <a:t> does not divide evenly into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total</a:t>
            </a:r>
            <a:r>
              <a:rPr lang="en-US" dirty="0" smtClean="0"/>
              <a:t>, round up. In other words, an array with 30 values and 4 rows should have 8 columns, even though 30 / 4 = 7.5</a:t>
            </a:r>
          </a:p>
        </p:txBody>
      </p:sp>
      <p:sp>
        <p:nvSpPr>
          <p:cNvPr id="3789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9E6184B-CB2A-564E-AEDE-CB839DF506D7}" type="datetime1">
              <a:rPr lang="en-US" sz="1200" smtClean="0">
                <a:latin typeface="Garamond" charset="0"/>
              </a:rPr>
              <a:t>4/12/16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  <p:sp>
        <p:nvSpPr>
          <p:cNvPr id="378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DF075D7-8315-2E4D-8A15-4DF3CB54AC7C}" type="slidenum">
              <a:rPr lang="en-US" sz="1200">
                <a:latin typeface="Garamond" charset="0"/>
              </a:rPr>
              <a:pPr eaLnBrk="1" hangingPunct="1"/>
              <a:t>12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695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char *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readLine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() {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char c;			// Input character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// String to hold line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char *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= (char *)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(1);	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n = 1;		// Length of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endParaRPr lang="en-US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endParaRPr lang="en-US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// Repeatedly store character in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until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//   '\n' is read; resize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to hold char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while ((c =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getchar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()) != '\n') {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= (char *)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realloc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, n+1);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[n-1] = c;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n++;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[n-1] = '\0';	// Null terminator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b="1" dirty="0">
              <a:ea typeface="+mn-ea"/>
              <a:cs typeface="+mn-cs"/>
            </a:endParaRPr>
          </a:p>
        </p:txBody>
      </p:sp>
      <p:sp>
        <p:nvSpPr>
          <p:cNvPr id="3891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DDA56D5-9FC6-214F-87AF-5A8C83A08F11}" type="datetime1">
              <a:rPr lang="en-US" sz="1200" smtClean="0">
                <a:latin typeface="Garamond" charset="0"/>
              </a:rPr>
              <a:t>4/12/16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  <p:sp>
        <p:nvSpPr>
          <p:cNvPr id="389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431B740-CBD9-464C-803D-0FCCBA5590EB}" type="slidenum">
              <a:rPr lang="en-US" sz="1200">
                <a:latin typeface="Garamond" charset="0"/>
              </a:rPr>
              <a:pPr eaLnBrk="1" hangingPunct="1"/>
              <a:t>13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932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Solution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**make2DArray(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total,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nR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**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;		// 2-D array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nCols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;		// # of columns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;		// Row index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endParaRPr lang="en-US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// Calculate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nCols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; round up if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nR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does not divide evenly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nCols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= total /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nR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if ((total %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nR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) != 0)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nCols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++;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endParaRPr lang="en-US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// Allocate array--first array </a:t>
            </a:r>
            <a:r>
              <a:rPr lang="en-US" b="1" smtClean="0">
                <a:latin typeface="Courier New" pitchFamily="49" charset="0"/>
                <a:ea typeface="+mn-ea"/>
                <a:cs typeface="Courier New" pitchFamily="49" charset="0"/>
              </a:rPr>
              <a:t>of rows, 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then each row</a:t>
            </a:r>
            <a:endParaRPr lang="en-US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= (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**)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nR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*));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for (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= 0;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&lt;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nR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++)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[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] = (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nCols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));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endParaRPr lang="en-US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b="1" dirty="0">
              <a:ea typeface="+mn-ea"/>
              <a:cs typeface="+mn-cs"/>
            </a:endParaRPr>
          </a:p>
        </p:txBody>
      </p:sp>
      <p:sp>
        <p:nvSpPr>
          <p:cNvPr id="3993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76E58B4-99EE-ED41-A28F-8C7950143CBD}" type="datetime1">
              <a:rPr lang="en-US" sz="1200" smtClean="0">
                <a:latin typeface="Garamond" charset="0"/>
              </a:rPr>
              <a:t>4/12/16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  <p:sp>
        <p:nvSpPr>
          <p:cNvPr id="399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574329-2840-DF45-B79E-5279658035AE}" type="slidenum">
              <a:rPr lang="en-US" sz="1200">
                <a:latin typeface="Garamond" charset="0"/>
              </a:rPr>
              <a:pPr eaLnBrk="1" hangingPunct="1"/>
              <a:t>14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814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Next time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smtClean="0">
                <a:latin typeface="Arial" charset="0"/>
              </a:rPr>
              <a:t>Dynamically allocated data structures</a:t>
            </a:r>
            <a:endParaRPr lang="en-US" sz="2400" dirty="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Reminders:</a:t>
            </a:r>
          </a:p>
          <a:p>
            <a:pPr lvl="1"/>
            <a:r>
              <a:rPr lang="en-US" dirty="0"/>
              <a:t>All remaining </a:t>
            </a:r>
            <a:r>
              <a:rPr lang="en-US" dirty="0" err="1"/>
              <a:t>regrade</a:t>
            </a:r>
            <a:r>
              <a:rPr lang="en-US" dirty="0"/>
              <a:t> deadlines: end of semester (4/29)</a:t>
            </a:r>
          </a:p>
          <a:p>
            <a:pPr lvl="1"/>
            <a:r>
              <a:rPr lang="en-US" dirty="0"/>
              <a:t>Program 8 to be posted; due 4/20</a:t>
            </a:r>
          </a:p>
          <a:p>
            <a:pPr lvl="1"/>
            <a:r>
              <a:rPr lang="en-US" dirty="0"/>
              <a:t>Only 9 programs this term</a:t>
            </a:r>
          </a:p>
          <a:p>
            <a:pPr lvl="2"/>
            <a:r>
              <a:rPr lang="en-US" dirty="0"/>
              <a:t>Tentative due dates: 4/20 (P8) and 4/29 (P9)</a:t>
            </a:r>
          </a:p>
          <a:p>
            <a:pPr lvl="2"/>
            <a:r>
              <a:rPr lang="en-US" dirty="0"/>
              <a:t>All 9 programs will count toward your grade</a:t>
            </a:r>
          </a:p>
          <a:p>
            <a:pPr lvl="3"/>
            <a:r>
              <a:rPr lang="en-US" dirty="0"/>
              <a:t>Lowest score will </a:t>
            </a:r>
            <a:r>
              <a:rPr lang="en-US" b="1" u="sng" dirty="0">
                <a:solidFill>
                  <a:srgbClr val="FF0000"/>
                </a:solidFill>
              </a:rPr>
              <a:t>not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be dropped</a:t>
            </a:r>
          </a:p>
          <a:p>
            <a:pPr lvl="2">
              <a:lnSpc>
                <a:spcPct val="80000"/>
              </a:lnSpc>
            </a:pPr>
            <a:endParaRPr lang="en-US" sz="2000" dirty="0">
              <a:latin typeface="Arial" charset="0"/>
            </a:endParaRPr>
          </a:p>
          <a:p>
            <a:pPr lvl="2">
              <a:lnSpc>
                <a:spcPct val="80000"/>
              </a:lnSpc>
            </a:pPr>
            <a:endParaRPr lang="en-US" sz="2000" dirty="0">
              <a:latin typeface="Arial" charset="0"/>
            </a:endParaRPr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fld id="{2C8E206A-2C18-D740-A4F9-561171370CDF}" type="datetime1">
              <a:rPr lang="en-US" sz="1200" smtClean="0"/>
              <a:t>4/12/16</a:t>
            </a:fld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fld id="{843FFED0-5613-D747-AC8F-CF84A7339BF4}" type="slidenum">
              <a:rPr lang="en-US" sz="1200"/>
              <a:pPr eaLnBrk="0" hangingPunct="0"/>
              <a:t>15</a:t>
            </a:fld>
            <a:endParaRPr lang="en-US" sz="12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/>
              <a:t>All remaining </a:t>
            </a:r>
            <a:r>
              <a:rPr lang="en-US" dirty="0" err="1" smtClean="0"/>
              <a:t>regrade</a:t>
            </a:r>
            <a:r>
              <a:rPr lang="en-US" dirty="0" smtClean="0"/>
              <a:t> deadlines: end of semester (4/29)</a:t>
            </a:r>
          </a:p>
          <a:p>
            <a:pPr lvl="1"/>
            <a:r>
              <a:rPr lang="en-US" dirty="0" smtClean="0"/>
              <a:t>Program 8 to be posted; due 4/20</a:t>
            </a:r>
          </a:p>
          <a:p>
            <a:pPr lvl="1"/>
            <a:r>
              <a:rPr lang="en-US" dirty="0" smtClean="0"/>
              <a:t>Only 9 programs this term</a:t>
            </a:r>
          </a:p>
          <a:p>
            <a:pPr lvl="2"/>
            <a:r>
              <a:rPr lang="en-US" dirty="0" smtClean="0"/>
              <a:t>Tentative due dates: 4/20 (P8) and 4/29 (P9)</a:t>
            </a:r>
          </a:p>
          <a:p>
            <a:pPr lvl="2"/>
            <a:r>
              <a:rPr lang="en-US" dirty="0" smtClean="0"/>
              <a:t>All 9 programs will count toward your grade</a:t>
            </a:r>
          </a:p>
          <a:p>
            <a:pPr lvl="3"/>
            <a:r>
              <a:rPr lang="en-US" dirty="0" smtClean="0"/>
              <a:t>Lowest score will </a:t>
            </a:r>
            <a:r>
              <a:rPr lang="en-US" b="1" u="sng" dirty="0" smtClean="0">
                <a:solidFill>
                  <a:srgbClr val="FF0000"/>
                </a:solidFill>
              </a:rPr>
              <a:t>not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be dropped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Review</a:t>
            </a:r>
          </a:p>
          <a:p>
            <a:pPr lvl="1"/>
            <a:r>
              <a:rPr lang="en-US" dirty="0" smtClean="0"/>
              <a:t>Dynamic memory allocation</a:t>
            </a:r>
          </a:p>
          <a:p>
            <a:r>
              <a:rPr lang="en-US" dirty="0" smtClean="0"/>
              <a:t>Today’s class</a:t>
            </a:r>
          </a:p>
          <a:p>
            <a:pPr lvl="1"/>
            <a:r>
              <a:rPr lang="en-US" dirty="0" smtClean="0"/>
              <a:t>Dynamic memory allocation examples</a:t>
            </a:r>
            <a:endParaRPr lang="en-US" dirty="0" smtClean="0"/>
          </a:p>
        </p:txBody>
      </p:sp>
      <p:sp>
        <p:nvSpPr>
          <p:cNvPr id="41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1F4F82F-1491-6B44-BB15-5EC756DBA391}" type="datetime1">
              <a:rPr lang="en-US" sz="1200" smtClean="0"/>
              <a:t>4/12/16</a:t>
            </a:fld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29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3B20B38-DAD4-524E-BA8C-1CAA6086D639}" type="slidenum">
              <a:rPr lang="en-US" sz="1200" smtClean="0"/>
              <a:pPr/>
              <a:t>2</a:t>
            </a:fld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dynamic memory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Basic block allocation: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size);</a:t>
            </a:r>
            <a:endParaRPr lang="en-US" b="1" dirty="0">
              <a:solidFill>
                <a:srgbClr val="0000FF"/>
              </a:solidFill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Allocate block and clear it: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calloc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nmemb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endParaRPr lang="en-US" b="1" dirty="0" smtClean="0">
              <a:solidFill>
                <a:srgbClr val="0000FF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					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size);</a:t>
            </a:r>
            <a:endParaRPr lang="en-US" b="1" dirty="0" smtClean="0">
              <a:solidFill>
                <a:srgbClr val="0000FF"/>
              </a:solidFill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Resize </a:t>
            </a:r>
            <a:r>
              <a:rPr lang="en-US" dirty="0">
                <a:ea typeface="+mn-ea"/>
                <a:cs typeface="+mn-cs"/>
              </a:rPr>
              <a:t>previously allocated block: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realloc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(void *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ptr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,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					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size);</a:t>
            </a:r>
            <a:endParaRPr lang="en-US" b="1" dirty="0">
              <a:solidFill>
                <a:srgbClr val="0000FF"/>
              </a:solidFill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969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305B691-03B9-9B4C-96E9-D43990899724}" type="datetime1">
              <a:rPr lang="en-US" sz="1200" smtClean="0">
                <a:latin typeface="Garamond" charset="0"/>
              </a:rPr>
              <a:t>4/12/16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4C8698E-0742-CC47-A930-B95A80E894D0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311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Deallocating memory: free()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All dynamically allocated memory should be </a:t>
            </a:r>
            <a:r>
              <a:rPr lang="en-US" dirty="0" err="1" smtClean="0">
                <a:ea typeface="+mn-ea"/>
                <a:cs typeface="+mn-cs"/>
              </a:rPr>
              <a:t>deallocated</a:t>
            </a:r>
            <a:r>
              <a:rPr lang="en-US" dirty="0" smtClean="0">
                <a:ea typeface="+mn-ea"/>
                <a:cs typeface="+mn-cs"/>
              </a:rPr>
              <a:t> when you are done using it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Returns memory to list of free storage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Once freed, program should not use location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err="1" smtClean="0">
                <a:ea typeface="+mn-ea"/>
                <a:cs typeface="+mn-cs"/>
              </a:rPr>
              <a:t>Deallocation</a:t>
            </a:r>
            <a:r>
              <a:rPr lang="en-US" dirty="0" smtClean="0">
                <a:ea typeface="+mn-ea"/>
                <a:cs typeface="+mn-cs"/>
              </a:rPr>
              <a:t> function: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 free(void *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ptr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Example: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*p;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p = (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(10000);</a:t>
            </a:r>
            <a:endParaRPr lang="en-US" dirty="0" smtClean="0"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free(p);</a:t>
            </a:r>
          </a:p>
        </p:txBody>
      </p:sp>
      <p:sp>
        <p:nvSpPr>
          <p:cNvPr id="2867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D9EAACF-2AB1-8A40-B8C4-74C1EDD25652}" type="datetime1">
              <a:rPr lang="en-US" sz="1200" smtClean="0">
                <a:latin typeface="Garamond" charset="0"/>
              </a:rPr>
              <a:t>4/12/16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1ACB397-4397-CE4D-B6CD-75621925164F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202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Application: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One common use of dynamic allocation: arrays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Can determine array size, then create space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Use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to get # bytes per element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Array notation can be used with pointers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, n;	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;	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("Enter n: ");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("%d", &amp;n);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*)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(n *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));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for (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= 0;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&lt; n;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++)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[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] =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969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305476D-52A2-3E4B-A16F-B67768E314BD}" type="datetime1">
              <a:rPr lang="en-US" sz="1200" smtClean="0">
                <a:latin typeface="Garamond" charset="0"/>
              </a:rPr>
              <a:t>4/12/16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D95E1FE-029B-0940-8523-9EC788964DC3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357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what does program print?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343400" cy="4987925"/>
          </a:xfrm>
          <a:extLst/>
        </p:spPr>
        <p:txBody>
          <a:bodyPr>
            <a:normAutofit fontScale="47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void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n,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n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= 7;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= (</a:t>
            </a:r>
            <a:r>
              <a:rPr lang="en-US" sz="3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calloc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(n, 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              </a:t>
            </a:r>
            <a:r>
              <a:rPr lang="en-US" sz="3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nn-NO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for</a:t>
            </a:r>
            <a:r>
              <a:rPr lang="nn-NO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nn-NO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(i = 0; i &lt; n; i++)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"%d "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[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]);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"\n"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endParaRPr lang="en-US" sz="3200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= 3;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= (</a:t>
            </a:r>
            <a:r>
              <a:rPr lang="en-US" sz="3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realloc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endParaRPr lang="en-US" sz="3200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		   n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 </a:t>
            </a:r>
            <a:r>
              <a:rPr lang="en-US" sz="3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nn-NO" sz="3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for</a:t>
            </a:r>
            <a:r>
              <a:rPr lang="nn-NO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(i = 0; i &lt; n; i++) {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[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] =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"%d "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[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]);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extLst/>
        </p:spPr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Char char="n"/>
              <a:tabLst>
                <a:tab pos="228600" algn="l"/>
                <a:tab pos="457200" algn="l"/>
                <a:tab pos="685800" algn="l"/>
              </a:tabLst>
              <a:defRPr/>
            </a:pPr>
            <a:endParaRPr lang="en-US" sz="36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n = 6;</a:t>
            </a:r>
          </a:p>
          <a:p>
            <a:pPr marL="6350" lvl="1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3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*)</a:t>
            </a:r>
            <a:r>
              <a:rPr lang="en-US" sz="3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 </a:t>
            </a:r>
            <a:endParaRPr lang="en-US" sz="3600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350" lvl="1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		    n * </a:t>
            </a:r>
            <a:r>
              <a:rPr lang="en-US" sz="3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6350" lvl="1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nn-NO" sz="3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for</a:t>
            </a:r>
            <a:r>
              <a:rPr lang="nn-NO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(i = 0; i &lt; n; i++) {</a:t>
            </a:r>
          </a:p>
          <a:p>
            <a:pPr marL="6350" lvl="1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3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 = 10 - </a:t>
            </a:r>
            <a:r>
              <a:rPr lang="en-US" sz="3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6350" lvl="1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600" b="1" dirty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"%d "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3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marL="6350" lvl="1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6350" lvl="1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endParaRPr lang="en-US" sz="36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350" lvl="1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free(</a:t>
            </a:r>
            <a:r>
              <a:rPr lang="en-US" sz="36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3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);</a:t>
            </a:r>
            <a:endParaRPr lang="en-US" sz="36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sz="36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307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DB7441F-85EC-F14F-A844-EB19440D81B3}" type="datetime1">
              <a:rPr lang="en-US" sz="1200" smtClean="0">
                <a:latin typeface="Garamond" charset="0"/>
              </a:rPr>
              <a:t>4/12/16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  <p:sp>
        <p:nvSpPr>
          <p:cNvPr id="307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09E9139-60E6-684A-B65F-3A0ED8BC2042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240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Solution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Output: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0 0 0 0 0 0 0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0 </a:t>
            </a:r>
            <a:r>
              <a:rPr lang="en-US" smtClean="0">
                <a:latin typeface="Courier New" pitchFamily="49" charset="0"/>
                <a:ea typeface="+mn-ea"/>
                <a:cs typeface="Courier New" pitchFamily="49" charset="0"/>
              </a:rPr>
              <a:t>1 4 10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9 8 7 6 5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31747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B0D59BF-6E1C-4D4C-B1D2-4272372F8137}" type="datetime1">
              <a:rPr lang="en-US" sz="1200" smtClean="0">
                <a:latin typeface="Garamond" charset="0"/>
              </a:rPr>
              <a:t>4/12/16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  <p:sp>
        <p:nvSpPr>
          <p:cNvPr id="3174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9AAC1D1-5108-5044-A96A-26E4280A4C83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622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Pitfalls: memory leaks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Changing pointers leaves inaccessible blocks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Example: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	</a:t>
            </a:r>
            <a:r>
              <a:rPr lang="en-US" sz="2600" b="1">
                <a:latin typeface="Courier New" charset="0"/>
                <a:cs typeface="Courier New" charset="0"/>
              </a:rPr>
              <a:t>p = malloc(1000);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q = malloc(1000);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p = q;</a:t>
            </a:r>
            <a:endParaRPr lang="en-US" sz="2600" b="1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Block originally accessed by p is </a:t>
            </a:r>
            <a:r>
              <a:rPr lang="ja-JP" altLang="en-US" sz="2600">
                <a:latin typeface="Arial" charset="0"/>
              </a:rPr>
              <a:t>“</a:t>
            </a:r>
            <a:r>
              <a:rPr lang="en-US" altLang="ja-JP" sz="2600">
                <a:latin typeface="Arial" charset="0"/>
              </a:rPr>
              <a:t>garbage</a:t>
            </a:r>
            <a:r>
              <a:rPr lang="ja-JP" altLang="en-US" sz="2600">
                <a:latin typeface="Arial" charset="0"/>
              </a:rPr>
              <a:t>”</a:t>
            </a:r>
            <a:endParaRPr lang="en-US" altLang="ja-JP" sz="2600"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Won</a:t>
            </a:r>
            <a:r>
              <a:rPr lang="ja-JP" altLang="en-US" sz="2200">
                <a:latin typeface="Arial" charset="0"/>
              </a:rPr>
              <a:t>’</a:t>
            </a:r>
            <a:r>
              <a:rPr lang="en-US" altLang="ja-JP" sz="2200">
                <a:latin typeface="Arial" charset="0"/>
              </a:rPr>
              <a:t>t be deallocated—wasted space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Solution: free memory before changing pointer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p = malloc(1000);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q = malloc(1000);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</a:t>
            </a: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free(p);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p = q;</a:t>
            </a:r>
            <a:endParaRPr lang="en-US" sz="2600" b="1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sz="2600">
              <a:latin typeface="Arial" charset="0"/>
            </a:endParaRPr>
          </a:p>
        </p:txBody>
      </p:sp>
      <p:sp>
        <p:nvSpPr>
          <p:cNvPr id="3072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2EBE0E6-729A-8849-A4D9-106D97200B1E}" type="datetime1">
              <a:rPr lang="en-US" sz="1200">
                <a:latin typeface="Garamond" charset="0"/>
              </a:rPr>
              <a:pPr eaLnBrk="1" hangingPunct="1"/>
              <a:t>4/12/16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32</a:t>
            </a:r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9A18191-30BE-684E-B81D-248CBBAA0354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51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Pitfalls: dangling pointers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latin typeface="Courier New" charset="0"/>
                <a:cs typeface="Courier New" charset="0"/>
              </a:rPr>
              <a:t>free()</a:t>
            </a:r>
            <a:r>
              <a:rPr lang="en-US">
                <a:latin typeface="Arial" charset="0"/>
              </a:rPr>
              <a:t> doesn</a:t>
            </a:r>
            <a:r>
              <a:rPr lang="ja-JP" altLang="en-US">
                <a:latin typeface="Arial" charset="0"/>
              </a:rPr>
              <a:t>’</a:t>
            </a:r>
            <a:r>
              <a:rPr lang="en-US" altLang="ja-JP">
                <a:latin typeface="Arial" charset="0"/>
              </a:rPr>
              <a:t>t change pointer</a:t>
            </a:r>
          </a:p>
          <a:p>
            <a:pPr lvl="1"/>
            <a:r>
              <a:rPr lang="en-US">
                <a:latin typeface="Arial" charset="0"/>
              </a:rPr>
              <a:t>Only returns space to free list</a:t>
            </a:r>
          </a:p>
          <a:p>
            <a:r>
              <a:rPr lang="en-US">
                <a:latin typeface="Arial" charset="0"/>
              </a:rPr>
              <a:t>Pointer is left </a:t>
            </a:r>
            <a:r>
              <a:rPr lang="ja-JP" altLang="en-US">
                <a:latin typeface="Arial" charset="0"/>
              </a:rPr>
              <a:t>“</a:t>
            </a:r>
            <a:r>
              <a:rPr lang="en-US" altLang="ja-JP">
                <a:latin typeface="Arial" charset="0"/>
              </a:rPr>
              <a:t>dangling</a:t>
            </a:r>
            <a:r>
              <a:rPr lang="ja-JP" altLang="en-US">
                <a:latin typeface="Arial" charset="0"/>
              </a:rPr>
              <a:t>”</a:t>
            </a:r>
            <a:endParaRPr lang="en-US" altLang="ja-JP">
              <a:latin typeface="Arial" charset="0"/>
            </a:endParaRPr>
          </a:p>
          <a:p>
            <a:pPr lvl="1"/>
            <a:r>
              <a:rPr lang="en-US">
                <a:latin typeface="Arial" charset="0"/>
              </a:rPr>
              <a:t>Holds address that shouldn</a:t>
            </a:r>
            <a:r>
              <a:rPr lang="ja-JP" altLang="en-US">
                <a:latin typeface="Arial" charset="0"/>
              </a:rPr>
              <a:t>’</a:t>
            </a:r>
            <a:r>
              <a:rPr lang="en-US" altLang="ja-JP">
                <a:latin typeface="Arial" charset="0"/>
              </a:rPr>
              <a:t>t be accessed</a:t>
            </a:r>
          </a:p>
          <a:p>
            <a:r>
              <a:rPr lang="en-US">
                <a:latin typeface="Arial" charset="0"/>
              </a:rPr>
              <a:t>Solution: assign new value to pointer</a:t>
            </a:r>
          </a:p>
          <a:p>
            <a:pPr lvl="1"/>
            <a:r>
              <a:rPr lang="en-US">
                <a:latin typeface="Arial" charset="0"/>
              </a:rPr>
              <a:t>Could reassign immediately (as in previous slide)</a:t>
            </a:r>
          </a:p>
          <a:p>
            <a:pPr lvl="1"/>
            <a:r>
              <a:rPr lang="en-US">
                <a:latin typeface="Arial" charset="0"/>
              </a:rPr>
              <a:t>Otherwise, set to NULL</a:t>
            </a:r>
          </a:p>
          <a:p>
            <a:pPr lvl="1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free(p);</a:t>
            </a:r>
          </a:p>
          <a:p>
            <a:pPr lvl="1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p = NULL;</a:t>
            </a: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3174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1E88926-0FE7-F84B-BF2D-1F59C8AF4975}" type="datetime1">
              <a:rPr lang="en-US" sz="1200">
                <a:latin typeface="Garamond" charset="0"/>
              </a:rPr>
              <a:pPr eaLnBrk="1" hangingPunct="1"/>
              <a:t>4/12/16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32</a:t>
            </a:r>
          </a:p>
        </p:txBody>
      </p:sp>
      <p:sp>
        <p:nvSpPr>
          <p:cNvPr id="317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3C06FE2-F5CC-8B45-BEE4-62D7B3BD6BB3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750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8276</TotalTime>
  <Words>791</Words>
  <Application>Microsoft Macintosh PowerPoint</Application>
  <PresentationFormat>On-screen Show (4:3)</PresentationFormat>
  <Paragraphs>228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Edge</vt:lpstr>
      <vt:lpstr>EECE.2160 ECE Application Programming</vt:lpstr>
      <vt:lpstr>Lecture outline</vt:lpstr>
      <vt:lpstr>Review: dynamic memory allocation</vt:lpstr>
      <vt:lpstr>Deallocating memory: free()</vt:lpstr>
      <vt:lpstr>Application: arrays</vt:lpstr>
      <vt:lpstr>Example: what does program print?</vt:lpstr>
      <vt:lpstr>Solution</vt:lpstr>
      <vt:lpstr>Pitfalls: memory leaks</vt:lpstr>
      <vt:lpstr>Pitfalls: dangling pointers</vt:lpstr>
      <vt:lpstr>Dynamically allocated strings</vt:lpstr>
      <vt:lpstr>Dynamically allocated 2D arrays</vt:lpstr>
      <vt:lpstr>Example</vt:lpstr>
      <vt:lpstr>Solution</vt:lpstr>
      <vt:lpstr>Solution (continued)</vt:lpstr>
      <vt:lpstr>Next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16.216 ECE Application Programming</dc:title>
  <dc:creator>geigerm</dc:creator>
  <cp:lastModifiedBy>Michael Geiger</cp:lastModifiedBy>
  <cp:revision>1666</cp:revision>
  <dcterms:created xsi:type="dcterms:W3CDTF">2006-04-03T05:03:01Z</dcterms:created>
  <dcterms:modified xsi:type="dcterms:W3CDTF">2016-04-12T12:12:44Z</dcterms:modified>
</cp:coreProperties>
</file>