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422" r:id="rId3"/>
    <p:sldId id="566" r:id="rId4"/>
    <p:sldId id="556" r:id="rId5"/>
    <p:sldId id="557" r:id="rId6"/>
    <p:sldId id="558" r:id="rId7"/>
    <p:sldId id="559" r:id="rId8"/>
    <p:sldId id="560" r:id="rId9"/>
    <p:sldId id="561" r:id="rId10"/>
    <p:sldId id="562" r:id="rId11"/>
    <p:sldId id="567" r:id="rId12"/>
    <p:sldId id="564" r:id="rId13"/>
    <p:sldId id="565" r:id="rId14"/>
    <p:sldId id="447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160" y="-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2D1C24-7BE2-3F4A-AAB3-913B6DE6A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4C898-3C8E-3F42-966A-18B8983D0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92F298-AF95-6644-AA97-3173237643C3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69BC2E-0909-9C4B-824F-F31C353854ED}" type="datetime1">
              <a:rPr lang="en-US"/>
              <a:pPr/>
              <a:t>9/21/16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BC7AA-0CB8-7944-82FD-214704095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6DDCF0-E8F2-6B43-AF67-53579DB57042}" type="datetime1">
              <a:rPr lang="en-US"/>
              <a:pPr/>
              <a:t>9/21/16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46464-4382-694F-92B0-E5A1F6F96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A8C57-9460-F846-A627-C8F9E75E5AE6}" type="datetime1">
              <a:rPr lang="en-US"/>
              <a:pPr/>
              <a:t>9/21/16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2349D-4946-1D43-9862-3F654FA6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7C6BF3-04A0-4E43-A204-73ACC4E451A1}" type="datetime1">
              <a:rPr lang="en-US"/>
              <a:pPr/>
              <a:t>9/21/16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69D61-A3CB-3648-BFF3-166572ACB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2943E3-2CFB-5449-BFD3-7259D93D4D69}" type="datetime1">
              <a:rPr lang="en-US"/>
              <a:pPr/>
              <a:t>9/21/16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84A72-1C75-E84A-A54C-21F5E9244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E05AB5-4D6F-B34E-BE1A-778E6412661C}" type="datetime1">
              <a:rPr lang="en-US"/>
              <a:pPr/>
              <a:t>9/21/16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8485-0AEA-2548-9719-DB0252F30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D228DA-6730-5946-9BCE-D53431FCFCDF}" type="datetime1">
              <a:rPr lang="en-US"/>
              <a:pPr/>
              <a:t>9/21/16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E0BC1-F1AB-3B4A-B542-B4D4A37F2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DC651-3C11-1B4F-9C58-4FB8469D17D4}" type="datetime1">
              <a:rPr lang="en-US"/>
              <a:pPr/>
              <a:t>9/21/16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24B90-D33B-A449-9029-B10DD2AA9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E2AF67-C241-F84B-B3D7-93F9ECDD3063}" type="datetime1">
              <a:rPr lang="en-US"/>
              <a:pPr/>
              <a:t>9/21/16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CAAFB-8A45-814A-A773-90C0DDC79B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5DF12-E18F-0049-8F12-D837385C36A7}" type="datetime1">
              <a:rPr lang="en-US"/>
              <a:pPr/>
              <a:t>9/21/16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2B032-9049-DE48-89BD-F00E1AC61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7BF68-C6C8-C64B-8E53-5C922E26AF51}" type="datetime1">
              <a:rPr lang="en-US"/>
              <a:pPr/>
              <a:t>9/21/16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357D-014C-464F-9663-1E6FADCE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02B71D-EBB1-1649-8BEC-E330BB5FDD5F}" type="datetime1">
              <a:rPr lang="en-US"/>
              <a:pPr/>
              <a:t>9/21/16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64F80-A65F-9043-8CA5-E8F70547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117CB9-0293-3A42-A7FA-AF2550255F71}" type="datetime1">
              <a:rPr lang="en-US"/>
              <a:pPr/>
              <a:t>9/21/16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9544-B30E-8945-8328-71312E476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F5E5AD6-A215-2E46-8891-77122C3B5C03}" type="datetime1">
              <a:rPr lang="en-US"/>
              <a:pPr/>
              <a:t>9/21/16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13F981-247D-2141-AC23-BE20A71FD6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10: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PE2: Loops and conditionals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Reading input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196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2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2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	// Otherwise, print error &amp; clear line</a:t>
            </a:r>
            <a:endParaRPr lang="en-US" sz="2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latin typeface="Courier New" charset="0"/>
                <a:cs typeface="Courier New" charset="0"/>
              </a:rPr>
              <a:t>		</a:t>
            </a:r>
            <a:r>
              <a:rPr lang="en-US" sz="2200" b="1" dirty="0" err="1">
                <a:latin typeface="Courier New" charset="0"/>
                <a:cs typeface="Courier New" charset="0"/>
              </a:rPr>
              <a:t>printf</a:t>
            </a:r>
            <a:r>
              <a:rPr lang="en-US" sz="2200" b="1" dirty="0"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"Incorrectly formatted input\n</a:t>
            </a:r>
            <a:r>
              <a:rPr lang="ja-JP" alt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2200" b="1" dirty="0"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	do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	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"%c"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&amp;junk);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} </a:t>
            </a: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(junk != 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'\n'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70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600" dirty="0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F7D0D2-3F67-A949-95C4-9DE9519352F1}" type="datetime1">
              <a:rPr lang="en-US" sz="1200">
                <a:latin typeface="Garamond" charset="0"/>
              </a:rPr>
              <a:pPr/>
              <a:t>9/21/16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FF9F14-870D-014A-86C2-F7032A72823B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general, may want to repeat prompt if </a:t>
            </a:r>
            <a:r>
              <a:rPr lang="en-US" u="sng" smtClean="0"/>
              <a:t>any</a:t>
            </a:r>
            <a:r>
              <a:rPr lang="en-US" smtClean="0"/>
              <a:t> error occurs</a:t>
            </a:r>
            <a:endParaRPr lang="en-US" dirty="0" smtClean="0"/>
          </a:p>
          <a:p>
            <a:pPr lvl="1"/>
            <a:r>
              <a:rPr lang="en-US" dirty="0" smtClean="0"/>
              <a:t>Logical OR of all error conditions to continue loop</a:t>
            </a:r>
          </a:p>
          <a:p>
            <a:r>
              <a:rPr lang="en-US" dirty="0" smtClean="0"/>
              <a:t>Prioritize error testing—format errors usually first</a:t>
            </a:r>
          </a:p>
          <a:p>
            <a:pPr lvl="1"/>
            <a:r>
              <a:rPr lang="en-US" dirty="0" smtClean="0"/>
              <a:t>Why test inputs if they weren’t read correctly?</a:t>
            </a:r>
          </a:p>
          <a:p>
            <a:r>
              <a:rPr lang="en-US" dirty="0" smtClean="0"/>
              <a:t>Example: also test for n &lt; 0 as an error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// Handle error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else if 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(n &lt; 0) {	</a:t>
            </a:r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cs typeface="Courier New" charset="0"/>
                <a:sym typeface="Wingdings"/>
              </a:rPr>
              <a:t> Test after we know no</a:t>
            </a:r>
            <a:endParaRPr lang="en-US" sz="3200" b="1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// Handle error	    </a:t>
            </a:r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formatting error</a:t>
            </a:r>
            <a:endParaRPr lang="en-US" sz="3200" b="1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) || (n &lt; 0));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AB5-4D6F-B34E-BE1A-778E6412661C}" type="datetime1">
              <a:rPr lang="en-US" smtClean="0"/>
              <a:pPr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9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step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Write flowcharts for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Computing n!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Computing 2</a:t>
            </a:r>
            <a:r>
              <a:rPr lang="en-US" baseline="30000" dirty="0" smtClean="0"/>
              <a:t>n</a:t>
            </a:r>
            <a:r>
              <a:rPr lang="en-US" dirty="0" smtClean="0"/>
              <a:t> if n &gt;=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Complete code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Will cover these steps after we </a:t>
            </a:r>
            <a:r>
              <a:rPr lang="en-US" smtClean="0">
                <a:ea typeface="+mn-ea"/>
                <a:cs typeface="+mn-cs"/>
              </a:rPr>
              <a:t>discuss for loops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80B6DD-DD65-E544-AD84-9E6B78F1BD22}" type="datetime1">
              <a:rPr lang="en-US" sz="1200">
                <a:latin typeface="Garamond" charset="0"/>
              </a:rPr>
              <a:pPr/>
              <a:t>9/21/16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A12FF2E-F852-404F-A784-47F794F73B79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Iterative </a:t>
            </a:r>
            <a:r>
              <a:rPr lang="en-US" dirty="0" smtClean="0">
                <a:latin typeface="Garamond" charset="0"/>
              </a:rPr>
              <a:t>methods </a:t>
            </a:r>
            <a:r>
              <a:rPr lang="en-US" smtClean="0">
                <a:latin typeface="Garamond" charset="0"/>
              </a:rPr>
              <a:t>(Program 4)</a:t>
            </a:r>
            <a:endParaRPr lang="en-US">
              <a:latin typeface="Garamond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Repeat calculation until correct value reached</a:t>
            </a:r>
          </a:p>
          <a:p>
            <a:pPr>
              <a:lnSpc>
                <a:spcPct val="80000"/>
              </a:lnSpc>
            </a:pPr>
            <a:r>
              <a:rPr lang="ja-JP" altLang="en-US" sz="2300" dirty="0">
                <a:latin typeface="Arial" charset="0"/>
              </a:rPr>
              <a:t>“</a:t>
            </a:r>
            <a:r>
              <a:rPr lang="en-US" altLang="ja-JP" sz="2300" dirty="0">
                <a:latin typeface="Arial" charset="0"/>
              </a:rPr>
              <a:t>Correctness</a:t>
            </a:r>
            <a:r>
              <a:rPr lang="ja-JP" altLang="en-US" sz="2300" dirty="0">
                <a:latin typeface="Arial" charset="0"/>
              </a:rPr>
              <a:t>”</a:t>
            </a:r>
            <a:r>
              <a:rPr lang="en-US" altLang="ja-JP" sz="2300" dirty="0">
                <a:latin typeface="Arial" charset="0"/>
              </a:rPr>
              <a:t> defined as: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Difference between old, new value &lt;= max error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Max error == .000001 in </a:t>
            </a:r>
            <a:r>
              <a:rPr lang="en-US" sz="2000" dirty="0" err="1">
                <a:latin typeface="Arial" charset="0"/>
              </a:rPr>
              <a:t>Prog</a:t>
            </a:r>
            <a:r>
              <a:rPr lang="en-US" sz="2000" dirty="0">
                <a:latin typeface="Arial" charset="0"/>
              </a:rPr>
              <a:t>. 4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General process: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 = &lt;initial value&gt;;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do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	</a:t>
            </a:r>
            <a:r>
              <a:rPr lang="en-US" sz="2300" dirty="0" err="1">
                <a:latin typeface="Courier New" charset="0"/>
                <a:cs typeface="Courier New" charset="0"/>
              </a:rPr>
              <a:t>oldVal</a:t>
            </a:r>
            <a:r>
              <a:rPr lang="en-US" sz="2300" dirty="0">
                <a:latin typeface="Courier New" charset="0"/>
                <a:cs typeface="Courier New" charset="0"/>
              </a:rPr>
              <a:t> = </a:t>
            </a: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	</a:t>
            </a: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 = &lt;equation based on </a:t>
            </a:r>
            <a:r>
              <a:rPr lang="en-US" sz="2300" dirty="0" err="1">
                <a:latin typeface="Courier New" charset="0"/>
                <a:cs typeface="Courier New" charset="0"/>
              </a:rPr>
              <a:t>oldVal</a:t>
            </a:r>
            <a:r>
              <a:rPr lang="en-US" sz="2300" dirty="0">
                <a:latin typeface="Courier New" charset="0"/>
                <a:cs typeface="Courier New" charset="0"/>
              </a:rPr>
              <a:t>&gt;;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} while (</a:t>
            </a:r>
            <a:r>
              <a:rPr lang="en-US" sz="2300" dirty="0" err="1">
                <a:latin typeface="Courier New" charset="0"/>
                <a:cs typeface="Courier New" charset="0"/>
              </a:rPr>
              <a:t>fabs</a:t>
            </a:r>
            <a:r>
              <a:rPr lang="en-US" sz="2300" dirty="0">
                <a:latin typeface="Courier New" charset="0"/>
                <a:cs typeface="Courier New" charset="0"/>
              </a:rPr>
              <a:t>(</a:t>
            </a: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 – </a:t>
            </a:r>
            <a:r>
              <a:rPr lang="en-US" sz="2300" dirty="0" err="1">
                <a:latin typeface="Courier New" charset="0"/>
                <a:cs typeface="Courier New" charset="0"/>
              </a:rPr>
              <a:t>oldVal</a:t>
            </a:r>
            <a:r>
              <a:rPr lang="en-US" sz="2300" dirty="0">
                <a:latin typeface="Courier New" charset="0"/>
                <a:cs typeface="Courier New" charset="0"/>
              </a:rPr>
              <a:t>) &gt; </a:t>
            </a:r>
            <a:r>
              <a:rPr lang="en-US" sz="2300" dirty="0" err="1">
                <a:latin typeface="Courier New" charset="0"/>
                <a:cs typeface="Courier New" charset="0"/>
              </a:rPr>
              <a:t>max_err</a:t>
            </a:r>
            <a:r>
              <a:rPr lang="en-US" sz="2300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</a:pPr>
            <a:endParaRPr lang="en-US" sz="2300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300" dirty="0" smtClean="0">
                <a:latin typeface="Arial" charset="0"/>
                <a:cs typeface="Courier New" charset="0"/>
              </a:rPr>
              <a:t>You can</a:t>
            </a:r>
            <a:r>
              <a:rPr lang="ja-JP" altLang="en-US" sz="2300" dirty="0" smtClean="0">
                <a:latin typeface="Arial" charset="0"/>
                <a:cs typeface="Courier New" charset="0"/>
              </a:rPr>
              <a:t>’</a:t>
            </a:r>
            <a:r>
              <a:rPr lang="en-US" altLang="ja-JP" sz="2300" dirty="0" smtClean="0">
                <a:latin typeface="Arial" charset="0"/>
                <a:cs typeface="Courier New" charset="0"/>
              </a:rPr>
              <a:t>t </a:t>
            </a:r>
            <a:r>
              <a:rPr lang="en-US" altLang="ja-JP" sz="2300" dirty="0">
                <a:latin typeface="Arial" charset="0"/>
                <a:cs typeface="Courier New" charset="0"/>
              </a:rPr>
              <a:t>use </a:t>
            </a:r>
            <a:r>
              <a:rPr lang="en-US" altLang="ja-JP" sz="2300" dirty="0">
                <a:latin typeface="Courier New" charset="0"/>
                <a:cs typeface="Courier New" charset="0"/>
              </a:rPr>
              <a:t>&lt;</a:t>
            </a:r>
            <a:r>
              <a:rPr lang="en-US" altLang="ja-JP" sz="2300" dirty="0" err="1">
                <a:latin typeface="Courier New" charset="0"/>
                <a:cs typeface="Courier New" charset="0"/>
              </a:rPr>
              <a:t>math.h</a:t>
            </a:r>
            <a:r>
              <a:rPr lang="en-US" altLang="ja-JP" sz="2300" dirty="0">
                <a:latin typeface="Courier New" charset="0"/>
                <a:cs typeface="Courier New" charset="0"/>
              </a:rPr>
              <a:t>&gt;</a:t>
            </a:r>
            <a:r>
              <a:rPr lang="en-US" altLang="ja-JP" sz="2300" dirty="0">
                <a:latin typeface="Arial" charset="0"/>
                <a:cs typeface="Courier New" charset="0"/>
              </a:rPr>
              <a:t>, so you</a:t>
            </a:r>
            <a:r>
              <a:rPr lang="ja-JP" altLang="en-US" sz="2300" dirty="0">
                <a:latin typeface="Arial" charset="0"/>
                <a:cs typeface="Courier New" charset="0"/>
              </a:rPr>
              <a:t>’</a:t>
            </a:r>
            <a:r>
              <a:rPr lang="en-US" altLang="ja-JP" sz="2300" dirty="0" err="1">
                <a:latin typeface="Arial" charset="0"/>
                <a:cs typeface="Courier New" charset="0"/>
              </a:rPr>
              <a:t>ll</a:t>
            </a:r>
            <a:r>
              <a:rPr lang="en-US" altLang="ja-JP" sz="2300" dirty="0">
                <a:latin typeface="Arial" charset="0"/>
                <a:cs typeface="Courier New" charset="0"/>
              </a:rPr>
              <a:t> need your own way of computing absolute value (</a:t>
            </a:r>
            <a:r>
              <a:rPr lang="en-US" altLang="ja-JP" sz="2300" dirty="0" err="1">
                <a:latin typeface="Courier New" charset="0"/>
                <a:cs typeface="Courier New" charset="0"/>
              </a:rPr>
              <a:t>fabs</a:t>
            </a:r>
            <a:r>
              <a:rPr lang="en-US" altLang="ja-JP" sz="2300" dirty="0">
                <a:latin typeface="Courier New" charset="0"/>
                <a:cs typeface="Courier New" charset="0"/>
              </a:rPr>
              <a:t>()</a:t>
            </a:r>
            <a:r>
              <a:rPr lang="en-US" altLang="ja-JP" sz="2300" dirty="0">
                <a:latin typeface="Arial" charset="0"/>
                <a:cs typeface="Courier New" charset="0"/>
              </a:rPr>
              <a:t>)</a:t>
            </a:r>
            <a:endParaRPr lang="en-US" sz="2300" dirty="0">
              <a:latin typeface="Arial" charset="0"/>
              <a:cs typeface="Courier New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A7C32A-5037-B24A-B57D-52BD98F4652A}" type="datetime1">
              <a:rPr lang="en-US" sz="1200">
                <a:latin typeface="Garamond" charset="0"/>
              </a:rPr>
              <a:pPr eaLnBrk="1" hangingPunct="1"/>
              <a:t>9/21/16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20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5BAA3E-7D64-C346-802B-746F8B0060FE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5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Exam 1 Preview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3 due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9/28</a:t>
            </a:r>
          </a:p>
          <a:p>
            <a:pPr lvl="2"/>
            <a:r>
              <a:rPr lang="en-US" dirty="0">
                <a:latin typeface="Arial" charset="0"/>
              </a:rPr>
              <a:t>Late penalties capped at -1 from 9/29 through 10/3</a:t>
            </a:r>
          </a:p>
          <a:p>
            <a:pPr lvl="1"/>
            <a:r>
              <a:rPr lang="en-US" dirty="0">
                <a:latin typeface="Arial" charset="0"/>
              </a:rPr>
              <a:t>Exam 1: Friday, 9/30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>
                <a:latin typeface="Arial" charset="0"/>
              </a:rPr>
              <a:t>No calculators or other electronic devices allowed</a:t>
            </a:r>
            <a:endParaRPr lang="en-US" dirty="0">
              <a:latin typeface="Arial" charset="0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80E3E0-34DC-EF4F-AE40-152A4C52C762}" type="datetime1">
              <a:rPr lang="en-US" sz="1200">
                <a:latin typeface="Garamond" charset="0"/>
              </a:rPr>
              <a:pPr/>
              <a:t>9/21/16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F026B3-6960-BE40-8933-9E6C731C3A33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3 due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9/28</a:t>
            </a:r>
          </a:p>
          <a:p>
            <a:pPr lvl="2"/>
            <a:r>
              <a:rPr lang="en-US" dirty="0">
                <a:latin typeface="Arial" charset="0"/>
              </a:rPr>
              <a:t>Late penalties capped at -1 from 9/29 through 10/3</a:t>
            </a:r>
          </a:p>
          <a:p>
            <a:pPr lvl="1"/>
            <a:r>
              <a:rPr lang="en-US" dirty="0">
                <a:latin typeface="Arial" charset="0"/>
              </a:rPr>
              <a:t>Exam 1: Friday, 9/30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allowed</a:t>
            </a: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While/do-while loops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>
                <a:latin typeface="Arial" charset="0"/>
              </a:rPr>
              <a:t>s lecture</a:t>
            </a:r>
          </a:p>
          <a:p>
            <a:pPr lvl="1"/>
            <a:r>
              <a:rPr lang="en-US" dirty="0">
                <a:latin typeface="Arial" charset="0"/>
              </a:rPr>
              <a:t>PE2: Conditionals and while loops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03E790E-D851-3B41-9295-D3EE449F3F5B}" type="datetime1">
              <a:rPr lang="en-US" sz="1200">
                <a:latin typeface="Garamond" charset="0"/>
              </a:rPr>
              <a:pPr/>
              <a:t>9/21/16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69B3D-B50D-A04D-9338-1FC7533A0E7E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while/do-while loops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Used for repetition of code</a:t>
            </a:r>
          </a:p>
          <a:p>
            <a:r>
              <a:rPr lang="en-US">
                <a:latin typeface="Courier New" charset="0"/>
                <a:cs typeface="Courier New" charset="0"/>
              </a:rPr>
              <a:t>while (&lt;expression&gt;)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 sz="3000">
                <a:latin typeface="Courier New" charset="0"/>
                <a:cs typeface="Courier New" charset="0"/>
              </a:rPr>
              <a:t>&lt;statement&gt;</a:t>
            </a: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 </a:t>
            </a:r>
            <a:r>
              <a:rPr lang="en-US" i="1">
                <a:latin typeface="Arial" charset="0"/>
                <a:cs typeface="Courier New" charset="0"/>
                <a:sym typeface="Wingdings" charset="0"/>
              </a:rPr>
              <a:t>loop body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034D8B-B17B-5F44-9472-7393ADBC17F8}" type="datetime1">
              <a:rPr lang="en-US">
                <a:latin typeface="Garamond" charset="0"/>
              </a:rPr>
              <a:pPr eaLnBrk="1" hangingPunct="1"/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2CD03C-ED28-FB43-87DC-5533CC68F0B5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1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Today</a:t>
            </a:r>
            <a:r>
              <a:rPr lang="ja-JP" altLang="en-US">
                <a:latin typeface="Garamond" charset="0"/>
              </a:rPr>
              <a:t>’</a:t>
            </a:r>
            <a:r>
              <a:rPr lang="en-US" altLang="ja-JP">
                <a:latin typeface="Garamond" charset="0"/>
              </a:rPr>
              <a:t>s program should:</a:t>
            </a:r>
            <a:endParaRPr lang="en-US">
              <a:latin typeface="Garamond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Prompt user to enter an input character and an integer, </a:t>
            </a:r>
            <a:r>
              <a:rPr lang="en-US" sz="2500" dirty="0">
                <a:latin typeface="Courier New" charset="0"/>
                <a:cs typeface="Courier New" charset="0"/>
              </a:rPr>
              <a:t>n</a:t>
            </a:r>
            <a:r>
              <a:rPr lang="en-US" sz="2500" dirty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If not correctly formatted, print error, clear line, and </a:t>
            </a:r>
            <a:r>
              <a:rPr lang="en-US" sz="2200" dirty="0" smtClean="0">
                <a:latin typeface="Arial" charset="0"/>
              </a:rPr>
              <a:t>repeat</a:t>
            </a:r>
            <a:endParaRPr lang="en-US" sz="22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Depending on the character entered, do the following:</a:t>
            </a: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F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f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</a:t>
            </a:r>
            <a:r>
              <a:rPr lang="en-US" altLang="ja-JP" sz="2200" dirty="0">
                <a:solidFill>
                  <a:srgbClr val="FF0000"/>
                </a:solidFill>
                <a:latin typeface="Arial" charset="0"/>
              </a:rPr>
              <a:t>Compute and print the factorial of </a:t>
            </a:r>
            <a:r>
              <a:rPr lang="en-US" altLang="ja-JP" sz="22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n</a:t>
            </a:r>
            <a:r>
              <a:rPr lang="en-US" altLang="ja-JP" sz="2200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altLang="ja-JP" sz="22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n!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example, if the user enters </a:t>
            </a:r>
            <a:r>
              <a:rPr lang="en-US" sz="1900" b="1" dirty="0">
                <a:latin typeface="Courier New" charset="0"/>
                <a:cs typeface="Courier New" charset="0"/>
              </a:rPr>
              <a:t>F 5</a:t>
            </a:r>
            <a:r>
              <a:rPr lang="en-US" sz="1900" dirty="0">
                <a:latin typeface="Arial" charset="0"/>
              </a:rPr>
              <a:t>, print </a:t>
            </a:r>
            <a:r>
              <a:rPr lang="en-US" sz="1900" b="1" dirty="0">
                <a:latin typeface="Courier New" charset="0"/>
                <a:cs typeface="Courier New" charset="0"/>
              </a:rPr>
              <a:t>5! = 120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P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p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</a:t>
            </a:r>
            <a:r>
              <a:rPr lang="en-US" altLang="ja-JP" sz="2200" dirty="0" smtClean="0">
                <a:solidFill>
                  <a:srgbClr val="FF0000"/>
                </a:solidFill>
                <a:latin typeface="Arial" charset="0"/>
              </a:rPr>
              <a:t>Compute </a:t>
            </a:r>
            <a:r>
              <a:rPr lang="en-US" altLang="ja-JP" sz="2200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2</a:t>
            </a:r>
            <a:r>
              <a:rPr lang="en-US" altLang="ja-JP" sz="2200" baseline="30000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n</a:t>
            </a:r>
            <a:r>
              <a:rPr lang="en-US" altLang="ja-JP" sz="2200" dirty="0" smtClean="0">
                <a:solidFill>
                  <a:srgbClr val="FF0000"/>
                </a:solidFill>
                <a:latin typeface="Arial" charset="0"/>
              </a:rPr>
              <a:t>, but only if </a:t>
            </a:r>
            <a:r>
              <a:rPr lang="en-US" altLang="ja-JP" sz="2200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n &gt;= 0</a:t>
            </a:r>
            <a:r>
              <a:rPr lang="en-US" altLang="ja-JP" sz="2200" dirty="0" smtClean="0">
                <a:solidFill>
                  <a:srgbClr val="FF0000"/>
                </a:solidFill>
                <a:latin typeface="Arial" charset="0"/>
              </a:rPr>
              <a:t>.</a:t>
            </a:r>
            <a:endParaRPr lang="en-US" altLang="ja-JP" sz="2200" dirty="0">
              <a:solidFill>
                <a:srgbClr val="FF0000"/>
              </a:solidFill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example, if the user enters </a:t>
            </a:r>
            <a:r>
              <a:rPr lang="en-US" sz="1900" b="1" dirty="0">
                <a:latin typeface="Courier New" charset="0"/>
                <a:cs typeface="Courier New" charset="0"/>
              </a:rPr>
              <a:t>p 2</a:t>
            </a:r>
            <a:r>
              <a:rPr lang="en-US" sz="1900" dirty="0">
                <a:latin typeface="Arial" charset="0"/>
              </a:rPr>
              <a:t>, print </a:t>
            </a:r>
            <a:r>
              <a:rPr lang="en-US" sz="1900" b="1" dirty="0">
                <a:latin typeface="Courier New" charset="0"/>
                <a:cs typeface="Courier New" charset="0"/>
              </a:rPr>
              <a:t>2^2 = 4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Print an error if </a:t>
            </a:r>
            <a:r>
              <a:rPr lang="en-US" sz="1900" dirty="0">
                <a:latin typeface="Courier New" charset="0"/>
                <a:cs typeface="Courier New" charset="0"/>
              </a:rPr>
              <a:t>n &lt; 0</a:t>
            </a:r>
            <a:r>
              <a:rPr lang="en-US" sz="1900" dirty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X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x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Exit the program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In all other cases, print an error: 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example: </a:t>
            </a:r>
            <a:r>
              <a:rPr lang="en-US" sz="1900" dirty="0">
                <a:latin typeface="Courier New" charset="0"/>
                <a:cs typeface="Courier New" charset="0"/>
              </a:rPr>
              <a:t>Invalid command Z entered</a:t>
            </a:r>
          </a:p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If the user enters any command other than </a:t>
            </a:r>
            <a:r>
              <a:rPr lang="ja-JP" altLang="en-US" sz="2500" dirty="0">
                <a:latin typeface="Arial" charset="0"/>
              </a:rPr>
              <a:t>‘</a:t>
            </a:r>
            <a:r>
              <a:rPr lang="en-US" altLang="ja-JP" sz="2500" dirty="0">
                <a:latin typeface="Courier New" charset="0"/>
                <a:cs typeface="Courier New" charset="0"/>
              </a:rPr>
              <a:t>X</a:t>
            </a:r>
            <a:r>
              <a:rPr lang="ja-JP" altLang="en-US" sz="2500" dirty="0">
                <a:latin typeface="Arial" charset="0"/>
              </a:rPr>
              <a:t>’</a:t>
            </a:r>
            <a:r>
              <a:rPr lang="en-US" altLang="ja-JP" sz="2500" dirty="0">
                <a:latin typeface="Arial" charset="0"/>
              </a:rPr>
              <a:t> or </a:t>
            </a:r>
            <a:r>
              <a:rPr lang="ja-JP" altLang="en-US" sz="2500" dirty="0">
                <a:latin typeface="Arial" charset="0"/>
              </a:rPr>
              <a:t>‘</a:t>
            </a:r>
            <a:r>
              <a:rPr lang="en-US" altLang="ja-JP" sz="2500" dirty="0">
                <a:latin typeface="Courier New" charset="0"/>
                <a:cs typeface="Courier New" charset="0"/>
              </a:rPr>
              <a:t>x</a:t>
            </a:r>
            <a:r>
              <a:rPr lang="ja-JP" altLang="en-US" sz="2500" dirty="0">
                <a:latin typeface="Arial" charset="0"/>
              </a:rPr>
              <a:t>’</a:t>
            </a:r>
            <a:r>
              <a:rPr lang="en-US" altLang="ja-JP" sz="2500" dirty="0">
                <a:latin typeface="Arial" charset="0"/>
              </a:rPr>
              <a:t>, return to the initial prompt and repeat the program</a:t>
            </a:r>
            <a:r>
              <a:rPr lang="en-US" altLang="ja-JP" sz="2500" dirty="0" smtClean="0">
                <a:latin typeface="Arial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500" dirty="0" smtClean="0">
                <a:solidFill>
                  <a:srgbClr val="FF0000"/>
                </a:solidFill>
                <a:latin typeface="Arial" charset="0"/>
              </a:rPr>
              <a:t>Will cover parts in red in another lecture</a:t>
            </a:r>
            <a:endParaRPr lang="en-US" sz="25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3CEEE02-3025-4A40-A8A0-C88DF4ADD0A9}" type="datetime1">
              <a:rPr lang="en-US" sz="1200">
                <a:latin typeface="Garamond" charset="0"/>
              </a:rPr>
              <a:pPr/>
              <a:t>9/21/16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BD8F176-1449-444F-9CB4-A93768F7E476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overall flow</a:t>
            </a: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91DE4D-BAEF-E949-BF04-439D919C1D69}" type="datetime1">
              <a:rPr lang="en-US" sz="1200">
                <a:latin typeface="Garamond" charset="0"/>
              </a:rPr>
              <a:pPr/>
              <a:t>9/21/16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08B308-C2AE-A240-A38E-398476301A24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Overall flow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Whole program contains loop</a:t>
            </a:r>
          </a:p>
          <a:p>
            <a:pPr lvl="1"/>
            <a:r>
              <a:rPr lang="en-US">
                <a:latin typeface="Arial" charset="0"/>
              </a:rPr>
              <a:t>Repeats process until user enters </a:t>
            </a:r>
            <a:r>
              <a:rPr lang="ja-JP" altLang="en-US">
                <a:latin typeface="Arial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X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 or </a:t>
            </a:r>
            <a:r>
              <a:rPr lang="ja-JP" altLang="en-US">
                <a:latin typeface="Arial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x</a:t>
            </a:r>
            <a:r>
              <a:rPr lang="ja-JP" altLang="en-US">
                <a:latin typeface="Arial" charset="0"/>
              </a:rPr>
              <a:t>’</a:t>
            </a:r>
            <a:endParaRPr lang="en-US" altLang="ja-JP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Use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or </a:t>
            </a:r>
            <a:r>
              <a:rPr lang="en-US">
                <a:latin typeface="Courier New" charset="0"/>
                <a:cs typeface="Courier New" charset="0"/>
              </a:rPr>
              <a:t>do-while</a:t>
            </a:r>
            <a:r>
              <a:rPr lang="en-US">
                <a:latin typeface="Arial" charset="0"/>
              </a:rPr>
              <a:t>—unknown # of iterations</a:t>
            </a:r>
          </a:p>
          <a:p>
            <a:pPr lvl="1"/>
            <a:r>
              <a:rPr lang="en-US">
                <a:latin typeface="Arial" charset="0"/>
              </a:rPr>
              <a:t>Since exit condition ends program, infinite loop</a:t>
            </a:r>
          </a:p>
          <a:p>
            <a:r>
              <a:rPr lang="en-US">
                <a:latin typeface="Arial" charset="0"/>
              </a:rPr>
              <a:t>Testing </a:t>
            </a:r>
            <a:r>
              <a:rPr lang="en-US">
                <a:latin typeface="Courier New" charset="0"/>
                <a:cs typeface="Courier New" charset="0"/>
              </a:rPr>
              <a:t>cmd</a:t>
            </a:r>
            <a:r>
              <a:rPr lang="en-US">
                <a:latin typeface="Arial" charset="0"/>
              </a:rPr>
              <a:t>: </a:t>
            </a:r>
            <a:r>
              <a:rPr lang="en-US">
                <a:latin typeface="Courier New" charset="0"/>
                <a:cs typeface="Courier New" charset="0"/>
              </a:rPr>
              <a:t>switch</a:t>
            </a:r>
            <a:r>
              <a:rPr lang="en-US">
                <a:latin typeface="Arial" charset="0"/>
              </a:rPr>
              <a:t> statement</a:t>
            </a:r>
          </a:p>
          <a:p>
            <a:pPr lvl="1"/>
            <a:r>
              <a:rPr lang="en-US">
                <a:latin typeface="Arial" charset="0"/>
              </a:rPr>
              <a:t>Checking equality of </a:t>
            </a:r>
            <a:r>
              <a:rPr lang="en-US">
                <a:latin typeface="Courier New" charset="0"/>
                <a:cs typeface="Courier New" charset="0"/>
              </a:rPr>
              <a:t>cmd</a:t>
            </a:r>
            <a:r>
              <a:rPr lang="en-US">
                <a:latin typeface="Arial" charset="0"/>
              </a:rPr>
              <a:t> to constant values</a:t>
            </a:r>
          </a:p>
          <a:p>
            <a:r>
              <a:rPr lang="en-US">
                <a:latin typeface="Arial" charset="0"/>
              </a:rPr>
              <a:t>Exiting program: </a:t>
            </a:r>
            <a:r>
              <a:rPr lang="en-US">
                <a:latin typeface="Courier New" charset="0"/>
                <a:cs typeface="Courier New" charset="0"/>
              </a:rPr>
              <a:t>return</a:t>
            </a:r>
            <a:r>
              <a:rPr lang="en-US">
                <a:latin typeface="Arial" charset="0"/>
              </a:rPr>
              <a:t> statement</a:t>
            </a:r>
          </a:p>
          <a:p>
            <a:pPr lvl="1"/>
            <a:r>
              <a:rPr lang="en-US">
                <a:latin typeface="Arial" charset="0"/>
              </a:rPr>
              <a:t>Use </a:t>
            </a:r>
            <a:r>
              <a:rPr lang="en-US">
                <a:latin typeface="Courier New" charset="0"/>
                <a:cs typeface="Courier New" charset="0"/>
              </a:rPr>
              <a:t>return</a:t>
            </a:r>
            <a:r>
              <a:rPr lang="en-US">
                <a:latin typeface="Arial" charset="0"/>
              </a:rPr>
              <a:t> at any point to end current function (including </a:t>
            </a:r>
            <a:r>
              <a:rPr lang="en-US">
                <a:latin typeface="Courier New" charset="0"/>
                <a:cs typeface="Courier New" charset="0"/>
              </a:rPr>
              <a:t>main</a:t>
            </a:r>
            <a:r>
              <a:rPr lang="en-US">
                <a:latin typeface="Arial" charset="0"/>
              </a:rPr>
              <a:t>)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F0E7CE-DF5C-8B4A-88E8-42FABA329A57}" type="datetime1">
              <a:rPr lang="en-US" sz="1200">
                <a:latin typeface="Garamond" charset="0"/>
              </a:rPr>
              <a:pPr/>
              <a:t>9/21/16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DC4358-3A4F-C54C-B154-9C92CB1195F5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overall flow (skeleton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(1) {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Loop repeats until user enters 'X' or 'x'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Code to read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, n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Evaluate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and perform appropriate operation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n!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2^n, if n &gt;= 0; print error otherwise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Exit program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"Invalid command %c entered\n"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3200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8FD98B-E88F-8240-A45A-F7A1C74D3D22}" type="datetime1">
              <a:rPr lang="en-US" sz="1200">
                <a:latin typeface="Garamond" charset="0"/>
              </a:rPr>
              <a:pPr/>
              <a:t>9/21/16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43CA58-2F93-844C-B7D0-AED808399449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reading input</a:t>
            </a:r>
          </a:p>
        </p:txBody>
      </p:sp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A889399-E00B-D645-9676-A0E39A56230B}" type="datetime1">
              <a:rPr lang="en-US" sz="1200">
                <a:latin typeface="Garamond" charset="0"/>
              </a:rPr>
              <a:pPr/>
              <a:t>9/21/16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29534B-CC10-7A42-9F01-3AC68D437912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960438"/>
            <a:ext cx="6821487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Reading input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that repeats as long as input incorrect</a:t>
            </a:r>
          </a:p>
          <a:p>
            <a:r>
              <a:rPr lang="en-US">
                <a:latin typeface="Arial" charset="0"/>
              </a:rPr>
              <a:t>Loop inside that one to handle reading of remainder of line</a:t>
            </a:r>
          </a:p>
          <a:p>
            <a:pPr lvl="1"/>
            <a:r>
              <a:rPr lang="en-US">
                <a:latin typeface="Arial" charset="0"/>
              </a:rPr>
              <a:t>Read character until you reach end of line</a:t>
            </a:r>
          </a:p>
          <a:p>
            <a:r>
              <a:rPr lang="en-US">
                <a:latin typeface="Arial" charset="0"/>
              </a:rPr>
              <a:t>Both while/do-while loops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A80AF0-6A69-A943-A363-2A435393D04F}" type="datetime1">
              <a:rPr lang="en-US" sz="1200">
                <a:latin typeface="Garamond" charset="0"/>
              </a:rPr>
              <a:pPr/>
              <a:t>9/21/16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2A3F4B-21FF-9A42-AC0B-2701CBF62D49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7617</TotalTime>
  <Words>713</Words>
  <Application>Microsoft Macintosh PowerPoint</Application>
  <PresentationFormat>On-screen Show (4:3)</PresentationFormat>
  <Paragraphs>174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Edge</vt:lpstr>
      <vt:lpstr>EECE.2160 ECE Application Programming</vt:lpstr>
      <vt:lpstr>Lecture outline</vt:lpstr>
      <vt:lpstr>Review: while/do-while loops</vt:lpstr>
      <vt:lpstr>Today’s program should:</vt:lpstr>
      <vt:lpstr>Flow charts: overall flow</vt:lpstr>
      <vt:lpstr>Discussion: Overall flow</vt:lpstr>
      <vt:lpstr>Code: overall flow (skeleton code)</vt:lpstr>
      <vt:lpstr>Flow charts: reading input</vt:lpstr>
      <vt:lpstr>Discussion: Reading input</vt:lpstr>
      <vt:lpstr>Code: Reading input</vt:lpstr>
      <vt:lpstr>Input errors</vt:lpstr>
      <vt:lpstr>Next step</vt:lpstr>
      <vt:lpstr>Iterative methods (Program 4)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1568</cp:revision>
  <dcterms:created xsi:type="dcterms:W3CDTF">2006-04-03T05:03:01Z</dcterms:created>
  <dcterms:modified xsi:type="dcterms:W3CDTF">2016-09-22T00:15:07Z</dcterms:modified>
</cp:coreProperties>
</file>