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89" r:id="rId4"/>
    <p:sldId id="492" r:id="rId5"/>
    <p:sldId id="493" r:id="rId6"/>
    <p:sldId id="494" r:id="rId7"/>
    <p:sldId id="505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324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8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365E71-302C-6A45-85CC-58CE62176062}" type="datetime1">
              <a:rPr lang="en-US" smtClean="0"/>
              <a:t>12/2/16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C9A67-1312-5046-9B72-6C09111B6CA3}" type="datetime1">
              <a:rPr lang="en-US" smtClean="0"/>
              <a:t>12/2/16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6FF01-36E0-404A-B9D8-8BC972D7E864}" type="datetime1">
              <a:rPr lang="en-US" smtClean="0"/>
              <a:t>12/2/16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F2010-1F5A-F54B-97C7-B345833B22EE}" type="datetime1">
              <a:rPr lang="en-US" smtClean="0"/>
              <a:t>12/2/16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53693-B610-9245-80CC-BAB236913477}" type="datetime1">
              <a:rPr lang="en-US" smtClean="0"/>
              <a:t>12/2/16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A0598A-CD18-9C4A-8036-9445171E4741}" type="datetime1">
              <a:rPr lang="en-US" smtClean="0"/>
              <a:t>12/2/16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AD42B-0206-874B-9528-9DA7FAB88AF1}" type="datetime1">
              <a:rPr lang="en-US" smtClean="0"/>
              <a:t>12/2/16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195FD-798C-3C49-9297-5917301F3F1A}" type="datetime1">
              <a:rPr lang="en-US" smtClean="0"/>
              <a:t>12/2/16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F2DB8-E38D-374E-8816-7387E0B37672}" type="datetime1">
              <a:rPr lang="en-US" smtClean="0"/>
              <a:t>12/2/16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3A91A-E663-4A47-AAD6-E778B70FDB8B}" type="datetime1">
              <a:rPr lang="en-US" smtClean="0"/>
              <a:t>12/2/16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34B16-716C-0747-BD7A-96F92FAC8E99}" type="datetime1">
              <a:rPr lang="en-US" smtClean="0"/>
              <a:t>12/2/16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71D88-7B71-ED4B-B484-4872328FBECD}" type="datetime1">
              <a:rPr lang="en-US" smtClean="0"/>
              <a:t>12/2/16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7F637-29A6-D746-A79B-78A7D9FDC25C}" type="datetime1">
              <a:rPr lang="en-US" smtClean="0"/>
              <a:t>12/2/16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1FD0A60-BABB-E24D-8EB5-EBE2365837D3}" type="datetime1">
              <a:rPr lang="en-US" smtClean="0"/>
              <a:t>12/2/16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Linked lists: </a:t>
            </a:r>
            <a:r>
              <a:rPr lang="en-US" dirty="0" smtClean="0">
                <a:latin typeface="Arial" charset="0"/>
              </a:rPr>
              <a:t>deleting</a:t>
            </a:r>
            <a:r>
              <a:rPr lang="en-US" dirty="0" smtClean="0">
                <a:latin typeface="Arial" charset="0"/>
              </a:rPr>
              <a:t>, keeping in order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Sorted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Can ensure each item is sorted as </a:t>
            </a:r>
            <a:r>
              <a:rPr lang="en-US" sz="2600" dirty="0" smtClean="0">
                <a:latin typeface="Arial" charset="0"/>
              </a:rPr>
              <a:t>it’s </a:t>
            </a:r>
            <a:r>
              <a:rPr lang="en-US" sz="2600" dirty="0">
                <a:latin typeface="Arial" charset="0"/>
              </a:rPr>
              <a:t>added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Slower item insertion, but faster search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Not easy with arrays: must move existing data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Keeping linked list sorted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Find appropriate location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Often done by going </a:t>
            </a:r>
            <a:r>
              <a:rPr lang="en-US" sz="1900" dirty="0" smtClean="0">
                <a:latin typeface="Arial" charset="0"/>
              </a:rPr>
              <a:t>“past” </a:t>
            </a:r>
            <a:r>
              <a:rPr lang="en-US" sz="1900" dirty="0">
                <a:latin typeface="Arial" charset="0"/>
              </a:rPr>
              <a:t>appropriate spot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Modify pointers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Node before correct spot points to new node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New node points to node after correct spot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097EEC-5C2F-DA44-B210-AFA0A3DBA3D2}" type="datetime1">
              <a:rPr lang="en-US" smtClean="0">
                <a:latin typeface="Garamond" charset="0"/>
              </a:rPr>
              <a:t>12/2/16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4E1A75-5047-484D-87AE-8623F6D212A4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pic>
        <p:nvPicPr>
          <p:cNvPr id="9223" name="Picture 2" descr="CPT-LinkedLists-addingno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63515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Content Placeholder 2"/>
          <p:cNvSpPr txBox="1">
            <a:spLocks/>
          </p:cNvSpPr>
          <p:nvPr/>
        </p:nvSpPr>
        <p:spPr bwMode="auto">
          <a:xfrm>
            <a:off x="639763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  <p:extLst>
      <p:ext uri="{BB962C8B-B14F-4D97-AF65-F5344CB8AC3E}">
        <p14:creationId xmlns:p14="http://schemas.microsoft.com/office/powerpoint/2010/main" val="322805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item to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  <a:endParaRPr lang="en-US" sz="2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a starting point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Instead of adding node at beginning, find appropriate place in list and then add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start of list after it has been modified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*findSortedNode(</a:t>
            </a: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</a:t>
            </a:r>
            <a:r>
              <a:rPr lang="da-DK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findNode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starting point—should perform same operation, but more efficiently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b="1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D5B671-3752-E145-9504-7F70B73338F0}" type="datetime1">
              <a:rPr lang="en-US" smtClean="0">
                <a:latin typeface="Garamond" charset="0"/>
              </a:rPr>
              <a:t>12/2/16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765892-C395-3A41-B81E-CD511FE45088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0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Original </a:t>
            </a:r>
            <a:r>
              <a:rPr lang="en-US" sz="2200" dirty="0" err="1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findNode</a:t>
            </a: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() function below; how can we change search to make it slightly more efficient?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2B91AF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A3169-4D08-BE4D-B69E-63F124A973C2}" type="datetime1">
              <a:rPr lang="en-US" smtClean="0">
                <a:latin typeface="Garamond" charset="0"/>
              </a:rPr>
              <a:t>12/2/16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FD3584-24C2-6043-BF78-AACF20C5173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77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findSortedNode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!=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NULL)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&amp;&amp; (n-&gt;value &lt;= v)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EA16D9-C590-204B-8225-BE82F4FB2B8D}" type="datetime1">
              <a:rPr lang="en-US" smtClean="0">
                <a:latin typeface="Garamond" charset="0"/>
              </a:rPr>
              <a:t>12/2/16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E93CA-0093-3647-A136-EAE9569B6BBC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1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itchFamily="49" charset="0"/>
              </a:rPr>
              <a:t>(See web for full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Dynamically allocate space for </a:t>
            </a:r>
            <a:r>
              <a:rPr lang="en-US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ea typeface="+mn-ea"/>
              </a:rPr>
              <a:t> (same as basic add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Need two pointers--one for current item, one for previous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Search list until you either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find appropriate spot </a:t>
            </a:r>
            <a:r>
              <a:rPr lang="en-US" dirty="0" smtClean="0">
                <a:ea typeface="+mn-ea"/>
              </a:rPr>
              <a:t>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(cur-&gt;value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 v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95BDC4-3CDB-6E40-83F3-C113A39FEB89}" type="datetime1">
              <a:rPr lang="en-US" smtClean="0">
                <a:latin typeface="Garamond" charset="0"/>
              </a:rPr>
              <a:t>12/2/16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2D47AF-112B-CB4E-A1DB-16575AFE31F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4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Once you’ve found appropriate spot, must ensure that: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Previous node points to new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New node points to next node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1: New node goes at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2: New node goes in middle (or at end) of list</a:t>
            </a:r>
            <a:endParaRPr lang="en-US" dirty="0" smtClean="0">
              <a:ea typeface="+mn-ea"/>
              <a:sym typeface="Wingdings" panose="05000000000000000000" pitchFamily="2" charset="2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B589AE-602B-634E-85B4-2C7EAE845B5C}" type="datetime1">
              <a:rPr lang="en-US" smtClean="0">
                <a:latin typeface="Garamond" charset="0"/>
              </a:rPr>
              <a:t>12/2/16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4A318A-D5C6-1341-BB86-EF847E1EDC8E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2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Program 9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>
                <a:latin typeface="Garamond" charset="0"/>
              </a:rP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</a:rPr>
              <a:t>DLList</a:t>
            </a:r>
            <a:r>
              <a:rPr lang="en-US" dirty="0" smtClean="0">
                <a:ea typeface="+mn-ea"/>
              </a:rPr>
              <a:t> structure: pointers to first and last nodes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Main program starts with </a:t>
            </a:r>
            <a:r>
              <a:rPr lang="en-US" dirty="0" err="1" smtClean="0"/>
              <a:t>DLList</a:t>
            </a:r>
            <a:r>
              <a:rPr lang="en-US" dirty="0" smtClean="0"/>
              <a:t> structure in which both pointers are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DLL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more pointers to change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Adding to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Must dynamically allocate space for string to add it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Make sure that </a:t>
            </a:r>
            <a:r>
              <a:rPr lang="en-US" dirty="0" err="1" smtClean="0">
                <a:sym typeface="Wingdings" panose="05000000000000000000" pitchFamily="2" charset="2"/>
              </a:rPr>
              <a:t>prev</a:t>
            </a:r>
            <a:r>
              <a:rPr lang="en-US" dirty="0" smtClean="0">
                <a:sym typeface="Wingdings" panose="05000000000000000000" pitchFamily="2" charset="2"/>
              </a:rPr>
              <a:t> &amp; next pointers are set in all appropriate nodes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New node, previous node, next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empty list, first node, and last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from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Previous &amp; next nodes must point past node to be removed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first node, last node, and list with </a:t>
            </a:r>
            <a:r>
              <a:rPr lang="en-US" smtClean="0"/>
              <a:t>one item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Make sure you free string before freeing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Finding, printing: similar to basic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4CC941-EC35-674E-B3EF-D1C576013CA7}" type="datetime1">
              <a:rPr lang="en-US" smtClean="0">
                <a:latin typeface="Garamond" charset="0"/>
              </a:rPr>
              <a:t>12/2/16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6B7B8D-46CD-384A-9E0F-0572086C950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File I/O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You </a:t>
            </a:r>
            <a:r>
              <a:rPr lang="en-US" b="1" u="sng" dirty="0">
                <a:solidFill>
                  <a:srgbClr val="000000"/>
                </a:solidFill>
                <a:latin typeface="Arial" charset="0"/>
              </a:rPr>
              <a:t>must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e-mail me when: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You submit a late assignment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You submit a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regrade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Please e-mail me if you are missing any grades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Program 6/7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regrades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due 12/7</a:t>
            </a:r>
          </a:p>
          <a:p>
            <a:pPr lvl="1">
              <a:defRPr/>
            </a:pPr>
            <a:r>
              <a:rPr lang="en-US" dirty="0"/>
              <a:t>Program 9 due 12/9</a:t>
            </a:r>
          </a:p>
          <a:p>
            <a:pPr lvl="2"/>
            <a:r>
              <a:rPr lang="en-US" dirty="0"/>
              <a:t>Max late penalty will be -8</a:t>
            </a:r>
          </a:p>
          <a:p>
            <a:pPr lvl="1"/>
            <a:r>
              <a:rPr lang="en-US" dirty="0"/>
              <a:t>Thursday office hours back on </a:t>
            </a:r>
            <a:r>
              <a:rPr lang="en-US" dirty="0" smtClean="0"/>
              <a:t>until end </a:t>
            </a:r>
            <a:r>
              <a:rPr lang="en-US" smtClean="0"/>
              <a:t>of classes</a:t>
            </a:r>
            <a:endParaRPr lang="en-US" dirty="0"/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DA62183-04A7-5A46-9E55-171ECCD04B08}" type="datetime1">
              <a:rPr lang="en-US" sz="1200" smtClean="0"/>
              <a:t>12/2/16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17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You </a:t>
            </a:r>
            <a:r>
              <a:rPr lang="en-US" b="1" u="sng" dirty="0" smtClean="0">
                <a:solidFill>
                  <a:srgbClr val="000000"/>
                </a:solidFill>
                <a:latin typeface="Arial" charset="0"/>
              </a:rPr>
              <a:t>must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e-mail me when:</a:t>
            </a:r>
          </a:p>
          <a:p>
            <a:pPr lvl="2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You submit a late assignment</a:t>
            </a:r>
          </a:p>
          <a:p>
            <a:pPr lvl="2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You submit a regrade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Please e-mail me if you are missing any grades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Program 6/7 regrades due 12/7</a:t>
            </a:r>
          </a:p>
          <a:p>
            <a:pPr lvl="1">
              <a:defRPr/>
            </a:pPr>
            <a:r>
              <a:rPr lang="en-US" dirty="0" smtClean="0"/>
              <a:t>Program 9 due 12/9</a:t>
            </a:r>
          </a:p>
          <a:p>
            <a:pPr lvl="2"/>
            <a:r>
              <a:rPr lang="en-US" dirty="0" smtClean="0"/>
              <a:t>Max late penalty will be -8</a:t>
            </a:r>
          </a:p>
          <a:p>
            <a:pPr lvl="1"/>
            <a:r>
              <a:rPr lang="en-US" dirty="0" smtClean="0"/>
              <a:t>Thursday office hours back on until end of classes</a:t>
            </a: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Dynamically allocated data structures: linked lists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508BB58-6C93-DD4D-8A3E-6EA7AE5AB754}" type="datetime1">
              <a:rPr lang="en-US" sz="1200" smtClean="0"/>
              <a:t>12/2/16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Linked </a:t>
            </a:r>
            <a:r>
              <a:rPr lang="en-US" dirty="0">
                <a:latin typeface="Garamond" charset="0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273795-2DC7-7647-AB74-188BB8379E10}" type="datetime1">
              <a:rPr lang="en-US" sz="1200" smtClean="0">
                <a:latin typeface="Garamond" charset="0"/>
              </a:rPr>
              <a:t>12/2/16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31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list: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Removing item from list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sv-SE" sz="2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*delNode(</a:t>
            </a: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*list, </a:t>
            </a:r>
            <a:r>
              <a:rPr lang="sv-SE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v);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Must </a:t>
            </a:r>
            <a:r>
              <a:rPr lang="en-US" dirty="0" err="1" smtClean="0"/>
              <a:t>deallocate</a:t>
            </a:r>
            <a:r>
              <a:rPr lang="en-US" dirty="0" smtClean="0"/>
              <a:t> space for deleted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</a:t>
            </a:r>
            <a:r>
              <a:rPr lang="en-US" dirty="0" smtClean="0"/>
              <a:t>start of list after it has been modified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removing first element in list is special case</a:t>
            </a:r>
            <a:endParaRPr lang="en-US" dirty="0"/>
          </a:p>
          <a:p>
            <a:pPr marL="344487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9FFFE8-EA4A-3249-B121-DB988C41288F}" type="datetime1">
              <a:rPr lang="en-US" sz="1200" smtClean="0">
                <a:latin typeface="Garamond" charset="0"/>
                <a:cs typeface="Arial" charset="0"/>
              </a:rPr>
              <a:t>12/2/16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A67D5C-5D63-1643-B14F-50DF988CE2C4}" type="slidenum">
              <a:rPr lang="en-US" sz="1200">
                <a:latin typeface="Garamond" charset="0"/>
                <a:cs typeface="Arial" charset="0"/>
              </a:rPr>
              <a:pPr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3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Finding item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Create pointer to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pointer is NULL, stop looking for item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Check element pointer currently points to</a:t>
            </a:r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it’s a match, return pointer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not, go to next element in list and repeat (2)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n-&gt;next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at end of loop, item wasn’t found—return NULL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DC4F6C-C2B9-5149-BD2C-2F9BB9A54FEB}" type="datetime1">
              <a:rPr lang="en-US" sz="1200" smtClean="0">
                <a:latin typeface="Garamond" charset="0"/>
                <a:cs typeface="Arial" charset="0"/>
              </a:rPr>
              <a:t>12/2/16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66DB0C-ADB4-0E41-AF53-64447EE1C2E5}" type="slidenum">
              <a:rPr lang="en-US" sz="1200">
                <a:latin typeface="Garamond" charset="0"/>
                <a:cs typeface="Arial" charset="0"/>
              </a:rPr>
              <a:pPr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1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04D6F5A-F5D4-144A-93A3-FD572675C713}" type="datetime1">
              <a:rPr lang="en-US" sz="1200" smtClean="0">
                <a:latin typeface="Garamond" charset="0"/>
                <a:cs typeface="Arial" charset="0"/>
              </a:rPr>
              <a:t>12/2/16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4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*delNode(</a:t>
            </a: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*list, </a:t>
            </a:r>
            <a:r>
              <a:rPr lang="sv-SE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v);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67-D492-3141-AEE4-C6ECD8D03423}" type="datetime1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6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Need 2 pointers—one for current node, one for previous—because removing node requires you to change prev. node to point past current one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Search list until you either find item 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(cur-&gt;value !=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2DB519E-86B1-0C4B-9718-5E0BE4D93D26}" type="datetime1">
              <a:rPr lang="en-US" sz="1200" smtClean="0">
                <a:latin typeface="Garamond" charset="0"/>
                <a:cs typeface="Arial" charset="0"/>
              </a:rPr>
              <a:t>12/2/16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C862AC-6BE6-6141-B859-DF5404F1B47C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30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1: Data wasn’t found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</a:t>
            </a:r>
            <a:r>
              <a:rPr lang="en-US" dirty="0" smtClean="0">
                <a:ea typeface="+mn-ea"/>
              </a:rPr>
              <a:t>return unchanged list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(cur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2a: Data was found in first node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beginning of list will be current 2</a:t>
            </a:r>
            <a:r>
              <a:rPr lang="en-US" baseline="30000" dirty="0" smtClean="0">
                <a:ea typeface="+mn-ea"/>
                <a:sym typeface="Wingdings" panose="05000000000000000000" pitchFamily="2" charset="2"/>
              </a:rPr>
              <a:t>nd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 node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2b: Data found elsewhere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previous node points past node to be removed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1812" indent="-514350">
              <a:buFont typeface="+mj-lt"/>
              <a:buAutoNum type="arabicPeriod" startAt="3"/>
              <a:defRPr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anose="02070309020205020404" pitchFamily="49" charset="0"/>
              </a:rPr>
              <a:t>Remove node holding data, then return 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ea typeface="+mn-ea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free(cur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list;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F82695-DDB3-1049-933B-82171A926133}" type="datetime1">
              <a:rPr lang="en-US" sz="1200" smtClean="0">
                <a:latin typeface="Garamond" charset="0"/>
                <a:cs typeface="Arial" charset="0"/>
              </a:rPr>
              <a:t>12/2/16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4C79CD-9976-4249-B3A0-1B7875615771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0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8666</TotalTime>
  <Words>1308</Words>
  <Application>Microsoft Macintosh PowerPoint</Application>
  <PresentationFormat>On-screen Show (4:3)</PresentationFormat>
  <Paragraphs>253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EECE.2160 ECE Application Programming</vt:lpstr>
      <vt:lpstr>Lecture outline</vt:lpstr>
      <vt:lpstr>Review: Linked list</vt:lpstr>
      <vt:lpstr>Examples</vt:lpstr>
      <vt:lpstr>Finding item in list</vt:lpstr>
      <vt:lpstr>Solution</vt:lpstr>
      <vt:lpstr>Illustrating delNode()</vt:lpstr>
      <vt:lpstr>Deleting item from list</vt:lpstr>
      <vt:lpstr>Deleting item from list (continued)</vt:lpstr>
      <vt:lpstr>Sorted linked list</vt:lpstr>
      <vt:lpstr>Examples</vt:lpstr>
      <vt:lpstr>Going from findNode  findSortedNode</vt:lpstr>
      <vt:lpstr>Going from findNode  findSortedNode</vt:lpstr>
      <vt:lpstr>Adding item to sorted list</vt:lpstr>
      <vt:lpstr>Adding item to sorted list (continued)</vt:lpstr>
      <vt:lpstr>Program 9 notes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1718</cp:revision>
  <dcterms:created xsi:type="dcterms:W3CDTF">2006-04-03T05:03:01Z</dcterms:created>
  <dcterms:modified xsi:type="dcterms:W3CDTF">2016-12-02T20:06:58Z</dcterms:modified>
</cp:coreProperties>
</file>