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25" r:id="rId4"/>
    <p:sldId id="330" r:id="rId5"/>
    <p:sldId id="343" r:id="rId6"/>
    <p:sldId id="331" r:id="rId7"/>
    <p:sldId id="334" r:id="rId8"/>
    <p:sldId id="335" r:id="rId9"/>
    <p:sldId id="336" r:id="rId10"/>
    <p:sldId id="337" r:id="rId11"/>
    <p:sldId id="338" r:id="rId12"/>
    <p:sldId id="324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0DACEDB-62D4-8C4A-81F1-ABF1B6DFE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6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B9CB6867-B3D3-1B4E-B446-DFB3F50CB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3D3AB0-A5AF-6545-A86A-DB5AFDE097E4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D8077-6095-824D-981E-DBBC7291B7C3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80F22C-723B-6444-837C-E74CD6785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50840-9E25-A14A-8184-D26FC8E5899D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8FC-10F6-A949-8F15-8DEF976F4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0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D7620-583C-834A-94D1-3465328C21DD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98113-5290-4E4E-B6EC-3B1A0AB14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8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5DBAE-C4A3-B142-BA1D-C03C9A1DFF3E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514FF-9593-8945-8793-93D020CBF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94C69-3031-B941-AE5E-A1D868910128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A7E6F-E089-1F41-A6C7-125FAB574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1290A-CFD2-E546-BD3A-FEE6690837E1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46B56-C8DF-6443-B7C7-2A0E64B53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EAE7E-B251-2743-AB17-E399A6E76000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5A079-65EE-E149-B0F4-085B102B2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F9379-F4F9-6440-97F4-8359DCC3CDC0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3E2D2-E46E-5640-8290-EFC8CA1CA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22042-4EDC-A442-94D6-DC0B1DBEAAA7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8CA08-4170-FB49-8BEB-FDDDC25AB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B083D-28FB-CB49-AB34-896AF9E3FF73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E24CF-0D87-1943-B019-440A11AFD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AA6A4-78FD-8947-BCEE-946C1580ECC5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2C540-5427-4D48-8636-4B51A6AC4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6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14B9C-4422-F84E-B05B-776CD1715F19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A0965-5B7A-7041-A0B9-27C50B50F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6060D-3BD6-A14A-A9FC-E42F810D5352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DBDB4-BDCA-024D-A8A4-22D597FF8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CE83936D-B6B5-794E-97CC-0021E2DA3FFE}" type="datetime1">
              <a:rPr lang="en-US"/>
              <a:pPr>
                <a:defRPr/>
              </a:pPr>
              <a:t>12/8/16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2E0C3D0A-8F77-E645-9B7C-AAB0046EC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8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35: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3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finding data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findNode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Start with first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Search until after last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 !=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(n-&gt;value == </a:t>
            </a:r>
            <a:r>
              <a:rPr lang="en-US" sz="32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Data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n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n-&gt;next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Otherwise, move to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next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If you get here, data 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		//   wasn't found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9B4CE0-014F-214F-B820-D9DEF728B9BE}" type="datetime1">
              <a:rPr lang="en-US" sz="1200">
                <a:latin typeface="Garamond" charset="0"/>
              </a:rPr>
              <a:pPr eaLnBrk="1" hangingPunct="1"/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A0DC1B-C65B-8B49-A8E5-EF75F712ADBE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Open file: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FILE 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i="1" dirty="0" smtClean="0">
                <a:ea typeface="+mn-ea"/>
                <a:cs typeface="+mn-cs"/>
              </a:rPr>
              <a:t>filename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i="1" dirty="0" err="1" smtClean="0">
                <a:ea typeface="+mn-ea"/>
                <a:cs typeface="+mn-cs"/>
              </a:rPr>
              <a:t>file_access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Close file: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fclose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i="1" dirty="0" err="1" smtClean="0">
                <a:ea typeface="+mn-ea"/>
                <a:cs typeface="+mn-cs"/>
              </a:rPr>
              <a:t>file_handle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i="1" dirty="0" err="1" smtClean="0"/>
              <a:t>file_handle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format_specifier</a:t>
            </a:r>
            <a:r>
              <a:rPr lang="en-US" sz="2800" i="1" dirty="0" smtClean="0"/>
              <a:t>, 0+ variables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Unformatted I/O: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smtClean="0"/>
              <a:t>pointer, element size, # elements, </a:t>
            </a:r>
            <a:r>
              <a:rPr lang="en-US" sz="1800" i="1" dirty="0" err="1" smtClean="0"/>
              <a:t>file_handle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9E354E-A630-6245-8D1D-A9E46F39A90D}" type="datetime1">
              <a:rPr lang="en-US" sz="1200">
                <a:latin typeface="Garamond" charset="0"/>
              </a:rPr>
              <a:pPr eaLnBrk="1" hangingPunct="1"/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AB58CF-DEC9-8B4A-82EA-9FD9C13CD1A8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time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Exam 3</a:t>
            </a:r>
          </a:p>
          <a:p>
            <a:pPr>
              <a:buFont typeface="Wingdings" pitchFamily="2" charset="2"/>
              <a:buChar char="n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Reminders:</a:t>
            </a:r>
          </a:p>
          <a:p>
            <a:pPr lvl="1">
              <a:defRPr/>
            </a:pPr>
            <a:r>
              <a:rPr lang="en-US" dirty="0"/>
              <a:t>Program 9 “due” today</a:t>
            </a:r>
          </a:p>
          <a:p>
            <a:pPr lvl="2"/>
            <a:r>
              <a:rPr lang="en-US" dirty="0"/>
              <a:t>+15% if submitted on time</a:t>
            </a:r>
          </a:p>
          <a:p>
            <a:pPr lvl="2"/>
            <a:r>
              <a:rPr lang="en-US" dirty="0"/>
              <a:t>+10% if submitted 12/10-12/12</a:t>
            </a:r>
          </a:p>
          <a:p>
            <a:pPr lvl="2"/>
            <a:r>
              <a:rPr lang="en-US" dirty="0"/>
              <a:t>+5% if submitted 12/13-12/16</a:t>
            </a:r>
          </a:p>
          <a:p>
            <a:pPr lvl="1"/>
            <a:r>
              <a:rPr lang="en-US" dirty="0"/>
              <a:t>Exam 3: Saturday, 12/17, 11:30-2:30, Ball 214</a:t>
            </a:r>
          </a:p>
          <a:p>
            <a:pPr lvl="2"/>
            <a:r>
              <a:rPr lang="en-US" dirty="0"/>
              <a:t>Q &amp; A session </a:t>
            </a:r>
            <a:r>
              <a:rPr lang="en-US" dirty="0" err="1"/>
              <a:t>Th</a:t>
            </a:r>
            <a:r>
              <a:rPr lang="en-US" dirty="0"/>
              <a:t>/F—respond to poll</a:t>
            </a:r>
          </a:p>
          <a:p>
            <a:pPr lvl="2"/>
            <a:r>
              <a:rPr lang="en-US" dirty="0"/>
              <a:t>Must complete course </a:t>
            </a:r>
            <a:r>
              <a:rPr lang="en-US" dirty="0" err="1"/>
              <a:t>eval</a:t>
            </a:r>
            <a:r>
              <a:rPr lang="en-US" dirty="0"/>
              <a:t> prior to exam</a:t>
            </a:r>
          </a:p>
          <a:p>
            <a:pPr lvl="1"/>
            <a:r>
              <a:rPr lang="en-US" dirty="0"/>
              <a:t>Last day to submit code (late/</a:t>
            </a:r>
            <a:r>
              <a:rPr lang="en-US" dirty="0" err="1"/>
              <a:t>regrades</a:t>
            </a:r>
            <a:r>
              <a:rPr lang="en-US"/>
              <a:t> for P6 and later): </a:t>
            </a:r>
            <a:r>
              <a:rPr lang="en-US" b="1" u="sng">
                <a:solidFill>
                  <a:srgbClr val="FF0000"/>
                </a:solidFill>
              </a:rPr>
              <a:t>Friday, 12/16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9A2025-2D5E-8745-B3A6-2BC49AF8F115}" type="datetime1">
              <a:rPr lang="en-US" sz="1200">
                <a:latin typeface="Garamond" charset="0"/>
              </a:rPr>
              <a:pPr eaLnBrk="1" hangingPunct="1"/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8731AE5-AE68-544B-A5C5-23B729D5E487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Announcements/reminders</a:t>
            </a:r>
          </a:p>
          <a:p>
            <a:pPr lvl="1">
              <a:defRPr/>
            </a:pPr>
            <a:r>
              <a:rPr lang="en-US" dirty="0" smtClean="0"/>
              <a:t>Program </a:t>
            </a:r>
            <a:r>
              <a:rPr lang="en-US" dirty="0"/>
              <a:t>9 </a:t>
            </a:r>
            <a:r>
              <a:rPr lang="en-US" dirty="0" smtClean="0"/>
              <a:t>“due” today</a:t>
            </a:r>
            <a:endParaRPr lang="en-US" dirty="0"/>
          </a:p>
          <a:p>
            <a:pPr lvl="2"/>
            <a:r>
              <a:rPr lang="en-US" dirty="0" smtClean="0"/>
              <a:t>+</a:t>
            </a:r>
            <a:r>
              <a:rPr lang="en-US" dirty="0"/>
              <a:t>15% if submitted on time</a:t>
            </a:r>
          </a:p>
          <a:p>
            <a:pPr lvl="2"/>
            <a:r>
              <a:rPr lang="en-US" dirty="0"/>
              <a:t>+10% if submitted 12/10-12/12</a:t>
            </a:r>
          </a:p>
          <a:p>
            <a:pPr lvl="2"/>
            <a:r>
              <a:rPr lang="en-US" dirty="0"/>
              <a:t>+5% if submitted 12/13-12/16</a:t>
            </a:r>
          </a:p>
          <a:p>
            <a:pPr lvl="1"/>
            <a:r>
              <a:rPr lang="en-US" dirty="0" smtClean="0"/>
              <a:t>Exam </a:t>
            </a:r>
            <a:r>
              <a:rPr lang="en-US" dirty="0"/>
              <a:t>3: Saturday, 12/17, 11:30-2:30, Ball 214</a:t>
            </a:r>
          </a:p>
          <a:p>
            <a:pPr lvl="2"/>
            <a:r>
              <a:rPr lang="en-US" dirty="0"/>
              <a:t>Q &amp; A session </a:t>
            </a:r>
            <a:r>
              <a:rPr lang="en-US" dirty="0" err="1" smtClean="0"/>
              <a:t>Th</a:t>
            </a:r>
            <a:r>
              <a:rPr lang="en-US" dirty="0" smtClean="0"/>
              <a:t>/F—respond to poll</a:t>
            </a:r>
            <a:endParaRPr lang="en-US" dirty="0"/>
          </a:p>
          <a:p>
            <a:pPr lvl="2"/>
            <a:r>
              <a:rPr lang="en-US" dirty="0" smtClean="0"/>
              <a:t>Must complete course </a:t>
            </a:r>
            <a:r>
              <a:rPr lang="en-US" dirty="0" err="1" smtClean="0"/>
              <a:t>eval</a:t>
            </a:r>
            <a:r>
              <a:rPr lang="en-US" dirty="0" smtClean="0"/>
              <a:t> prior to exam</a:t>
            </a:r>
            <a:endParaRPr lang="en-US" dirty="0"/>
          </a:p>
          <a:p>
            <a:pPr lvl="1"/>
            <a:r>
              <a:rPr lang="en-US" dirty="0" smtClean="0"/>
              <a:t>Last </a:t>
            </a:r>
            <a:r>
              <a:rPr lang="en-US" dirty="0" smtClean="0"/>
              <a:t>day to submit code (late/</a:t>
            </a:r>
            <a:r>
              <a:rPr lang="en-US" dirty="0" err="1" smtClean="0"/>
              <a:t>regrades</a:t>
            </a:r>
            <a:r>
              <a:rPr lang="en-US" dirty="0" smtClean="0"/>
              <a:t> for P6 and later): </a:t>
            </a:r>
            <a:r>
              <a:rPr lang="en-US" b="1" u="sng" dirty="0" smtClean="0">
                <a:solidFill>
                  <a:srgbClr val="FF0000"/>
                </a:solidFill>
              </a:rPr>
              <a:t>Friday, 12/16</a:t>
            </a:r>
          </a:p>
          <a:p>
            <a:pPr marL="344487" lvl="1" indent="0">
              <a:buNone/>
            </a:pP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Today’</a:t>
            </a:r>
            <a:r>
              <a:rPr lang="en-US" altLang="ja-JP" dirty="0" smtClean="0"/>
              <a:t>s class: Exam 3 Preview</a:t>
            </a:r>
            <a:endParaRPr lang="en-US" dirty="0"/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4AA28A-6C9D-4242-A9FC-1587F33692F9}" type="datetime1">
              <a:rPr lang="en-US" sz="1200" smtClean="0">
                <a:latin typeface="Garamond"/>
                <a:cs typeface="Garamond"/>
              </a:rPr>
              <a:pPr/>
              <a:t>12/8/16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ECE Application Programming: Exam 3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C54EE8-D42F-6B4F-89E9-ABA54A99C133}" type="slidenum">
              <a:rPr lang="en-US" sz="1200" smtClean="0">
                <a:latin typeface="Garamond"/>
                <a:cs typeface="Garamond"/>
              </a:rPr>
              <a:pPr/>
              <a:t>2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 3 notes</a:t>
            </a:r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Allowed one 8.5</a:t>
            </a:r>
            <a:r>
              <a:rPr lang="ja-JP" altLang="en-US" dirty="0" smtClean="0"/>
              <a:t>”</a:t>
            </a:r>
            <a:r>
              <a:rPr lang="en-US" dirty="0" smtClean="0"/>
              <a:t> x 11</a:t>
            </a:r>
            <a:r>
              <a:rPr lang="ja-JP" altLang="en-US" dirty="0" smtClean="0"/>
              <a:t>”</a:t>
            </a:r>
            <a:r>
              <a:rPr lang="en-US" dirty="0" smtClean="0"/>
              <a:t> two-sided note sheet</a:t>
            </a:r>
          </a:p>
          <a:p>
            <a:pPr lvl="1"/>
            <a:r>
              <a:rPr lang="en-US" dirty="0" smtClean="0"/>
              <a:t>No other notes or electronic devices</a:t>
            </a:r>
          </a:p>
          <a:p>
            <a:r>
              <a:rPr lang="en-US" dirty="0" smtClean="0"/>
              <a:t>Exam lasts 3 hours (but is written for ~50 min)</a:t>
            </a:r>
          </a:p>
          <a:p>
            <a:r>
              <a:rPr lang="en-US" dirty="0" smtClean="0"/>
              <a:t>Coverage </a:t>
            </a:r>
          </a:p>
          <a:p>
            <a:pPr lvl="1"/>
            <a:r>
              <a:rPr lang="en-US" dirty="0" smtClean="0"/>
              <a:t>All lectures after Exam 2 (lectures </a:t>
            </a:r>
            <a:r>
              <a:rPr lang="en-US" dirty="0" smtClean="0"/>
              <a:t>25-34)</a:t>
            </a:r>
            <a:endParaRPr lang="en-US" dirty="0" smtClean="0"/>
          </a:p>
          <a:p>
            <a:r>
              <a:rPr lang="en-US" dirty="0" smtClean="0"/>
              <a:t>Format similar to Exams 1 &amp; 2</a:t>
            </a:r>
          </a:p>
          <a:p>
            <a:pPr lvl="1"/>
            <a:r>
              <a:rPr lang="en-US" dirty="0" smtClean="0"/>
              <a:t>Multiple choice (5 parts) </a:t>
            </a:r>
            <a:r>
              <a:rPr lang="en-US" i="1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file I</a:t>
            </a:r>
            <a:r>
              <a:rPr lang="en-US" i="1" dirty="0" smtClean="0">
                <a:solidFill>
                  <a:srgbClr val="FF0000"/>
                </a:solidFill>
              </a:rPr>
              <a:t>/O; pointer-based data structures, </a:t>
            </a:r>
            <a:r>
              <a:rPr lang="en-US" i="1" dirty="0" smtClean="0">
                <a:solidFill>
                  <a:srgbClr val="FF0000"/>
                </a:solidFill>
              </a:rPr>
              <a:t>dynamic memory </a:t>
            </a:r>
            <a:r>
              <a:rPr lang="en-US" i="1" dirty="0" smtClean="0">
                <a:solidFill>
                  <a:srgbClr val="FF0000"/>
                </a:solidFill>
              </a:rPr>
              <a:t>allocation)</a:t>
            </a:r>
          </a:p>
          <a:p>
            <a:pPr lvl="1"/>
            <a:r>
              <a:rPr lang="en-US" dirty="0" smtClean="0"/>
              <a:t>Code reading (3 parts) </a:t>
            </a:r>
            <a:r>
              <a:rPr lang="en-US" i="1" dirty="0" smtClean="0">
                <a:solidFill>
                  <a:srgbClr val="FF0000"/>
                </a:solidFill>
              </a:rPr>
              <a:t>(dynamic memory allocation, including linked lists)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Code writing (3 parts) </a:t>
            </a:r>
            <a:r>
              <a:rPr lang="en-US" i="1" dirty="0" smtClean="0">
                <a:solidFill>
                  <a:srgbClr val="FF0000"/>
                </a:solidFill>
              </a:rPr>
              <a:t>(structures, </a:t>
            </a:r>
            <a:r>
              <a:rPr lang="en-US" i="1" u="sng" dirty="0" smtClean="0">
                <a:solidFill>
                  <a:srgbClr val="FF0000"/>
                </a:solidFill>
              </a:rPr>
              <a:t>not</a:t>
            </a:r>
            <a:r>
              <a:rPr lang="en-US" i="1" dirty="0" smtClean="0">
                <a:solidFill>
                  <a:srgbClr val="FF0000"/>
                </a:solidFill>
              </a:rPr>
              <a:t> including linked lists)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B791FD-BE57-A441-9B86-5117B7EA64EB}" type="datetime1">
              <a:rPr lang="en-US" sz="1200" smtClean="0">
                <a:latin typeface="Garamond"/>
                <a:cs typeface="Garamond"/>
              </a:rPr>
              <a:pPr/>
              <a:t>12/8/16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Exam 3 Preview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CAC1-626C-3641-BBFA-450C6B4447F4}" type="slidenum">
              <a:rPr lang="en-US" sz="1200" smtClean="0">
                <a:latin typeface="Garamond"/>
                <a:cs typeface="Garamond"/>
              </a:rPr>
              <a:pPr/>
              <a:t>3</a:t>
            </a:fld>
            <a:endParaRPr lang="en-US" sz="1200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Structures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User-defined types; e</a:t>
            </a:r>
            <a:r>
              <a:rPr lang="en-US" sz="210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Scalar: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Array: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classList[10];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Pointer: 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>
                <a:latin typeface="Courier New" charset="0"/>
                <a:cs typeface="Courier New" charset="0"/>
              </a:rPr>
              <a:t> *sPtr;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Dot operator: </a:t>
            </a:r>
            <a:r>
              <a:rPr lang="en-US" sz="180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>
                <a:latin typeface="Courier New" charset="0"/>
                <a:cs typeface="Courier New" charset="0"/>
              </a:rPr>
              <a:t>‘</a:t>
            </a:r>
            <a:r>
              <a:rPr lang="en-US" altLang="ja-JP" sz="1800">
                <a:latin typeface="Courier New" charset="0"/>
                <a:cs typeface="Courier New" charset="0"/>
              </a:rPr>
              <a:t>J</a:t>
            </a:r>
            <a:r>
              <a:rPr lang="ja-JP" altLang="en-US" sz="1800">
                <a:latin typeface="Courier New" charset="0"/>
                <a:cs typeface="Courier New" charset="0"/>
              </a:rPr>
              <a:t>’</a:t>
            </a:r>
            <a:r>
              <a:rPr lang="en-US" altLang="ja-JP" sz="18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Arrow (if pointers): </a:t>
            </a:r>
            <a:r>
              <a:rPr lang="en-US" sz="1800">
                <a:latin typeface="Courier New" charset="0"/>
                <a:cs typeface="Courier New" charset="0"/>
              </a:rPr>
              <a:t>sPtr-&gt;GPA = 3.5;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Typically passed to functions by address </a:t>
            </a:r>
          </a:p>
          <a:p>
            <a:pPr>
              <a:lnSpc>
                <a:spcPct val="80000"/>
              </a:lnSpc>
            </a:pPr>
            <a:endParaRPr lang="en-US" sz="2100">
              <a:latin typeface="Arial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9638F7-C3C2-DF49-B6DA-F30785AE7629}" type="datetime1">
              <a:rPr lang="en-US" sz="1200">
                <a:latin typeface="Garamond" charset="0"/>
              </a:rPr>
              <a:pPr eaLnBrk="1" hangingPunct="1"/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FD8CDDD-C6D1-8849-BBB0-4F7FAD42C05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39A1E8-1151-F740-8664-6D876E61E475}" type="datetime1">
              <a:rPr lang="en-US" sz="1200">
                <a:latin typeface="Garamond" charset="0"/>
              </a:rPr>
              <a:pPr eaLnBrk="1" hangingPunct="1"/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27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53569-A361-114C-ADD3-D2DB4D632F5E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3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block allocation: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Allocate block and clear it: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nmemb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b="1" dirty="0" smtClean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 smtClean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Resize </a:t>
            </a:r>
            <a:r>
              <a:rPr lang="en-US" dirty="0">
                <a:ea typeface="+mn-ea"/>
                <a:cs typeface="+mn-cs"/>
              </a:rPr>
              <a:t>previously allocated block: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			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size);</a:t>
            </a:r>
            <a:endParaRPr lang="en-US" b="1" dirty="0">
              <a:solidFill>
                <a:srgbClr val="0000FF"/>
              </a:solidFill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ea typeface="+mn-ea"/>
                <a:cs typeface="+mn-cs"/>
              </a:rPr>
              <a:t>Deallocation</a:t>
            </a:r>
            <a:r>
              <a:rPr lang="en-US" dirty="0">
                <a:ea typeface="+mn-ea"/>
                <a:cs typeface="+mn-cs"/>
              </a:rPr>
              <a:t> function: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free(void *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sz="2800" dirty="0" smtClean="0">
                <a:latin typeface="Arial" charset="0"/>
              </a:rPr>
              <a:t>Dynamically allocated array</a:t>
            </a:r>
            <a:endParaRPr lang="en-US" sz="2800" dirty="0">
              <a:latin typeface="Arial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arr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= 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*)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malloc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(n * 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sizeof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6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6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));</a:t>
            </a:r>
            <a:endParaRPr lang="en-US" sz="26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Can then use array notation: </a:t>
            </a:r>
            <a:r>
              <a:rPr lang="en-US" sz="2400" dirty="0" err="1">
                <a:latin typeface="Arial" charset="0"/>
              </a:rPr>
              <a:t>arr</a:t>
            </a:r>
            <a:r>
              <a:rPr lang="en-US" sz="2400" dirty="0">
                <a:latin typeface="Arial" charset="0"/>
              </a:rPr>
              <a:t>[</a:t>
            </a:r>
            <a:r>
              <a:rPr lang="en-US" sz="24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] = 0;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0CF25A-A1ED-904C-9B30-5E8F80FE68B0}" type="datetime1">
              <a:rPr lang="en-US" sz="1200">
                <a:latin typeface="Garamond" charset="0"/>
              </a:rPr>
              <a:pPr eaLnBrk="1" hangingPunct="1"/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66C886-3227-CD4C-82A1-00E155131AC8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pointer-based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67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Data structures to optimize data organization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Structure containing pointer(s) to other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Adding data: allocate space for new node, then adjust pointers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Deleting data: adjust pointers, then free space for node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linked list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typedef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 value;		  // Data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node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*next;  // Pointer to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						  //  next node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2400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CB70B6-AAB8-854E-B379-25CC6D48857B}" type="datetime1">
              <a:rPr lang="en-US" sz="1200">
                <a:latin typeface="Garamond" charset="0"/>
              </a:rPr>
              <a:pPr eaLnBrk="1" hangingPunct="1"/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16E7DB-EA20-184F-BDC2-C3F1E60FC232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32774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Content Placeholder 2"/>
          <p:cNvSpPr txBox="1">
            <a:spLocks/>
          </p:cNvSpPr>
          <p:nvPr/>
        </p:nvSpPr>
        <p:spPr bwMode="auto">
          <a:xfrm>
            <a:off x="76200" y="586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6699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None/>
            </a:pPr>
            <a:r>
              <a:rPr lang="en-US" sz="1400" i="1"/>
              <a:t>Image source: http://en.wikipedia.org/wiki/Linked_list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Adding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Simplest form (unordered list): add new item to beginning of list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addNode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Allocate space for new node; exit if error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3200" b="1" dirty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fprintf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stderr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Error: could not allocate new node\n"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exit(0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&gt;value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Copy value to new node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</a:t>
            </a:r>
            <a:r>
              <a:rPr lang="en-US" sz="3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next points to old </a:t>
            </a:r>
            <a:r>
              <a:rPr lang="en-US" sz="3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newNode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97B501-8FDF-5649-91F5-B8C7BE6BD6F5}" type="datetime1">
              <a:rPr lang="en-US" sz="1200">
                <a:latin typeface="Garamond" charset="0"/>
              </a:rPr>
              <a:pPr eaLnBrk="1" hangingPunct="1"/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89262B-8D29-6C48-8F7C-4CBEC8CA5E98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deleting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  <a:extLst/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delNode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*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*cur 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current node--initially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LLnode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// Pointer to node before cur--initially NULL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Loop will search list, stopping either when list ends or value is found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while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((cur !=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&amp;&amp; (cur-&gt;value !=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)) {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cur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cur-&gt;next;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wasn't found--return unmodified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(cur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Data is in first node--must change pointer to start of list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== </a:t>
            </a:r>
            <a:r>
              <a:rPr lang="en-US" sz="1400" b="1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Otherwise, set next pointer in </a:t>
            </a:r>
            <a:r>
              <a:rPr lang="en-US" sz="14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(node before one being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//   removed) to point past node being removed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else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prev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&gt;next = cur-&gt;next;</a:t>
            </a:r>
          </a:p>
          <a:p>
            <a:pPr marL="0" indent="0">
              <a:spcBef>
                <a:spcPts val="1200"/>
              </a:spcBef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free(cur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return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FCA41A-A2C0-3443-A333-1ED04D03E4F8}" type="datetime1">
              <a:rPr lang="en-US" sz="1200">
                <a:latin typeface="Garamond" charset="0"/>
              </a:rPr>
              <a:pPr eaLnBrk="1" hangingPunct="1"/>
              <a:t>12/8/16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3 Preview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BB12C-C6DB-9A4E-9375-FC25E4373260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7973</TotalTime>
  <Words>668</Words>
  <Application>Microsoft Macintosh PowerPoint</Application>
  <PresentationFormat>On-screen Show (4:3)</PresentationFormat>
  <Paragraphs>199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EECE.2160 ECE Application Programming</vt:lpstr>
      <vt:lpstr>Lecture outline</vt:lpstr>
      <vt:lpstr>Exam 3 notes</vt:lpstr>
      <vt:lpstr>Review: Structures</vt:lpstr>
      <vt:lpstr>Review: Nested structures</vt:lpstr>
      <vt:lpstr>Review: dynamic memory allocation</vt:lpstr>
      <vt:lpstr>Review: pointer-based data structures</vt:lpstr>
      <vt:lpstr>Review: Adding to list</vt:lpstr>
      <vt:lpstr>Review: deleting from list</vt:lpstr>
      <vt:lpstr>Review: finding data in list</vt:lpstr>
      <vt:lpstr>Review: File I/O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1710</cp:revision>
  <dcterms:created xsi:type="dcterms:W3CDTF">2006-04-03T05:03:01Z</dcterms:created>
  <dcterms:modified xsi:type="dcterms:W3CDTF">2016-12-09T02:41:26Z</dcterms:modified>
</cp:coreProperties>
</file>