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325" r:id="rId4"/>
    <p:sldId id="338" r:id="rId5"/>
    <p:sldId id="339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24" r:id="rId1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80DACEDB-62D4-8C4A-81F1-ABF1B6DFEA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96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B9CB6867-B3D3-1B4E-B446-DFB3F50CB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3D3AB0-A5AF-6545-A86A-DB5AFDE097E4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2D8077-6095-824D-981E-DBBC7291B7C3}" type="datetime1">
              <a:rPr lang="en-US"/>
              <a:pPr>
                <a:defRPr/>
              </a:pPr>
              <a:t>12/7/15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80F22C-723B-6444-837C-E74CD67852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50840-9E25-A14A-8184-D26FC8E5899D}" type="datetime1">
              <a:rPr lang="en-US"/>
              <a:pPr>
                <a:defRPr/>
              </a:pPr>
              <a:t>12/7/15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318FC-10F6-A949-8F15-8DEF976F4A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0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D7620-583C-834A-94D1-3465328C21DD}" type="datetime1">
              <a:rPr lang="en-US"/>
              <a:pPr>
                <a:defRPr/>
              </a:pPr>
              <a:t>12/7/15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98113-5290-4E4E-B6EC-3B1A0AB14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08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5DBAE-C4A3-B142-BA1D-C03C9A1DFF3E}" type="datetime1">
              <a:rPr lang="en-US"/>
              <a:pPr>
                <a:defRPr/>
              </a:pPr>
              <a:t>12/7/15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514FF-9593-8945-8793-93D020CBF2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13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94C69-3031-B941-AE5E-A1D868910128}" type="datetime1">
              <a:rPr lang="en-US"/>
              <a:pPr>
                <a:defRPr/>
              </a:pPr>
              <a:t>12/7/15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A7E6F-E089-1F41-A6C7-125FAB5742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8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1290A-CFD2-E546-BD3A-FEE6690837E1}" type="datetime1">
              <a:rPr lang="en-US"/>
              <a:pPr>
                <a:defRPr/>
              </a:pPr>
              <a:t>12/7/15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46B56-C8DF-6443-B7C7-2A0E64B53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3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EAE7E-B251-2743-AB17-E399A6E76000}" type="datetime1">
              <a:rPr lang="en-US"/>
              <a:pPr>
                <a:defRPr/>
              </a:pPr>
              <a:t>12/7/15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5A079-65EE-E149-B0F4-085B102B29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1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F9379-F4F9-6440-97F4-8359DCC3CDC0}" type="datetime1">
              <a:rPr lang="en-US"/>
              <a:pPr>
                <a:defRPr/>
              </a:pPr>
              <a:t>12/7/15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3E2D2-E46E-5640-8290-EFC8CA1CA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9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22042-4EDC-A442-94D6-DC0B1DBEAAA7}" type="datetime1">
              <a:rPr lang="en-US"/>
              <a:pPr>
                <a:defRPr/>
              </a:pPr>
              <a:t>12/7/15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8CA08-4170-FB49-8BEB-FDDDC25AB7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7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B083D-28FB-CB49-AB34-896AF9E3FF73}" type="datetime1">
              <a:rPr lang="en-US"/>
              <a:pPr>
                <a:defRPr/>
              </a:pPr>
              <a:t>12/7/15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E24CF-0D87-1943-B019-440A11AFD1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AA6A4-78FD-8947-BCEE-946C1580ECC5}" type="datetime1">
              <a:rPr lang="en-US"/>
              <a:pPr>
                <a:defRPr/>
              </a:pPr>
              <a:t>12/7/15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92C540-5427-4D48-8636-4B51A6AC4D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6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E14B9C-4422-F84E-B05B-776CD1715F19}" type="datetime1">
              <a:rPr lang="en-US"/>
              <a:pPr>
                <a:defRPr/>
              </a:pPr>
              <a:t>12/7/15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A0965-5B7A-7041-A0B9-27C50B50F2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4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6060D-3BD6-A14A-A9FC-E42F810D5352}" type="datetime1">
              <a:rPr lang="en-US"/>
              <a:pPr>
                <a:defRPr/>
              </a:pPr>
              <a:t>12/7/15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DBDB4-BDCA-024D-A8A4-22D597FF81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CE83936D-B6B5-794E-97CC-0021E2DA3FFE}" type="datetime1">
              <a:rPr lang="en-US"/>
              <a:pPr>
                <a:defRPr/>
              </a:pPr>
              <a:t>12/7/15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2E0C3D0A-8F77-E645-9B7C-AAB0046ECC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48" r:id="rId1"/>
    <p:sldLayoutId id="2147484836" r:id="rId2"/>
    <p:sldLayoutId id="2147484837" r:id="rId3"/>
    <p:sldLayoutId id="2147484838" r:id="rId4"/>
    <p:sldLayoutId id="2147484839" r:id="rId5"/>
    <p:sldLayoutId id="2147484840" r:id="rId6"/>
    <p:sldLayoutId id="2147484841" r:id="rId7"/>
    <p:sldLayoutId id="2147484842" r:id="rId8"/>
    <p:sldLayoutId id="2147484843" r:id="rId9"/>
    <p:sldLayoutId id="2147484844" r:id="rId10"/>
    <p:sldLayoutId id="2147484845" r:id="rId11"/>
    <p:sldLayoutId id="2147484846" r:id="rId12"/>
    <p:sldLayoutId id="2147484847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16.216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Nasibeh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Nasiri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36: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3 Preview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Pitfalls: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Memory leaks: must free memory before changing pointer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Dangling pointers: reassign pointer after calling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free()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Note that return value from allocation functions must be type cast to correct type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8CDD48-B180-3745-8A64-763E26EC8A0C}" type="datetime1">
              <a:rPr lang="en-US" sz="1200">
                <a:latin typeface="Garamond" charset="0"/>
              </a:rPr>
              <a:pPr eaLnBrk="1" hangingPunct="1"/>
              <a:t>12/7/15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2A6367-6FC8-344D-8D9A-666CB9AF717C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dynamically allocated arrays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4987925"/>
          </a:xfrm>
        </p:spPr>
        <p:txBody>
          <a:bodyPr/>
          <a:lstStyle/>
          <a:p>
            <a:r>
              <a:rPr lang="en-US" sz="2800">
                <a:latin typeface="Arial" charset="0"/>
              </a:rPr>
              <a:t>1-D array</a:t>
            </a:r>
          </a:p>
          <a:p>
            <a:pPr>
              <a:buFont typeface="Wingdings" charset="0"/>
              <a:buNone/>
            </a:pP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arr = (int *)malloc(n * sizeof(int));</a:t>
            </a:r>
            <a:endParaRPr lang="en-US" sz="2600">
              <a:latin typeface="Arial" charset="0"/>
            </a:endParaRPr>
          </a:p>
          <a:p>
            <a:pPr lvl="1"/>
            <a:r>
              <a:rPr lang="en-US" sz="2400">
                <a:latin typeface="Arial" charset="0"/>
              </a:rPr>
              <a:t>Can then use array notation: arr[i] = 0;</a:t>
            </a:r>
          </a:p>
          <a:p>
            <a:r>
              <a:rPr lang="en-US" sz="2800">
                <a:latin typeface="Arial" charset="0"/>
              </a:rPr>
              <a:t>2-D array</a:t>
            </a:r>
          </a:p>
          <a:p>
            <a:pPr lvl="1"/>
            <a:r>
              <a:rPr lang="en-US" sz="2400">
                <a:latin typeface="Arial" charset="0"/>
                <a:sym typeface="Wingdings" charset="0"/>
              </a:rPr>
              <a:t>Data type: </a:t>
            </a:r>
            <a:r>
              <a:rPr lang="ja-JP" altLang="en-US" sz="2400">
                <a:latin typeface="Arial" charset="0"/>
                <a:sym typeface="Wingdings" charset="0"/>
              </a:rPr>
              <a:t>“</a:t>
            </a:r>
            <a:r>
              <a:rPr lang="en-US" altLang="ja-JP" sz="2400">
                <a:latin typeface="Arial" charset="0"/>
                <a:sym typeface="Wingdings" charset="0"/>
              </a:rPr>
              <a:t>pointer to pointer</a:t>
            </a:r>
            <a:r>
              <a:rPr lang="ja-JP" altLang="en-US" sz="2400">
                <a:latin typeface="Arial" charset="0"/>
                <a:sym typeface="Wingdings" charset="0"/>
              </a:rPr>
              <a:t>”</a:t>
            </a:r>
            <a:r>
              <a:rPr lang="en-US" altLang="ja-JP" sz="2400">
                <a:latin typeface="Arial" charset="0"/>
                <a:sym typeface="Wingdings" charset="0"/>
              </a:rPr>
              <a:t>: </a:t>
            </a:r>
            <a:r>
              <a:rPr lang="en-US" altLang="ja-JP" sz="24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int **twoDarr;</a:t>
            </a:r>
          </a:p>
          <a:p>
            <a:pPr lvl="1"/>
            <a:r>
              <a:rPr lang="en-US" sz="2400">
                <a:latin typeface="Arial" charset="0"/>
                <a:sym typeface="Wingdings" charset="0"/>
              </a:rPr>
              <a:t>1</a:t>
            </a:r>
            <a:r>
              <a:rPr lang="en-US" sz="2400" baseline="30000">
                <a:latin typeface="Arial" charset="0"/>
                <a:sym typeface="Wingdings" charset="0"/>
              </a:rPr>
              <a:t>st</a:t>
            </a:r>
            <a:r>
              <a:rPr lang="en-US" sz="2400">
                <a:latin typeface="Arial" charset="0"/>
                <a:sym typeface="Wingdings" charset="0"/>
              </a:rPr>
              <a:t> dimension depends on # rows</a:t>
            </a:r>
          </a:p>
          <a:p>
            <a:pPr marL="669925" lvl="2" indent="0"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twoDarr = (int **)malloc(nRows * sizeof(int *));</a:t>
            </a:r>
          </a:p>
          <a:p>
            <a:pPr lvl="1"/>
            <a:r>
              <a:rPr lang="en-US" sz="2400">
                <a:latin typeface="Arial" charset="0"/>
                <a:sym typeface="Wingdings" charset="0"/>
              </a:rPr>
              <a:t>2</a:t>
            </a:r>
            <a:r>
              <a:rPr lang="en-US" sz="2400" baseline="30000">
                <a:latin typeface="Arial" charset="0"/>
                <a:sym typeface="Wingdings" charset="0"/>
              </a:rPr>
              <a:t>nd</a:t>
            </a:r>
            <a:r>
              <a:rPr lang="en-US" sz="2400">
                <a:latin typeface="Arial" charset="0"/>
                <a:sym typeface="Wingdings" charset="0"/>
              </a:rPr>
              <a:t> dimension depends on # columns</a:t>
            </a:r>
          </a:p>
          <a:p>
            <a:pPr marL="669925" lvl="2" indent="0"/>
            <a:r>
              <a:rPr lang="en-US" sz="2000">
                <a:latin typeface="Arial" charset="0"/>
                <a:sym typeface="Wingdings" charset="0"/>
              </a:rPr>
              <a:t>Must allocate for each row</a:t>
            </a:r>
          </a:p>
          <a:p>
            <a:pPr marL="669925" lvl="2" indent="0"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for (i = 0; i &lt; nRows; i++)</a:t>
            </a:r>
          </a:p>
          <a:p>
            <a:pPr marL="669925" lvl="2" indent="0"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	twoDarr[i] = (int *)malloc(nCols * sizeof(int));</a:t>
            </a:r>
          </a:p>
          <a:p>
            <a:endParaRPr lang="en-US" sz="2800">
              <a:latin typeface="Arial" charset="0"/>
            </a:endParaRP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FCAF4C-7F8A-884D-AA64-0DB0368AD0EC}" type="datetime1">
              <a:rPr lang="en-US" sz="1200">
                <a:latin typeface="Garamond" charset="0"/>
              </a:rPr>
              <a:pPr eaLnBrk="1" hangingPunct="1"/>
              <a:t>12/7/15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C48652-0DAD-F047-8810-1485F8E5E9B5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pointer-based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2672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Data structures to optimize data organization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Structure containing pointer(s) to other structure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Adding data: allocate space for new node, then adjust pointers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Deleting data: adjust pointers, then free space for node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Example: linked list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typedef</a:t>
            </a:r>
            <a:r>
              <a:rPr lang="en-US" sz="2400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struct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node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 value;		  // Data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struct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node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*next;  // Pointer to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						  //  next node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3CB70B6-AAB8-854E-B379-25CC6D48857B}" type="datetime1">
              <a:rPr lang="en-US" sz="1200">
                <a:latin typeface="Garamond" charset="0"/>
              </a:rPr>
              <a:pPr eaLnBrk="1" hangingPunct="1"/>
              <a:t>12/7/15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16E7DB-EA20-184F-BDC2-C3F1E60FC232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  <p:pic>
        <p:nvPicPr>
          <p:cNvPr id="32774" name="Picture 4" descr="Singly-linked-lis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181600"/>
            <a:ext cx="728027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Content Placeholder 2"/>
          <p:cNvSpPr txBox="1">
            <a:spLocks/>
          </p:cNvSpPr>
          <p:nvPr/>
        </p:nvSpPr>
        <p:spPr bwMode="auto">
          <a:xfrm>
            <a:off x="76200" y="5867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6699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2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 sz="1400" i="1"/>
              <a:t>Image source: http://en.wikipedia.org/wiki/Linked_list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Adding to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Simplest form (unordered list): add new item to beginning of list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addNode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Allocate space for new node; exit if error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if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== </a:t>
            </a:r>
            <a:r>
              <a:rPr lang="en-US" sz="3200" b="1" dirty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fprintf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stderr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Error: could not allocate new node\n"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exit(0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&gt;value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Copy value to new node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&gt;next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next points to old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return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97B501-8FDF-5649-91F5-B8C7BE6BD6F5}" type="datetime1">
              <a:rPr lang="en-US" sz="1200">
                <a:latin typeface="Garamond" charset="0"/>
              </a:rPr>
              <a:pPr eaLnBrk="1" hangingPunct="1"/>
              <a:t>12/7/15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89262B-8D29-6C48-8F7C-4CBEC8CA5E98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deleting from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334000"/>
          </a:xfrm>
          <a:extLst/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delNode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*cur = 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Pointer to current node--initially start of list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prev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14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Pointer to node before cur--initially NULL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spcBef>
                <a:spcPts val="1200"/>
              </a:spcBef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// Loop will search list, stopping either when list ends or value is found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while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((cur != </a:t>
            </a:r>
            <a:r>
              <a:rPr lang="en-US" sz="14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&amp;&amp; (cur-&gt;value != 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prev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cur;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cur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cur-&gt;next;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spcBef>
                <a:spcPts val="1200"/>
              </a:spcBef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// Data wasn't found--return unmodified list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if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(cur == </a:t>
            </a:r>
            <a:r>
              <a:rPr lang="en-US" sz="14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spcBef>
                <a:spcPts val="1200"/>
              </a:spcBef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// Data is in first node--must change pointer to start of list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if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prev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== </a:t>
            </a:r>
            <a:r>
              <a:rPr lang="en-US" sz="14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-&gt;next;</a:t>
            </a:r>
          </a:p>
          <a:p>
            <a:pPr marL="0" indent="0">
              <a:spcBef>
                <a:spcPts val="1200"/>
              </a:spcBef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// Otherwise, set next pointer in </a:t>
            </a:r>
            <a:r>
              <a:rPr lang="en-US" sz="14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prev</a:t>
            </a: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(node before one being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//   removed) to point past node being removed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else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prev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&gt;next = cur-&gt;next;</a:t>
            </a:r>
          </a:p>
          <a:p>
            <a:pPr marL="0" indent="0">
              <a:spcBef>
                <a:spcPts val="1200"/>
              </a:spcBef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free(cur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return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FCA41A-A2C0-3443-A333-1ED04D03E4F8}" type="datetime1">
              <a:rPr lang="en-US" sz="1200">
                <a:latin typeface="Garamond" charset="0"/>
              </a:rPr>
              <a:pPr eaLnBrk="1" hangingPunct="1"/>
              <a:t>12/7/15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2BB12C-C6DB-9A4E-9375-FC25E4373260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finding data in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700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sz="3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Start with first node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Search until after last node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while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(n != </a:t>
            </a:r>
            <a:r>
              <a:rPr lang="en-US" sz="3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{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if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(n-&gt;value == </a:t>
            </a:r>
            <a:r>
              <a:rPr lang="en-US" sz="3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Data found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return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n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n-&gt;next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Otherwise, move to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		//  next node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	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If you get here, data 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		//   wasn't found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9B4CE0-014F-214F-B820-D9DEF728B9BE}" type="datetime1">
              <a:rPr lang="en-US" sz="1200">
                <a:latin typeface="Garamond" charset="0"/>
              </a:rPr>
              <a:pPr eaLnBrk="1" hangingPunct="1"/>
              <a:t>12/7/15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A0DC1B-C65B-8B49-A8E5-EF75F712ADBE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Next time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altLang="en-US" dirty="0" smtClean="0">
                <a:ea typeface="+mn-ea"/>
                <a:cs typeface="+mn-cs"/>
              </a:rPr>
              <a:t>Exam 3</a:t>
            </a:r>
          </a:p>
          <a:p>
            <a:pPr>
              <a:buFont typeface="Wingdings" pitchFamily="2" charset="2"/>
              <a:buChar char="n"/>
              <a:defRPr/>
            </a:pPr>
            <a:endParaRPr lang="en-US" alt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altLang="en-US" dirty="0" smtClean="0">
                <a:ea typeface="+mn-ea"/>
                <a:cs typeface="+mn-cs"/>
              </a:rPr>
              <a:t>Reminders:</a:t>
            </a:r>
          </a:p>
          <a:p>
            <a:pPr lvl="1"/>
            <a:r>
              <a:rPr lang="en-US" dirty="0" smtClean="0">
                <a:latin typeface="Arial" charset="0"/>
              </a:rPr>
              <a:t>Due today:</a:t>
            </a:r>
          </a:p>
          <a:p>
            <a:pPr lvl="2"/>
            <a:r>
              <a:rPr lang="en-US" dirty="0" err="1" smtClean="0">
                <a:latin typeface="Arial" charset="0"/>
              </a:rPr>
              <a:t>Regrades</a:t>
            </a:r>
            <a:r>
              <a:rPr lang="en-US" dirty="0" smtClean="0">
                <a:latin typeface="Arial" charset="0"/>
              </a:rPr>
              <a:t> for Programs 4-6, 8</a:t>
            </a:r>
          </a:p>
          <a:p>
            <a:pPr lvl="2"/>
            <a:r>
              <a:rPr lang="en-US" dirty="0" smtClean="0">
                <a:latin typeface="Arial" charset="0"/>
              </a:rPr>
              <a:t>Program 10</a:t>
            </a:r>
          </a:p>
          <a:p>
            <a:pPr lvl="3"/>
            <a:r>
              <a:rPr lang="en-US" dirty="0" smtClean="0">
                <a:latin typeface="Arial" charset="0"/>
              </a:rPr>
              <a:t>Penalties: -1 for submitting 12/10-12/12, -2 for submitting 12/13-12/15</a:t>
            </a:r>
          </a:p>
          <a:p>
            <a:pPr lvl="1"/>
            <a:r>
              <a:rPr lang="en-US" dirty="0" smtClean="0">
                <a:latin typeface="Arial" charset="0"/>
              </a:rPr>
              <a:t>Will count 9 of 10 programs; drop lowest score</a:t>
            </a:r>
          </a:p>
          <a:p>
            <a:pPr lvl="1"/>
            <a:r>
              <a:rPr lang="en-US" dirty="0" smtClean="0">
                <a:latin typeface="Arial" charset="0"/>
              </a:rPr>
              <a:t>Exam 3: Monday, 12/14, 6:30-9:30 PM, Ball 210</a:t>
            </a:r>
          </a:p>
          <a:p>
            <a:pPr lvl="2"/>
            <a:r>
              <a:rPr lang="en-US" dirty="0" smtClean="0">
                <a:latin typeface="Arial" charset="0"/>
              </a:rPr>
              <a:t>Must complete course evaluation prior to exam</a:t>
            </a:r>
            <a:endParaRPr lang="en-US" sz="2400" dirty="0" smtClean="0">
              <a:latin typeface="Arial" charset="0"/>
            </a:endParaRPr>
          </a:p>
          <a:p>
            <a:pPr lvl="1"/>
            <a:r>
              <a:rPr lang="en-US" sz="2400" dirty="0" smtClean="0">
                <a:latin typeface="Arial" charset="0"/>
              </a:rPr>
              <a:t>Last day to submit code: </a:t>
            </a:r>
            <a:r>
              <a:rPr lang="en-US" sz="2400" b="1" u="sng" dirty="0" smtClean="0">
                <a:solidFill>
                  <a:srgbClr val="FF0000"/>
                </a:solidFill>
                <a:latin typeface="Arial" charset="0"/>
              </a:rPr>
              <a:t>Tuesday, 12/15</a:t>
            </a:r>
            <a:endParaRPr lang="en-US" sz="2000" b="1" u="sng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686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9A2025-2D5E-8745-B3A6-2BC49AF8F115}" type="datetime1">
              <a:rPr lang="en-US" sz="1200">
                <a:latin typeface="Garamond" charset="0"/>
              </a:rPr>
              <a:pPr eaLnBrk="1" hangingPunct="1"/>
              <a:t>12/7/15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8731AE5-AE68-544B-A5C5-23B729D5E487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Due today:</a:t>
            </a:r>
          </a:p>
          <a:p>
            <a:pPr lvl="2"/>
            <a:r>
              <a:rPr lang="en-US" dirty="0" err="1" smtClean="0">
                <a:latin typeface="Arial" charset="0"/>
              </a:rPr>
              <a:t>Regrades</a:t>
            </a:r>
            <a:r>
              <a:rPr lang="en-US" dirty="0" smtClean="0">
                <a:latin typeface="Arial" charset="0"/>
              </a:rPr>
              <a:t> for Programs 4-6, 8</a:t>
            </a:r>
          </a:p>
          <a:p>
            <a:pPr lvl="2"/>
            <a:r>
              <a:rPr lang="en-US" dirty="0" smtClean="0">
                <a:latin typeface="Arial" charset="0"/>
              </a:rPr>
              <a:t>Program 10</a:t>
            </a:r>
          </a:p>
          <a:p>
            <a:pPr lvl="3"/>
            <a:r>
              <a:rPr lang="en-US" dirty="0" smtClean="0">
                <a:latin typeface="Arial" charset="0"/>
              </a:rPr>
              <a:t>Penalties: -1 for submitting 12/10-12/12, -2 for submitting 12/13-12/15</a:t>
            </a:r>
          </a:p>
          <a:p>
            <a:pPr lvl="1"/>
            <a:r>
              <a:rPr lang="en-US" dirty="0" smtClean="0">
                <a:latin typeface="Arial" charset="0"/>
              </a:rPr>
              <a:t>Will count 9 of 10 programs; drop lowest score</a:t>
            </a:r>
          </a:p>
          <a:p>
            <a:pPr lvl="1"/>
            <a:r>
              <a:rPr lang="en-US" dirty="0" smtClean="0">
                <a:latin typeface="Arial" charset="0"/>
              </a:rPr>
              <a:t>Exam 3: Monday, 12/14, 6:30-9:30 PM, Ball 210</a:t>
            </a:r>
          </a:p>
          <a:p>
            <a:pPr lvl="2"/>
            <a:r>
              <a:rPr lang="en-US" dirty="0" smtClean="0">
                <a:latin typeface="Arial" charset="0"/>
              </a:rPr>
              <a:t>Must complete course evaluation prior to exam</a:t>
            </a:r>
            <a:endParaRPr lang="en-US" sz="2400" dirty="0">
              <a:latin typeface="Arial" charset="0"/>
            </a:endParaRPr>
          </a:p>
          <a:p>
            <a:pPr lvl="1"/>
            <a:r>
              <a:rPr lang="en-US" sz="2400" dirty="0" smtClean="0">
                <a:latin typeface="Arial" charset="0"/>
              </a:rPr>
              <a:t>Last </a:t>
            </a:r>
            <a:r>
              <a:rPr lang="en-US" sz="2400" dirty="0">
                <a:latin typeface="Arial" charset="0"/>
              </a:rPr>
              <a:t>day to submit code: </a:t>
            </a:r>
            <a:r>
              <a:rPr lang="en-US" sz="2400" b="1" u="sng" dirty="0" smtClean="0">
                <a:solidFill>
                  <a:srgbClr val="FF0000"/>
                </a:solidFill>
                <a:latin typeface="Arial" charset="0"/>
              </a:rPr>
              <a:t>Tuesday, 12/15</a:t>
            </a:r>
            <a:endParaRPr lang="en-US" sz="2000" b="1" u="sng" dirty="0">
              <a:solidFill>
                <a:srgbClr val="FF0000"/>
              </a:solidFill>
              <a:latin typeface="Arial" charset="0"/>
            </a:endParaRPr>
          </a:p>
          <a:p>
            <a:r>
              <a:rPr lang="en-US" sz="2800" dirty="0">
                <a:latin typeface="Arial" charset="0"/>
              </a:rPr>
              <a:t>Today</a:t>
            </a:r>
            <a:r>
              <a:rPr lang="ja-JP" altLang="en-US" sz="2800" dirty="0">
                <a:latin typeface="Arial" charset="0"/>
              </a:rPr>
              <a:t>’</a:t>
            </a:r>
            <a:r>
              <a:rPr lang="en-US" altLang="ja-JP" sz="2800" dirty="0">
                <a:latin typeface="Arial" charset="0"/>
              </a:rPr>
              <a:t>s class: Exam 3 Preview</a:t>
            </a:r>
            <a:endParaRPr lang="en-US" sz="2800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44AA28A-6C9D-4242-A9FC-1587F33692F9}" type="datetime1">
              <a:rPr lang="en-US" sz="1200">
                <a:latin typeface="Garamond" charset="0"/>
              </a:rPr>
              <a:pPr eaLnBrk="1" hangingPunct="1"/>
              <a:t>12/7/15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DC54EE8-D42F-6B4F-89E9-ABA54A99C133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3 notes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800" dirty="0">
                <a:latin typeface="Arial" charset="0"/>
                <a:cs typeface="+mn-cs"/>
              </a:rPr>
              <a:t>Allowed one 8.5</a:t>
            </a:r>
            <a:r>
              <a:rPr lang="ja-JP" altLang="en-US" sz="2800" dirty="0">
                <a:latin typeface="Arial" charset="0"/>
                <a:cs typeface="+mn-cs"/>
              </a:rPr>
              <a:t>”</a:t>
            </a:r>
            <a:r>
              <a:rPr lang="en-US" sz="2800" dirty="0">
                <a:latin typeface="Arial" charset="0"/>
                <a:cs typeface="+mn-cs"/>
              </a:rPr>
              <a:t> x 11</a:t>
            </a:r>
            <a:r>
              <a:rPr lang="ja-JP" altLang="en-US" sz="2800" dirty="0">
                <a:latin typeface="Arial" charset="0"/>
                <a:cs typeface="+mn-cs"/>
              </a:rPr>
              <a:t>”</a:t>
            </a:r>
            <a:r>
              <a:rPr lang="en-US" sz="2800" dirty="0">
                <a:latin typeface="Arial" charset="0"/>
                <a:cs typeface="+mn-cs"/>
              </a:rPr>
              <a:t> two-sided note sheet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>
                <a:latin typeface="Arial" charset="0"/>
              </a:rPr>
              <a:t>No other notes or electronic devices</a:t>
            </a:r>
          </a:p>
          <a:p>
            <a:pPr>
              <a:lnSpc>
                <a:spcPct val="80000"/>
              </a:lnSpc>
              <a:defRPr/>
            </a:pPr>
            <a:r>
              <a:rPr lang="en-US" sz="2800" dirty="0">
                <a:latin typeface="Arial" charset="0"/>
                <a:cs typeface="+mn-cs"/>
              </a:rPr>
              <a:t>Exam lasts 3 hours (but is written for ~50 min)</a:t>
            </a:r>
          </a:p>
          <a:p>
            <a:pPr>
              <a:lnSpc>
                <a:spcPct val="80000"/>
              </a:lnSpc>
              <a:defRPr/>
            </a:pPr>
            <a:r>
              <a:rPr lang="en-US" sz="2800" dirty="0" smtClean="0">
                <a:latin typeface="Arial" charset="0"/>
                <a:cs typeface="+mn-cs"/>
              </a:rPr>
              <a:t>Coverage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>
                <a:latin typeface="Arial" charset="0"/>
                <a:cs typeface="+mn-cs"/>
              </a:rPr>
              <a:t>A</a:t>
            </a:r>
            <a:r>
              <a:rPr lang="en-US" sz="2400" dirty="0" smtClean="0">
                <a:latin typeface="Arial" charset="0"/>
                <a:cs typeface="+mn-cs"/>
              </a:rPr>
              <a:t>ll </a:t>
            </a:r>
            <a:r>
              <a:rPr lang="en-US" sz="2400" dirty="0">
                <a:latin typeface="Arial" charset="0"/>
                <a:cs typeface="+mn-cs"/>
              </a:rPr>
              <a:t>lectures after Exam </a:t>
            </a:r>
            <a:r>
              <a:rPr lang="en-US" sz="2400" dirty="0" smtClean="0">
                <a:latin typeface="Arial" charset="0"/>
                <a:cs typeface="+mn-cs"/>
              </a:rPr>
              <a:t>2 (</a:t>
            </a:r>
            <a:r>
              <a:rPr lang="en-US" sz="2400" dirty="0">
                <a:latin typeface="Arial" charset="0"/>
                <a:cs typeface="+mn-cs"/>
              </a:rPr>
              <a:t>lectures </a:t>
            </a:r>
            <a:r>
              <a:rPr lang="en-US" sz="2400" dirty="0" smtClean="0">
                <a:latin typeface="Arial" charset="0"/>
                <a:cs typeface="+mn-cs"/>
              </a:rPr>
              <a:t>26, 28-35)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 smtClean="0">
                <a:latin typeface="Arial" charset="0"/>
                <a:cs typeface="+mn-cs"/>
              </a:rPr>
              <a:t>Lectures 23-24 covered in more depth than Exam 2</a:t>
            </a:r>
          </a:p>
          <a:p>
            <a:pPr>
              <a:lnSpc>
                <a:spcPct val="80000"/>
              </a:lnSpc>
              <a:defRPr/>
            </a:pPr>
            <a:r>
              <a:rPr lang="en-US" sz="2800" dirty="0" smtClean="0">
                <a:latin typeface="Arial" charset="0"/>
                <a:cs typeface="+mn-cs"/>
              </a:rPr>
              <a:t>Format </a:t>
            </a:r>
            <a:r>
              <a:rPr lang="en-US" sz="2800" dirty="0">
                <a:latin typeface="Arial" charset="0"/>
                <a:cs typeface="+mn-cs"/>
              </a:rPr>
              <a:t>similar to </a:t>
            </a:r>
            <a:r>
              <a:rPr lang="en-US" sz="2800" dirty="0" smtClean="0">
                <a:latin typeface="Arial" charset="0"/>
                <a:cs typeface="+mn-cs"/>
              </a:rPr>
              <a:t>Exams 1 &amp; 2</a:t>
            </a:r>
            <a:endParaRPr lang="en-US" sz="2800" dirty="0">
              <a:latin typeface="Arial" charset="0"/>
              <a:cs typeface="+mn-cs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400" dirty="0">
                <a:latin typeface="Arial" charset="0"/>
              </a:rPr>
              <a:t>M</a:t>
            </a:r>
            <a:r>
              <a:rPr lang="en-US" sz="2400" dirty="0" smtClean="0">
                <a:latin typeface="Arial" charset="0"/>
              </a:rPr>
              <a:t>ultiple choice (5 parts) </a:t>
            </a:r>
            <a:r>
              <a:rPr lang="en-US" sz="2400" i="1" dirty="0" smtClean="0">
                <a:solidFill>
                  <a:srgbClr val="FF0000"/>
                </a:solidFill>
                <a:latin typeface="Arial" charset="0"/>
              </a:rPr>
              <a:t>(structures, dynamic </a:t>
            </a:r>
            <a:r>
              <a:rPr lang="en-US" sz="2400" i="1" dirty="0">
                <a:solidFill>
                  <a:srgbClr val="FF0000"/>
                </a:solidFill>
                <a:latin typeface="Arial" charset="0"/>
              </a:rPr>
              <a:t>memory allocation, </a:t>
            </a:r>
            <a:r>
              <a:rPr lang="en-US" sz="2400" i="1" dirty="0" smtClean="0">
                <a:solidFill>
                  <a:srgbClr val="FF0000"/>
                </a:solidFill>
                <a:latin typeface="Arial" charset="0"/>
              </a:rPr>
              <a:t>pointer-based data structures)</a:t>
            </a:r>
            <a:endParaRPr lang="en-US" sz="2400" i="1" dirty="0">
              <a:solidFill>
                <a:srgbClr val="FF0000"/>
              </a:solidFill>
              <a:latin typeface="Arial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400" dirty="0">
                <a:latin typeface="Arial" charset="0"/>
              </a:rPr>
              <a:t>C</a:t>
            </a:r>
            <a:r>
              <a:rPr lang="en-US" sz="2400" dirty="0" smtClean="0">
                <a:latin typeface="Arial" charset="0"/>
              </a:rPr>
              <a:t>ode reading (3 parts) </a:t>
            </a:r>
            <a:r>
              <a:rPr lang="en-US" sz="2400" i="1" dirty="0" smtClean="0">
                <a:solidFill>
                  <a:srgbClr val="FF0000"/>
                </a:solidFill>
                <a:latin typeface="Arial" charset="0"/>
              </a:rPr>
              <a:t>(bitwise operators, hex values)</a:t>
            </a:r>
            <a:endParaRPr lang="en-US" sz="2400" dirty="0">
              <a:latin typeface="Arial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400" dirty="0">
                <a:latin typeface="Arial" charset="0"/>
              </a:rPr>
              <a:t>C</a:t>
            </a:r>
            <a:r>
              <a:rPr lang="en-US" sz="2400" dirty="0" smtClean="0">
                <a:latin typeface="Arial" charset="0"/>
              </a:rPr>
              <a:t>ode writing (3 parts) </a:t>
            </a:r>
            <a:r>
              <a:rPr lang="en-US" sz="2400" i="1" dirty="0" smtClean="0">
                <a:solidFill>
                  <a:srgbClr val="FF0000"/>
                </a:solidFill>
                <a:latin typeface="Arial" charset="0"/>
              </a:rPr>
              <a:t>(file I/O, line I/O, character I/O)</a:t>
            </a:r>
            <a:endParaRPr lang="en-US" sz="2400" dirty="0">
              <a:latin typeface="Arial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2800" dirty="0">
                <a:latin typeface="Arial" charset="0"/>
                <a:cs typeface="+mn-cs"/>
              </a:rPr>
              <a:t>Can look at old exams on web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>
                <a:latin typeface="Arial" charset="0"/>
              </a:rPr>
              <a:t>Note that coverage differs from semester to </a:t>
            </a:r>
            <a:r>
              <a:rPr lang="en-US" sz="2400" dirty="0" smtClean="0">
                <a:latin typeface="Arial" charset="0"/>
              </a:rPr>
              <a:t>semester</a:t>
            </a:r>
          </a:p>
          <a:p>
            <a:pPr lvl="1">
              <a:lnSpc>
                <a:spcPct val="80000"/>
              </a:lnSpc>
              <a:defRPr/>
            </a:pPr>
            <a:endParaRPr lang="en-US" sz="2400" dirty="0">
              <a:latin typeface="Arial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0B791FD-BE57-A441-9B86-5117B7EA64EB}" type="datetime1">
              <a:rPr lang="en-US" sz="1200">
                <a:latin typeface="Garamond" charset="0"/>
              </a:rPr>
              <a:pPr eaLnBrk="1" hangingPunct="1"/>
              <a:t>12/7/15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E5CAC1-626C-3641-BBFA-450C6B4447F4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File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Open file: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FILE *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i="1" dirty="0" smtClean="0">
                <a:ea typeface="+mn-ea"/>
                <a:cs typeface="+mn-cs"/>
              </a:rPr>
              <a:t>filename</a:t>
            </a:r>
            <a:r>
              <a:rPr lang="en-US" dirty="0" smtClean="0">
                <a:ea typeface="+mn-ea"/>
                <a:cs typeface="+mn-cs"/>
              </a:rPr>
              <a:t>, </a:t>
            </a:r>
            <a:r>
              <a:rPr lang="en-US" i="1" dirty="0" err="1" smtClean="0">
                <a:ea typeface="+mn-ea"/>
                <a:cs typeface="+mn-cs"/>
              </a:rPr>
              <a:t>file_access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Close file: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fclose</a:t>
            </a:r>
            <a:r>
              <a:rPr lang="en-US" dirty="0" smtClean="0">
                <a:ea typeface="+mn-ea"/>
                <a:cs typeface="+mn-cs"/>
              </a:rPr>
              <a:t>(</a:t>
            </a:r>
            <a:r>
              <a:rPr lang="en-US" i="1" dirty="0" err="1" smtClean="0">
                <a:ea typeface="+mn-ea"/>
                <a:cs typeface="+mn-cs"/>
              </a:rPr>
              <a:t>file_handle</a:t>
            </a:r>
            <a:r>
              <a:rPr lang="en-US" dirty="0" smtClean="0">
                <a:ea typeface="+mn-ea"/>
                <a:cs typeface="+mn-cs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Formatted I/O: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i="1" dirty="0" err="1" smtClean="0"/>
              <a:t>file_handle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format_specifier</a:t>
            </a:r>
            <a:r>
              <a:rPr lang="en-US" sz="2800" i="1" dirty="0" smtClean="0"/>
              <a:t>, 0+ variables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i="1" dirty="0" err="1" smtClean="0"/>
              <a:t>file_handle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format_specifier</a:t>
            </a:r>
            <a:r>
              <a:rPr lang="en-US" sz="2800" i="1" dirty="0" smtClean="0"/>
              <a:t>, 0+ variables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Unformatted I/O: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i="1" dirty="0" smtClean="0"/>
              <a:t>pointer, element size, # elements, </a:t>
            </a:r>
            <a:r>
              <a:rPr lang="en-US" sz="1800" i="1" dirty="0" err="1" smtClean="0"/>
              <a:t>file_handle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i="1" dirty="0" smtClean="0"/>
              <a:t>pointer, element size, # elements, </a:t>
            </a:r>
            <a:r>
              <a:rPr lang="en-US" sz="1800" i="1" dirty="0" err="1" smtClean="0"/>
              <a:t>file_handle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Check for EOF using either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fscanf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 </a:t>
            </a:r>
            <a:r>
              <a:rPr lang="en-US" dirty="0" smtClean="0">
                <a:ea typeface="+mn-ea"/>
                <a:cs typeface="Courier New" pitchFamily="49" charset="0"/>
              </a:rPr>
              <a:t>result or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feof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(FILE *)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9E354E-A630-6245-8D1D-A9E46F39A90D}" type="datetime1">
              <a:rPr lang="en-US" sz="1200">
                <a:latin typeface="Garamond" charset="0"/>
              </a:rPr>
              <a:pPr eaLnBrk="1" hangingPunct="1"/>
              <a:t>12/7/15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AB58CF-DEC9-8B4A-82EA-9FD9C13CD1A8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General I/</a:t>
            </a:r>
            <a:r>
              <a:rPr lang="en-US" dirty="0" smtClean="0">
                <a:latin typeface="Garamond" charset="0"/>
              </a:rPr>
              <a:t>O</a:t>
            </a:r>
            <a:endParaRPr lang="en-US" dirty="0">
              <a:latin typeface="Garamond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Character input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 *stream);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c, FILE *stream);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Line input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(char *s,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n, FILE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*stream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buFont typeface="Wingdings" pitchFamily="1" charset="2"/>
              <a:buChar char="q"/>
              <a:defRPr/>
            </a:pPr>
            <a:endParaRPr lang="en-US" dirty="0" smtClean="0"/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8E60EE-0DD5-AE4D-B712-767828BF1B4C}" type="datetime1">
              <a:rPr lang="en-US" sz="1200">
                <a:latin typeface="Garamond" charset="0"/>
              </a:rPr>
              <a:pPr eaLnBrk="1" hangingPunct="1"/>
              <a:t>12/7/15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0A6253D-13DB-EE49-999B-1EB0DFDA76DB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bit manipulation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Bitwise operators: |  &amp;  ^  ~</a:t>
            </a:r>
          </a:p>
          <a:p>
            <a:pPr lvl="1"/>
            <a:r>
              <a:rPr lang="en-US">
                <a:latin typeface="Arial" charset="0"/>
              </a:rPr>
              <a:t>Used for desired logical operations</a:t>
            </a:r>
          </a:p>
          <a:p>
            <a:pPr lvl="1"/>
            <a:r>
              <a:rPr lang="en-US">
                <a:latin typeface="Arial" charset="0"/>
              </a:rPr>
              <a:t>Used to set/clear bits</a:t>
            </a:r>
          </a:p>
          <a:p>
            <a:r>
              <a:rPr lang="en-US">
                <a:latin typeface="Arial" charset="0"/>
              </a:rPr>
              <a:t>Bit shifts: &lt;&lt;    &gt;&gt;</a:t>
            </a:r>
          </a:p>
          <a:p>
            <a:pPr lvl="1"/>
            <a:r>
              <a:rPr lang="en-US">
                <a:latin typeface="Arial" charset="0"/>
              </a:rPr>
              <a:t>Used to shift bits into position</a:t>
            </a:r>
          </a:p>
          <a:p>
            <a:pPr lvl="1"/>
            <a:r>
              <a:rPr lang="en-US">
                <a:latin typeface="Arial" charset="0"/>
              </a:rPr>
              <a:t>Used for multiplication/division by powers of 2</a:t>
            </a:r>
          </a:p>
          <a:p>
            <a:r>
              <a:rPr lang="en-US">
                <a:latin typeface="Arial" charset="0"/>
              </a:rPr>
              <a:t>Common operations</a:t>
            </a:r>
          </a:p>
          <a:p>
            <a:pPr lvl="1"/>
            <a:r>
              <a:rPr lang="en-US">
                <a:latin typeface="Arial" charset="0"/>
              </a:rPr>
              <a:t>Setting/clearing/flipping individual bit</a:t>
            </a:r>
          </a:p>
          <a:p>
            <a:pPr lvl="1"/>
            <a:r>
              <a:rPr lang="en-US">
                <a:latin typeface="Arial" charset="0"/>
              </a:rPr>
              <a:t>Setting/clearing/flipping multiple bits</a:t>
            </a:r>
          </a:p>
          <a:p>
            <a:pPr lvl="1"/>
            <a:r>
              <a:rPr lang="en-US">
                <a:latin typeface="Arial" charset="0"/>
              </a:rPr>
              <a:t>Extracting bits</a:t>
            </a: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813DFD-04A7-214F-B618-73DE13A099EC}" type="datetime1">
              <a:rPr lang="en-US" sz="1200">
                <a:latin typeface="Garamond" charset="0"/>
              </a:rPr>
              <a:pPr eaLnBrk="1" hangingPunct="1"/>
              <a:t>12/7/15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DF98AE-A784-DA4F-AAA7-4DCA46B027AA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hexadecimal output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To print a number in hex, use 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%x</a:t>
            </a:r>
            <a:r>
              <a:rPr lang="en-US" sz="2800">
                <a:latin typeface="Arial" charset="0"/>
              </a:rPr>
              <a:t> or 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%X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%x</a:t>
            </a:r>
            <a:r>
              <a:rPr lang="en-US" sz="2400">
                <a:latin typeface="Arial" charset="0"/>
              </a:rPr>
              <a:t> prints characters </a:t>
            </a:r>
            <a:r>
              <a:rPr lang="en-US" sz="2400">
                <a:latin typeface="Courier New" charset="0"/>
                <a:cs typeface="Courier New" charset="0"/>
              </a:rPr>
              <a:t>a-f</a:t>
            </a:r>
            <a:r>
              <a:rPr lang="en-US" sz="2400">
                <a:latin typeface="Arial" charset="0"/>
              </a:rPr>
              <a:t> in lowercase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%X</a:t>
            </a:r>
            <a:r>
              <a:rPr lang="en-US" sz="2400">
                <a:latin typeface="Arial" charset="0"/>
              </a:rPr>
              <a:t> prints characters </a:t>
            </a:r>
            <a:r>
              <a:rPr lang="en-US" sz="2400">
                <a:latin typeface="Courier New" charset="0"/>
                <a:cs typeface="Courier New" charset="0"/>
              </a:rPr>
              <a:t>A-F</a:t>
            </a:r>
            <a:r>
              <a:rPr lang="en-US" sz="2400">
                <a:latin typeface="Arial" charset="0"/>
              </a:rPr>
              <a:t> in uppercase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To show leading </a:t>
            </a:r>
            <a:r>
              <a:rPr lang="en-US" sz="2800">
                <a:latin typeface="Courier New" charset="0"/>
                <a:cs typeface="Courier New" charset="0"/>
              </a:rPr>
              <a:t>0x</a:t>
            </a:r>
            <a:r>
              <a:rPr lang="en-US" sz="2800">
                <a:latin typeface="Arial" charset="0"/>
                <a:cs typeface="Courier New" charset="0"/>
              </a:rPr>
              <a:t>, </a:t>
            </a:r>
            <a:r>
              <a:rPr lang="en-US" sz="2800">
                <a:latin typeface="Arial" charset="0"/>
              </a:rPr>
              <a:t>use the </a:t>
            </a:r>
            <a:r>
              <a:rPr lang="en-US" sz="2800">
                <a:latin typeface="Courier New" charset="0"/>
                <a:cs typeface="Courier New" charset="0"/>
              </a:rPr>
              <a:t>#</a:t>
            </a:r>
            <a:r>
              <a:rPr lang="en-US" sz="2800">
                <a:latin typeface="Arial" charset="0"/>
              </a:rPr>
              <a:t> flag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To show leading </a:t>
            </a:r>
            <a:r>
              <a:rPr lang="en-US" sz="2800">
                <a:latin typeface="Courier New" charset="0"/>
                <a:cs typeface="Courier New" charset="0"/>
              </a:rPr>
              <a:t>0</a:t>
            </a:r>
            <a:r>
              <a:rPr lang="en-US" sz="2800">
                <a:latin typeface="Arial" charset="0"/>
              </a:rPr>
              <a:t>s, use precision with total # chars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Field width + 0 flag also works </a:t>
            </a:r>
            <a:r>
              <a:rPr lang="en-US" sz="2400" u="sng">
                <a:latin typeface="Arial" charset="0"/>
              </a:rPr>
              <a:t>unless</a:t>
            </a:r>
            <a:r>
              <a:rPr lang="en-US" sz="2400">
                <a:latin typeface="Arial" charset="0"/>
              </a:rPr>
              <a:t> value = 0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Examples (assume </a:t>
            </a:r>
            <a:r>
              <a:rPr lang="en-US" sz="2800">
                <a:latin typeface="Courier New" charset="0"/>
                <a:cs typeface="Courier New" charset="0"/>
              </a:rPr>
              <a:t>var1 = 0x1A2B</a:t>
            </a:r>
            <a:r>
              <a:rPr lang="en-US" sz="28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1a2b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1A2B</a:t>
            </a:r>
            <a:endParaRPr lang="en-US" altLang="ja-JP" sz="2400" b="1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%#x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0x1a2b</a:t>
            </a:r>
            <a:endParaRPr lang="en-US" altLang="ja-JP" sz="2400" b="1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%.6x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001a2b</a:t>
            </a:r>
            <a:endParaRPr lang="en-US" altLang="ja-JP" sz="2400" b="1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%#.6x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0x001a2b</a:t>
            </a:r>
            <a:endParaRPr lang="en-US" sz="2400" b="1">
              <a:latin typeface="Courier New" charset="0"/>
              <a:cs typeface="Courier New" charset="0"/>
              <a:sym typeface="Wingdings" charset="0"/>
            </a:endParaRP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E058792-09E2-6741-B249-BCC82D64585B}" type="datetime1">
              <a:rPr lang="en-US" sz="1200">
                <a:latin typeface="Garamond" charset="0"/>
              </a:rPr>
              <a:pPr eaLnBrk="1" hangingPunct="1"/>
              <a:t>12/7/15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EFFC90-FB19-C44F-92C7-1247479775C9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Structures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User-defined types; e</a:t>
            </a:r>
            <a:r>
              <a:rPr lang="en-US" sz="2100">
                <a:latin typeface="Arial" charset="0"/>
                <a:cs typeface="Courier New" charset="0"/>
              </a:rPr>
              <a:t>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Arial" charset="0"/>
                <a:cs typeface="Courier New" charset="0"/>
              </a:rPr>
              <a:t>		</a:t>
            </a:r>
            <a:r>
              <a:rPr lang="en-US" sz="2100">
                <a:latin typeface="Courier New" charset="0"/>
                <a:cs typeface="Courier New" charset="0"/>
              </a:rPr>
              <a:t>typedef struct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first[50];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middle;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last[50];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unsigned int ID;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double GPA;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} StudentInfo;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Can define variables of that type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Scalar: 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>
                <a:latin typeface="Courier New" charset="0"/>
                <a:cs typeface="Courier New" charset="0"/>
              </a:rPr>
              <a:t> student1;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Array: 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>
                <a:latin typeface="Courier New" charset="0"/>
                <a:cs typeface="Courier New" charset="0"/>
              </a:rPr>
              <a:t> classList[10];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Pointer: 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>
                <a:latin typeface="Courier New" charset="0"/>
                <a:cs typeface="Courier New" charset="0"/>
              </a:rPr>
              <a:t> *sPtr;</a:t>
            </a:r>
            <a:r>
              <a:rPr lang="en-US" sz="1800">
                <a:latin typeface="Arial" charset="0"/>
                <a:cs typeface="Courier New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Access members using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Dot operator: </a:t>
            </a:r>
            <a:r>
              <a:rPr lang="en-US" sz="1800">
                <a:latin typeface="Courier New" charset="0"/>
                <a:cs typeface="Courier New" charset="0"/>
              </a:rPr>
              <a:t>student1.middle = </a:t>
            </a:r>
            <a:r>
              <a:rPr lang="ja-JP" altLang="en-US" sz="1800">
                <a:latin typeface="Courier New" charset="0"/>
                <a:cs typeface="Courier New" charset="0"/>
              </a:rPr>
              <a:t>‘</a:t>
            </a:r>
            <a:r>
              <a:rPr lang="en-US" altLang="ja-JP" sz="1800">
                <a:latin typeface="Courier New" charset="0"/>
                <a:cs typeface="Courier New" charset="0"/>
              </a:rPr>
              <a:t>J</a:t>
            </a:r>
            <a:r>
              <a:rPr lang="ja-JP" altLang="en-US" sz="1800">
                <a:latin typeface="Courier New" charset="0"/>
                <a:cs typeface="Courier New" charset="0"/>
              </a:rPr>
              <a:t>’</a:t>
            </a:r>
            <a:r>
              <a:rPr lang="en-US" altLang="ja-JP" sz="1800"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Arrow (if pointers): </a:t>
            </a:r>
            <a:r>
              <a:rPr lang="en-US" sz="1800">
                <a:latin typeface="Courier New" charset="0"/>
                <a:cs typeface="Courier New" charset="0"/>
              </a:rPr>
              <a:t>sPtr-&gt;GPA = 3.5;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Typically passed to functions by address </a:t>
            </a:r>
          </a:p>
          <a:p>
            <a:pPr>
              <a:lnSpc>
                <a:spcPct val="80000"/>
              </a:lnSpc>
            </a:pPr>
            <a:endParaRPr lang="en-US" sz="2100">
              <a:latin typeface="Arial" charset="0"/>
            </a:endParaRP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F9638F7-C3C2-DF49-B6DA-F30785AE7629}" type="datetime1">
              <a:rPr lang="en-US" sz="1200">
                <a:latin typeface="Garamond" charset="0"/>
              </a:rPr>
              <a:pPr eaLnBrk="1" hangingPunct="1"/>
              <a:t>12/7/15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FD8CDDD-C6D1-8849-BBB0-4F7FAD42C05B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Basic block allocation: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Allocate block and clear it: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nmemb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b="1" dirty="0" smtClean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				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 smtClean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Resize </a:t>
            </a:r>
            <a:r>
              <a:rPr lang="en-US" dirty="0">
                <a:ea typeface="+mn-ea"/>
                <a:cs typeface="+mn-cs"/>
              </a:rPr>
              <a:t>previously allocated block: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(void 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ptr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,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				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err="1">
                <a:ea typeface="+mn-ea"/>
                <a:cs typeface="+mn-cs"/>
              </a:rPr>
              <a:t>Deallocation</a:t>
            </a:r>
            <a:r>
              <a:rPr lang="en-US" dirty="0">
                <a:ea typeface="+mn-ea"/>
                <a:cs typeface="+mn-cs"/>
              </a:rPr>
              <a:t> function: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free(void 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ptr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0CF25A-A1ED-904C-9B30-5E8F80FE68B0}" type="datetime1">
              <a:rPr lang="en-US" sz="1200">
                <a:latin typeface="Garamond" charset="0"/>
              </a:rPr>
              <a:pPr eaLnBrk="1" hangingPunct="1"/>
              <a:t>12/7/15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466C886-3227-CD4C-82A1-00E155131AC8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7821</TotalTime>
  <Words>1112</Words>
  <Application>Microsoft Macintosh PowerPoint</Application>
  <PresentationFormat>On-screen Show (4:3)</PresentationFormat>
  <Paragraphs>240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Edge</vt:lpstr>
      <vt:lpstr>16.216 ECE Application Programming</vt:lpstr>
      <vt:lpstr>Lecture outline</vt:lpstr>
      <vt:lpstr>Exam 3 notes</vt:lpstr>
      <vt:lpstr>Review: File I/O</vt:lpstr>
      <vt:lpstr>Review: General I/O</vt:lpstr>
      <vt:lpstr>Review: bit manipulation</vt:lpstr>
      <vt:lpstr>Review: hexadecimal output</vt:lpstr>
      <vt:lpstr>Review: Structures</vt:lpstr>
      <vt:lpstr>Review: dynamic memory allocation</vt:lpstr>
      <vt:lpstr>Review: dynamic memory allocation</vt:lpstr>
      <vt:lpstr>Review: dynamically allocated arrays</vt:lpstr>
      <vt:lpstr>Review: pointer-based data structures</vt:lpstr>
      <vt:lpstr>Review: Adding to list</vt:lpstr>
      <vt:lpstr>Review: deleting from list</vt:lpstr>
      <vt:lpstr>Review: finding data in list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Michael Geiger</cp:lastModifiedBy>
  <cp:revision>1652</cp:revision>
  <dcterms:created xsi:type="dcterms:W3CDTF">2006-04-03T05:03:01Z</dcterms:created>
  <dcterms:modified xsi:type="dcterms:W3CDTF">2015-12-07T20:47:30Z</dcterms:modified>
</cp:coreProperties>
</file>