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446" r:id="rId4"/>
    <p:sldId id="447" r:id="rId5"/>
    <p:sldId id="448" r:id="rId6"/>
    <p:sldId id="449" r:id="rId7"/>
    <p:sldId id="442" r:id="rId8"/>
    <p:sldId id="443" r:id="rId9"/>
    <p:sldId id="444" r:id="rId10"/>
    <p:sldId id="445" r:id="rId11"/>
    <p:sldId id="379" r:id="rId1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7847" autoAdjust="0"/>
    <p:restoredTop sz="89537" autoAdjust="0"/>
  </p:normalViewPr>
  <p:slideViewPr>
    <p:cSldViewPr>
      <p:cViewPr varScale="1">
        <p:scale>
          <a:sx n="67" d="100"/>
          <a:sy n="67" d="100"/>
        </p:scale>
        <p:origin x="-19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FF9719-ACAC-A642-8506-9595A4B3E7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40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382943-96D9-A146-A6B5-4924E9B2E2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361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2E6AF94-EBFD-7F45-992B-4497614B15BD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A5028BB-22E9-B149-85A1-2B828FFCDACB}" type="datetime1">
              <a:rPr lang="en-US"/>
              <a:pPr/>
              <a:t>1/23/16</a:t>
            </a:fld>
            <a:endParaRPr lang="en-US"/>
          </a:p>
        </p:txBody>
      </p:sp>
      <p:sp>
        <p:nvSpPr>
          <p:cNvPr id="2662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2662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1A19E69-5C2F-AD42-8922-2202214D6758}" type="slidenum">
              <a:rPr lang="en-US"/>
              <a:pPr/>
              <a:t>7</a:t>
            </a:fld>
            <a:endParaRPr lang="en-US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A84488-9874-934F-ADEE-508C1907F4EC}" type="datetime1">
              <a:rPr lang="en-US" smtClean="0"/>
              <a:t>1/23/16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C4A74-2912-164A-9DCD-581A6E492D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0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C00B42-D669-844F-9AFF-F2DCBB2B3F70}" type="datetime1">
              <a:rPr lang="en-US" smtClean="0"/>
              <a:t>1/23/16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1C4B93-FEE6-884F-BE52-FC7C34FBEA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9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5D9CCD-2811-484B-8F33-C45DC05B5CBC}" type="datetime1">
              <a:rPr lang="en-US" smtClean="0"/>
              <a:t>1/23/16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A8035A-F62C-C541-B259-FBB52AB7ED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68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C2AD08-D5A3-4D44-8A9C-A96E461E5185}" type="datetime1">
              <a:rPr lang="en-US" smtClean="0"/>
              <a:t>1/23/16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7748F2-6FEF-4144-936B-62101F33E3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69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4AFE32-9E95-654B-9FEC-CD49B13DEEF9}" type="datetime1">
              <a:rPr lang="en-US" smtClean="0"/>
              <a:t>1/23/16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5BD7AE-1E2D-AE4F-A867-32F72F8D66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5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446AFB-4B27-814D-97A8-0131E18D0D44}" type="datetime1">
              <a:rPr lang="en-US" smtClean="0"/>
              <a:t>1/23/16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C2C556-0B36-3949-BD6F-3C933038B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32A494-A012-F341-94C5-A2E69D1244B0}" type="datetime1">
              <a:rPr lang="en-US" smtClean="0"/>
              <a:t>1/23/16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F4B076-903E-BC4B-8277-0379AC3ABB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0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331943-575B-194E-8712-0040FED9298C}" type="datetime1">
              <a:rPr lang="en-US" smtClean="0"/>
              <a:t>1/23/16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C6B45-BC28-FD48-862F-EE7438D153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2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4F0DEC-7CDC-6846-9F12-B9D8AA83C2EA}" type="datetime1">
              <a:rPr lang="en-US" smtClean="0"/>
              <a:t>1/23/16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8DC2AA-A4C6-F643-B2FA-8E52C0BDD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1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FE356F-3F21-5441-8911-7203BA809EF8}" type="datetime1">
              <a:rPr lang="en-US" smtClean="0"/>
              <a:t>1/23/16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84F7A9-C279-E046-A9A0-422B526C7C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2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576B55-B170-B944-93F9-139F3A6709B5}" type="datetime1">
              <a:rPr lang="en-US" smtClean="0"/>
              <a:t>1/23/16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9FEAAA-E925-B34E-A2DD-2CC980644E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2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3C012F-E9B4-0A49-994D-4837A43BB22C}" type="datetime1">
              <a:rPr lang="en-US" smtClean="0"/>
              <a:t>1/23/16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8C9840-B645-354F-B720-E618694A9B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1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9CF191-96E2-6B4C-91BD-73424B8698B1}" type="datetime1">
              <a:rPr lang="en-US" smtClean="0"/>
              <a:t>1/23/16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7DD0D5-0422-3541-A9AC-45D1845851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0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41F36AC8-3A98-CF4A-820D-7AB1029F544E}" type="datetime1">
              <a:rPr lang="en-US" smtClean="0"/>
              <a:t>1/23/16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B27C53E5-929C-E345-8015-E07A08DC97A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2" r:id="rId1"/>
    <p:sldLayoutId id="2147484520" r:id="rId2"/>
    <p:sldLayoutId id="2147484521" r:id="rId3"/>
    <p:sldLayoutId id="2147484522" r:id="rId4"/>
    <p:sldLayoutId id="2147484523" r:id="rId5"/>
    <p:sldLayoutId id="2147484524" r:id="rId6"/>
    <p:sldLayoutId id="2147484525" r:id="rId7"/>
    <p:sldLayoutId id="2147484526" r:id="rId8"/>
    <p:sldLayoutId id="2147484527" r:id="rId9"/>
    <p:sldLayoutId id="2147484528" r:id="rId10"/>
    <p:sldLayoutId id="2147484529" r:id="rId11"/>
    <p:sldLayoutId id="2147484530" r:id="rId12"/>
    <p:sldLayoutId id="2147484531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Microprocessor </a:t>
            </a:r>
            <a:r>
              <a:rPr lang="en-US" sz="4600" dirty="0">
                <a:latin typeface="Garamond" charset="0"/>
              </a:rPr>
              <a:t>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3: </a:t>
            </a:r>
            <a:r>
              <a:rPr lang="en-US" dirty="0">
                <a:latin typeface="Arial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Data (continued): storage media, alignment, and </a:t>
            </a:r>
            <a:r>
              <a:rPr lang="en-US" dirty="0" err="1" smtClean="0">
                <a:latin typeface="Arial" charset="0"/>
              </a:rPr>
              <a:t>endianness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672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Word at 0x200D = 0x2C96</a:t>
            </a:r>
          </a:p>
          <a:p>
            <a:pPr lvl="1"/>
            <a:r>
              <a:rPr lang="en-US">
                <a:latin typeface="Arial" charset="0"/>
              </a:rPr>
              <a:t>Address is </a:t>
            </a:r>
            <a:r>
              <a:rPr lang="en-US" u="sng">
                <a:latin typeface="Arial" charset="0"/>
              </a:rPr>
              <a:t>not</a:t>
            </a:r>
            <a:r>
              <a:rPr lang="en-US">
                <a:latin typeface="Arial" charset="0"/>
              </a:rPr>
              <a:t> divisible by 2 </a:t>
            </a:r>
            <a:r>
              <a:rPr lang="en-US">
                <a:latin typeface="Arial" charset="0"/>
                <a:sym typeface="Wingdings" charset="0"/>
              </a:rPr>
              <a:t> unaligned</a:t>
            </a:r>
          </a:p>
          <a:p>
            <a:r>
              <a:rPr lang="en-US">
                <a:solidFill>
                  <a:srgbClr val="0000FF"/>
                </a:solidFill>
                <a:latin typeface="Arial" charset="0"/>
                <a:sym typeface="Wingdings" charset="0"/>
              </a:rPr>
              <a:t>Double word at 0x2012 = 0x2301ABCD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Address is </a:t>
            </a:r>
            <a:r>
              <a:rPr lang="en-US" u="sng">
                <a:latin typeface="Arial" charset="0"/>
                <a:sym typeface="Wingdings" charset="0"/>
              </a:rPr>
              <a:t>not</a:t>
            </a:r>
            <a:r>
              <a:rPr lang="en-US">
                <a:latin typeface="Arial" charset="0"/>
                <a:sym typeface="Wingdings" charset="0"/>
              </a:rPr>
              <a:t> divisible by 4  unaligned</a:t>
            </a:r>
          </a:p>
          <a:p>
            <a:pPr lvl="2"/>
            <a:r>
              <a:rPr lang="en-US">
                <a:latin typeface="Arial" charset="0"/>
                <a:sym typeface="Wingdings" charset="0"/>
              </a:rPr>
              <a:t>Remember, hexadecimal is base 16—0x12 = 18</a:t>
            </a:r>
            <a:r>
              <a:rPr lang="en-US" baseline="-25000">
                <a:latin typeface="Arial" charset="0"/>
                <a:sym typeface="Wingdings" charset="0"/>
              </a:rPr>
              <a:t>10</a:t>
            </a: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EDEE51E-083F-6F4E-91B3-5C28323DDBB7}" type="datetime1">
              <a:rPr lang="en-US" smtClean="0">
                <a:latin typeface="Garamond" charset="0"/>
              </a:rPr>
              <a:t>1/23/16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D134D8-2144-3D4E-AB8A-69F9C6E17FFD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graphicFrame>
        <p:nvGraphicFramePr>
          <p:cNvPr id="7" name="Group 42"/>
          <p:cNvGraphicFramePr>
            <a:graphicFrameLocks/>
          </p:cNvGraphicFramePr>
          <p:nvPr/>
        </p:nvGraphicFramePr>
        <p:xfrm>
          <a:off x="2667000" y="1219200"/>
          <a:ext cx="3309938" cy="1584336"/>
        </p:xfrm>
        <a:graphic>
          <a:graphicData uri="http://schemas.openxmlformats.org/drawingml/2006/table">
            <a:tbl>
              <a:tblPr/>
              <a:tblGrid>
                <a:gridCol w="1129247"/>
                <a:gridCol w="504922"/>
                <a:gridCol w="504922"/>
                <a:gridCol w="578278"/>
                <a:gridCol w="592569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0x200C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96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2C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0x2010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CD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AB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0x2014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>
                <a:latin typeface="Arial" charset="0"/>
              </a:rPr>
              <a:t>Assembly programming basics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Sign up for the discussion group on Piazza</a:t>
            </a:r>
          </a:p>
          <a:p>
            <a:pPr lvl="1"/>
            <a:r>
              <a:rPr lang="en-US" dirty="0">
                <a:latin typeface="Arial" charset="0"/>
              </a:rPr>
              <a:t>HW 1 posted; due Friday, 1/29, 1:00 PM</a:t>
            </a:r>
          </a:p>
          <a:p>
            <a:pPr lvl="2"/>
            <a:r>
              <a:rPr lang="en-US" dirty="0">
                <a:latin typeface="Arial" charset="0"/>
              </a:rPr>
              <a:t>Bring hard copies to class or leave in envelope on office door</a:t>
            </a:r>
          </a:p>
          <a:p>
            <a:pPr lvl="2"/>
            <a:r>
              <a:rPr lang="en-US" dirty="0">
                <a:latin typeface="Arial" charset="0"/>
              </a:rPr>
              <a:t>E-mail electronic submissions to Dr. Geiger</a:t>
            </a:r>
          </a:p>
          <a:p>
            <a:pPr lvl="3"/>
            <a:r>
              <a:rPr lang="en-US">
                <a:latin typeface="Arial" charset="0"/>
              </a:rPr>
              <a:t>Please attach only a single file (archives not accepted)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DA3BDA-12DF-DD49-A780-65676CE96A0C}" type="datetime1">
              <a:rPr lang="en-US" smtClean="0">
                <a:latin typeface="Garamond" charset="0"/>
              </a:rPr>
              <a:t>1/23/16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A2026B7-81E5-554F-8FAA-A26F24607B36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Sign up for the course discussion group on Piazza</a:t>
            </a:r>
          </a:p>
          <a:p>
            <a:pPr lvl="1"/>
            <a:r>
              <a:rPr lang="en-US" dirty="0">
                <a:latin typeface="Arial" charset="0"/>
              </a:rPr>
              <a:t>HW 1 </a:t>
            </a:r>
            <a:r>
              <a:rPr lang="en-US" dirty="0" smtClean="0">
                <a:latin typeface="Arial" charset="0"/>
              </a:rPr>
              <a:t>posted; due Friday, 1/29, 1:00 PM</a:t>
            </a:r>
          </a:p>
          <a:p>
            <a:pPr lvl="2"/>
            <a:r>
              <a:rPr lang="en-US" dirty="0" smtClean="0">
                <a:latin typeface="Arial" charset="0"/>
              </a:rPr>
              <a:t>Bring hard copies to class or leave in envelope on office door</a:t>
            </a:r>
          </a:p>
          <a:p>
            <a:pPr lvl="2"/>
            <a:r>
              <a:rPr lang="en-US" dirty="0" smtClean="0">
                <a:latin typeface="Arial" charset="0"/>
              </a:rPr>
              <a:t>E-mail electronic submissions to Dr. Geiger</a:t>
            </a:r>
          </a:p>
          <a:p>
            <a:pPr lvl="3"/>
            <a:r>
              <a:rPr lang="en-US" dirty="0" smtClean="0">
                <a:latin typeface="Arial" charset="0"/>
              </a:rPr>
              <a:t>Please attach only a single file (archives not accepted)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Review</a:t>
            </a:r>
          </a:p>
          <a:p>
            <a:pPr lvl="1"/>
            <a:r>
              <a:rPr lang="en-US" dirty="0">
                <a:latin typeface="Arial" charset="0"/>
              </a:rPr>
              <a:t>Data </a:t>
            </a:r>
            <a:r>
              <a:rPr lang="en-US" dirty="0" smtClean="0">
                <a:latin typeface="Arial" charset="0"/>
              </a:rPr>
              <a:t>types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How are the bits interpreted? (</a:t>
            </a:r>
            <a:r>
              <a:rPr lang="en-US" sz="2400" dirty="0" err="1" smtClean="0">
                <a:latin typeface="Arial" charset="0"/>
              </a:rPr>
              <a:t>int</a:t>
            </a:r>
            <a:r>
              <a:rPr lang="en-US" sz="2400" dirty="0" smtClean="0">
                <a:latin typeface="Arial" charset="0"/>
              </a:rPr>
              <a:t>, FP, signed/unsigned)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What size are they? (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byte</a:t>
            </a:r>
            <a:r>
              <a:rPr lang="en-US" sz="2400" dirty="0" smtClean="0">
                <a:latin typeface="Arial" charset="0"/>
              </a:rPr>
              <a:t>,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word</a:t>
            </a:r>
            <a:r>
              <a:rPr lang="en-US" sz="2400" dirty="0" smtClean="0">
                <a:latin typeface="Arial" charset="0"/>
              </a:rPr>
              <a:t>, etc.)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Storage media</a:t>
            </a:r>
          </a:p>
          <a:p>
            <a:pPr lvl="1"/>
            <a:r>
              <a:rPr lang="en-US" dirty="0" smtClean="0">
                <a:latin typeface="Arial" charset="0"/>
              </a:rPr>
              <a:t>Alignment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err="1" smtClean="0">
                <a:latin typeface="Arial" charset="0"/>
              </a:rPr>
              <a:t>Endianness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059B4DE-9145-1341-89D5-BBF8AB81C124}" type="datetime1">
              <a:rPr lang="en-US" smtClean="0">
                <a:latin typeface="Garamond" charset="0"/>
              </a:rPr>
              <a:t>1/23/16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9A3514-0CDB-194E-B7D5-F7453184A31F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What characteristics do we want storage media to have? </a:t>
            </a:r>
          </a:p>
          <a:p>
            <a:r>
              <a:rPr lang="en-US" dirty="0">
                <a:latin typeface="Arial" charset="0"/>
              </a:rPr>
              <a:t>Two primary answers</a:t>
            </a:r>
          </a:p>
          <a:p>
            <a:pPr lvl="1"/>
            <a:r>
              <a:rPr lang="en-US" dirty="0">
                <a:latin typeface="Arial" charset="0"/>
              </a:rPr>
              <a:t>Speed</a:t>
            </a:r>
          </a:p>
          <a:p>
            <a:pPr lvl="1"/>
            <a:r>
              <a:rPr lang="en-US" dirty="0">
                <a:latin typeface="Arial" charset="0"/>
              </a:rPr>
              <a:t>Capacity</a:t>
            </a:r>
          </a:p>
          <a:p>
            <a:pPr lvl="1"/>
            <a:r>
              <a:rPr lang="en-US" dirty="0">
                <a:latin typeface="Arial" charset="0"/>
              </a:rPr>
              <a:t>Very difficult to get both in single storage unit</a:t>
            </a:r>
          </a:p>
          <a:p>
            <a:r>
              <a:rPr lang="en-US" dirty="0">
                <a:latin typeface="Arial" charset="0"/>
              </a:rPr>
              <a:t>Processors use two different types of storage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Registers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B66487-2D73-9644-9B41-C3B894D014AF}" type="datetime1">
              <a:rPr lang="en-US" smtClean="0">
                <a:latin typeface="Garamond" charset="0"/>
              </a:rPr>
              <a:t>1/23/16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CEA027-EB20-5B4B-BA00-3F34291F21C0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932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Registers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Small, fast set of storage locations close to </a:t>
            </a:r>
            <a:r>
              <a:rPr lang="en-US" dirty="0" smtClean="0">
                <a:latin typeface="Arial" charset="0"/>
              </a:rPr>
              <a:t>processor core (</a:t>
            </a:r>
            <a:r>
              <a:rPr lang="en-US" smtClean="0">
                <a:latin typeface="Arial" charset="0"/>
              </a:rPr>
              <a:t>execution engine)</a:t>
            </a:r>
            <a:endParaRPr lang="en-US">
              <a:latin typeface="Arial" charset="0"/>
            </a:endParaRPr>
          </a:p>
          <a:p>
            <a:r>
              <a:rPr lang="en-US" dirty="0">
                <a:latin typeface="Arial" charset="0"/>
              </a:rPr>
              <a:t>Primarily used for computation, short-term storage</a:t>
            </a:r>
          </a:p>
          <a:p>
            <a:pPr lvl="1"/>
            <a:r>
              <a:rPr lang="en-US" dirty="0">
                <a:latin typeface="Arial" charset="0"/>
              </a:rPr>
              <a:t>Speed </a:t>
            </a:r>
            <a:r>
              <a:rPr lang="en-US" dirty="0">
                <a:latin typeface="Arial" charset="0"/>
                <a:sym typeface="Wingdings" charset="0"/>
              </a:rPr>
              <a:t> </a:t>
            </a:r>
            <a:r>
              <a:rPr lang="en-US" dirty="0">
                <a:latin typeface="Arial" charset="0"/>
              </a:rPr>
              <a:t>ideal for individual operations</a:t>
            </a:r>
          </a:p>
          <a:p>
            <a:pPr lvl="1"/>
            <a:r>
              <a:rPr lang="en-US" dirty="0">
                <a:latin typeface="Arial" charset="0"/>
              </a:rPr>
              <a:t>Lack of capacity </a:t>
            </a:r>
            <a:r>
              <a:rPr lang="en-US" dirty="0">
                <a:latin typeface="Arial" charset="0"/>
                <a:sym typeface="Wingdings" charset="0"/>
              </a:rPr>
              <a:t> will frequently overwrite</a:t>
            </a:r>
          </a:p>
          <a:p>
            <a:r>
              <a:rPr lang="en-US" dirty="0">
                <a:latin typeface="Arial" charset="0"/>
                <a:sym typeface="Wingdings" charset="0"/>
              </a:rPr>
              <a:t>Reference registers by name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Example: ADD EAX, EBX  EAX = EAX + EBX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EAX, EBX are registers in x86 architecture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249ABB8-DAE1-F34D-83CC-13F17437A694}" type="datetime1">
              <a:rPr lang="en-US" smtClean="0">
                <a:latin typeface="Garamond" charset="0"/>
              </a:rPr>
              <a:t>1/23/16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14A38FA-B024-024F-A3BF-8EF30399A006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33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Provides enough capacity for all code, data (possibly I/O as well)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Typically organized as hierarchy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Used primarily for long-term storage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Lacks speed of registers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Provides capacity to ensure data not overwritten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Reference memory by address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Example: MOV EAX, </a:t>
            </a:r>
            <a:r>
              <a:rPr lang="en-US" dirty="0" smtClean="0"/>
              <a:t>[100h]</a:t>
            </a:r>
            <a:endParaRPr lang="en-US" dirty="0" smtClean="0"/>
          </a:p>
          <a:p>
            <a:pPr marL="344487" lvl="1" indent="0">
              <a:buFont typeface="Wingdings" charset="2"/>
              <a:buNone/>
              <a:defRPr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 EAX = memory at address </a:t>
            </a:r>
            <a:r>
              <a:rPr lang="en-US" dirty="0" smtClean="0">
                <a:sym typeface="Wingdings" pitchFamily="2" charset="2"/>
              </a:rPr>
              <a:t>[100h]</a:t>
            </a:r>
            <a:endParaRPr lang="en-US" dirty="0" smtClean="0">
              <a:sym typeface="Wingdings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B4D18B-07EC-2F44-B1E8-4AA8FB901C68}" type="datetime1">
              <a:rPr lang="en-US" smtClean="0">
                <a:latin typeface="Garamond" charset="0"/>
              </a:rPr>
              <a:t>1/23/16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AA1D4B-4158-8548-8C3B-25444E0E7735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595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Memory (continued)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Accessing single byte is easy</a:t>
            </a:r>
          </a:p>
          <a:p>
            <a:r>
              <a:rPr lang="en-US" dirty="0">
                <a:latin typeface="Arial" charset="0"/>
              </a:rPr>
              <a:t>Considerations with multi-byte data</a:t>
            </a:r>
          </a:p>
          <a:p>
            <a:pPr lvl="1"/>
            <a:r>
              <a:rPr lang="en-US" dirty="0">
                <a:latin typeface="Arial" charset="0"/>
              </a:rPr>
              <a:t>Are the data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aligned</a:t>
            </a:r>
            <a:r>
              <a:rPr lang="en-US" dirty="0">
                <a:latin typeface="Arial" charset="0"/>
              </a:rPr>
              <a:t>?</a:t>
            </a:r>
          </a:p>
          <a:p>
            <a:pPr lvl="2"/>
            <a:r>
              <a:rPr lang="en-US" dirty="0">
                <a:latin typeface="Arial" charset="0"/>
              </a:rPr>
              <a:t>Easier/faster to access aligned data</a:t>
            </a:r>
          </a:p>
          <a:p>
            <a:pPr lvl="1"/>
            <a:r>
              <a:rPr lang="en-US" dirty="0">
                <a:latin typeface="Arial" charset="0"/>
              </a:rPr>
              <a:t>How are the data organized in memory (“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endianness</a:t>
            </a:r>
            <a:r>
              <a:rPr lang="en-US" dirty="0">
                <a:latin typeface="Arial" charset="0"/>
              </a:rPr>
              <a:t>”)?</a:t>
            </a:r>
          </a:p>
          <a:p>
            <a:pPr lvl="2"/>
            <a:r>
              <a:rPr lang="en-US" dirty="0">
                <a:latin typeface="Arial" charset="0"/>
              </a:rPr>
              <a:t>Given 32-bit number: </a:t>
            </a:r>
            <a:r>
              <a:rPr lang="en-US" dirty="0" err="1" smtClean="0">
                <a:latin typeface="Arial" charset="0"/>
              </a:rPr>
              <a:t>DEADBEEFh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or 0xDEADBEEF</a:t>
            </a:r>
          </a:p>
          <a:p>
            <a:pPr lvl="2"/>
            <a:r>
              <a:rPr lang="en-US" dirty="0">
                <a:latin typeface="Arial" charset="0"/>
              </a:rPr>
              <a:t>Which byte—MSB (0xDE) or LSB (0xEF) gets stored in memory first?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0455BC3-5E36-5C40-AE9D-374DDE345EDE}" type="datetime1">
              <a:rPr lang="en-US" smtClean="0">
                <a:latin typeface="Garamond" charset="0"/>
              </a:rPr>
              <a:t>1/23/16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9BE5E-C5AA-6E4B-9B9A-4748D78D0907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019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Aligned Words, Double words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0" y="1143000"/>
            <a:ext cx="5181600" cy="498792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Aligned</a:t>
            </a:r>
            <a:r>
              <a:rPr lang="en-US">
                <a:latin typeface="Arial" charset="0"/>
              </a:rPr>
              <a:t> data: address is divisible by # of bytes</a:t>
            </a:r>
          </a:p>
          <a:p>
            <a:pPr lvl="1">
              <a:buFont typeface="Wingdings" charset="0"/>
              <a:buChar char="n"/>
            </a:pPr>
            <a:r>
              <a:rPr lang="en-US">
                <a:latin typeface="Arial" charset="0"/>
              </a:rPr>
              <a:t>2 bytes </a:t>
            </a:r>
            <a:r>
              <a:rPr lang="en-US">
                <a:latin typeface="Arial" charset="0"/>
                <a:sym typeface="Wingdings" charset="0"/>
              </a:rPr>
              <a:t> address must be even</a:t>
            </a:r>
          </a:p>
          <a:p>
            <a:pPr lvl="1">
              <a:buFont typeface="Wingdings" charset="0"/>
              <a:buChar char="n"/>
            </a:pPr>
            <a:r>
              <a:rPr lang="en-US">
                <a:latin typeface="Arial" charset="0"/>
                <a:sym typeface="Wingdings" charset="0"/>
              </a:rPr>
              <a:t>4 bytes  address must be multiple of 4</a:t>
            </a:r>
          </a:p>
          <a:p>
            <a:r>
              <a:rPr lang="en-US">
                <a:latin typeface="Arial" charset="0"/>
              </a:rPr>
              <a:t>x86 architecture doesn’t require aligned data access</a:t>
            </a:r>
          </a:p>
          <a:p>
            <a:pPr lvl="1"/>
            <a:r>
              <a:rPr lang="en-US">
                <a:latin typeface="Arial" charset="0"/>
              </a:rPr>
              <a:t>Performance impact for accessing unaligned data in memory (32-bit data bus)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3E1F136-5E89-8843-90A1-2C2D470842C8}" type="datetime1">
              <a:rPr lang="en-US" smtClean="0">
                <a:latin typeface="Garamond" charset="0"/>
              </a:rPr>
              <a:t>1/23/16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3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95215E6-ACC0-C040-A5EC-8D03C0DAE3B2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graphicFrame>
        <p:nvGraphicFramePr>
          <p:cNvPr id="9" name="Group 4"/>
          <p:cNvGraphicFramePr>
            <a:graphicFrameLocks/>
          </p:cNvGraphicFramePr>
          <p:nvPr/>
        </p:nvGraphicFramePr>
        <p:xfrm>
          <a:off x="4800600" y="1143000"/>
          <a:ext cx="3852863" cy="4484689"/>
        </p:xfrm>
        <a:graphic>
          <a:graphicData uri="http://schemas.openxmlformats.org/drawingml/2006/table">
            <a:tbl>
              <a:tblPr/>
              <a:tblGrid>
                <a:gridCol w="914400"/>
                <a:gridCol w="587375"/>
                <a:gridCol w="587375"/>
                <a:gridCol w="587375"/>
                <a:gridCol w="588963"/>
                <a:gridCol w="587375"/>
              </a:tblGrid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 address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15" name="Text Box 91"/>
          <p:cNvSpPr txBox="1">
            <a:spLocks noChangeArrowheads="1"/>
          </p:cNvSpPr>
          <p:nvPr/>
        </p:nvSpPr>
        <p:spPr bwMode="auto">
          <a:xfrm>
            <a:off x="5867400" y="990600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1800"/>
              <a:t>Aligned word</a:t>
            </a:r>
          </a:p>
        </p:txBody>
      </p:sp>
      <p:sp>
        <p:nvSpPr>
          <p:cNvPr id="6216" name="Text Box 92"/>
          <p:cNvSpPr txBox="1">
            <a:spLocks noChangeArrowheads="1"/>
          </p:cNvSpPr>
          <p:nvPr/>
        </p:nvSpPr>
        <p:spPr bwMode="auto">
          <a:xfrm>
            <a:off x="7543800" y="1182688"/>
            <a:ext cx="2133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1800"/>
              <a:t>Aligned double word</a:t>
            </a:r>
          </a:p>
        </p:txBody>
      </p:sp>
      <p:sp>
        <p:nvSpPr>
          <p:cNvPr id="6217" name="Text Box 93"/>
          <p:cNvSpPr txBox="1">
            <a:spLocks noChangeArrowheads="1"/>
          </p:cNvSpPr>
          <p:nvPr/>
        </p:nvSpPr>
        <p:spPr bwMode="auto">
          <a:xfrm>
            <a:off x="8083550" y="3352800"/>
            <a:ext cx="1212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1800"/>
              <a:t>Unaligned</a:t>
            </a:r>
          </a:p>
          <a:p>
            <a:pPr eaLnBrk="0" hangingPunct="0"/>
            <a:r>
              <a:rPr lang="en-US" sz="1800"/>
              <a:t>word</a:t>
            </a:r>
          </a:p>
        </p:txBody>
      </p:sp>
      <p:sp>
        <p:nvSpPr>
          <p:cNvPr id="6218" name="Text Box 94"/>
          <p:cNvSpPr txBox="1">
            <a:spLocks noChangeArrowheads="1"/>
          </p:cNvSpPr>
          <p:nvPr/>
        </p:nvSpPr>
        <p:spPr bwMode="auto">
          <a:xfrm>
            <a:off x="8083550" y="5105400"/>
            <a:ext cx="12239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1800"/>
              <a:t>Unaligned</a:t>
            </a:r>
          </a:p>
          <a:p>
            <a:pPr eaLnBrk="0" hangingPunct="0"/>
            <a:r>
              <a:rPr lang="en-US" sz="1800"/>
              <a:t>double </a:t>
            </a:r>
          </a:p>
          <a:p>
            <a:pPr eaLnBrk="0" hangingPunct="0"/>
            <a:r>
              <a:rPr lang="en-US" sz="1800"/>
              <a:t>word</a:t>
            </a:r>
          </a:p>
        </p:txBody>
      </p:sp>
      <p:sp>
        <p:nvSpPr>
          <p:cNvPr id="6219" name="Line 95"/>
          <p:cNvSpPr>
            <a:spLocks noChangeShapeType="1"/>
          </p:cNvSpPr>
          <p:nvPr/>
        </p:nvSpPr>
        <p:spPr bwMode="auto">
          <a:xfrm flipH="1">
            <a:off x="6248400" y="13716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0" name="Line 96"/>
          <p:cNvSpPr>
            <a:spLocks noChangeShapeType="1"/>
          </p:cNvSpPr>
          <p:nvPr/>
        </p:nvSpPr>
        <p:spPr bwMode="auto">
          <a:xfrm flipH="1">
            <a:off x="7543800" y="1828800"/>
            <a:ext cx="533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1" name="Line 97"/>
          <p:cNvSpPr>
            <a:spLocks noChangeShapeType="1"/>
          </p:cNvSpPr>
          <p:nvPr/>
        </p:nvSpPr>
        <p:spPr bwMode="auto">
          <a:xfrm flipH="1">
            <a:off x="6934200" y="37338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2" name="Line 98"/>
          <p:cNvSpPr>
            <a:spLocks noChangeShapeType="1"/>
          </p:cNvSpPr>
          <p:nvPr/>
        </p:nvSpPr>
        <p:spPr bwMode="auto">
          <a:xfrm flipH="1" flipV="1">
            <a:off x="7467600" y="48006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895BE4-E2B4-DB4F-B430-88880B120837}" type="datetime1">
              <a:rPr lang="en-US" smtClean="0">
                <a:latin typeface="Garamond" charset="0"/>
              </a:rPr>
              <a:t>1/23/16</a:t>
            </a:fld>
            <a:endParaRPr lang="en-US">
              <a:latin typeface="Garamond" charset="0"/>
            </a:endParaRPr>
          </a:p>
        </p:txBody>
      </p:sp>
      <p:sp>
        <p:nvSpPr>
          <p:cNvPr id="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7629388-6AEE-5B43-A335-9F1C6DAEEF70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Byte order (“endianness”)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05800" cy="5216525"/>
          </a:xfrm>
        </p:spPr>
        <p:txBody>
          <a:bodyPr/>
          <a:lstStyle/>
          <a:p>
            <a:pPr eaLnBrk="1" hangingPunct="1"/>
            <a:r>
              <a:rPr lang="en-US" sz="2600">
                <a:latin typeface="Arial" charset="0"/>
              </a:rPr>
              <a:t>In a multi-byte operand, how are the bytes ordered in memory?</a:t>
            </a:r>
          </a:p>
          <a:p>
            <a:pPr eaLnBrk="1" hangingPunct="1"/>
            <a:r>
              <a:rPr lang="en-US" sz="2600">
                <a:latin typeface="Arial" charset="0"/>
              </a:rPr>
              <a:t>Assume the double word value 1,000,000 (0x000F4240) is stored at address 80</a:t>
            </a:r>
          </a:p>
          <a:p>
            <a:pPr lvl="1" eaLnBrk="1" hangingPunct="1"/>
            <a:r>
              <a:rPr lang="en-US" sz="2200">
                <a:latin typeface="Arial" charset="0"/>
              </a:rPr>
              <a:t>In a </a:t>
            </a:r>
            <a:r>
              <a:rPr lang="en-US" sz="2200" i="1">
                <a:solidFill>
                  <a:srgbClr val="FF0000"/>
                </a:solidFill>
                <a:latin typeface="Arial" charset="0"/>
              </a:rPr>
              <a:t>little-endian</a:t>
            </a:r>
            <a:r>
              <a:rPr lang="en-US" sz="2200">
                <a:latin typeface="Arial" charset="0"/>
              </a:rPr>
              <a:t> ISA (like x86), the least significant byte (the “little” end) is at address 80</a:t>
            </a: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/>
            <a:r>
              <a:rPr lang="en-US" sz="2200">
                <a:latin typeface="Arial" charset="0"/>
              </a:rPr>
              <a:t>In a </a:t>
            </a:r>
            <a:r>
              <a:rPr lang="en-US" sz="2200" i="1">
                <a:solidFill>
                  <a:srgbClr val="FF0000"/>
                </a:solidFill>
                <a:latin typeface="Arial" charset="0"/>
              </a:rPr>
              <a:t>big-endian</a:t>
            </a:r>
            <a:r>
              <a:rPr lang="en-US" sz="2200">
                <a:latin typeface="Arial" charset="0"/>
              </a:rPr>
              <a:t> ISA (like MIPS), it’s the other way around</a:t>
            </a: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>
              <a:buFont typeface="Wingdings" charset="0"/>
              <a:buNone/>
            </a:pPr>
            <a:endParaRPr lang="en-US" sz="2200">
              <a:latin typeface="Arial" charset="0"/>
            </a:endParaRPr>
          </a:p>
        </p:txBody>
      </p:sp>
      <p:graphicFrame>
        <p:nvGraphicFramePr>
          <p:cNvPr id="541700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2743200" y="5151438"/>
          <a:ext cx="4038600" cy="792168"/>
        </p:xfrm>
        <a:graphic>
          <a:graphicData uri="http://schemas.openxmlformats.org/drawingml/2006/table">
            <a:tbl>
              <a:tblPr/>
              <a:tblGrid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0F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79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80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81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82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83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84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1738" name="Group 42"/>
          <p:cNvGraphicFramePr>
            <a:graphicFrameLocks noGrp="1"/>
          </p:cNvGraphicFramePr>
          <p:nvPr>
            <p:ph sz="half" idx="4294967295"/>
          </p:nvPr>
        </p:nvGraphicFramePr>
        <p:xfrm>
          <a:off x="2743200" y="3551238"/>
          <a:ext cx="4038600" cy="792168"/>
        </p:xfrm>
        <a:graphic>
          <a:graphicData uri="http://schemas.openxmlformats.org/drawingml/2006/table">
            <a:tbl>
              <a:tblPr/>
              <a:tblGrid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0F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79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80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81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82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83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84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Given the following memory contents: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Starting address of each line shown on left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Leftmost byte has lowest address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First line: addresses 0x200C, 0x200D, 0x200E, 0x200F</a:t>
            </a:r>
          </a:p>
          <a:p>
            <a:pPr lvl="2">
              <a:buFont typeface="Wingdings" pitchFamily="2" charset="2"/>
              <a:buChar char="n"/>
              <a:defRPr/>
            </a:pPr>
            <a:endParaRPr lang="en-US" dirty="0"/>
          </a:p>
          <a:p>
            <a:pPr lvl="2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endParaRPr lang="en-US" dirty="0"/>
          </a:p>
          <a:p>
            <a:pPr lvl="2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endParaRPr lang="en-US" dirty="0"/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is the value of: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The word starting at address 0x200D?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The double word starting at address 0x2012?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Are these data aligned?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301DC6-11CA-4141-98F9-AA33643A5CB0}" type="datetime1">
              <a:rPr lang="en-US" smtClean="0">
                <a:latin typeface="Garamond" charset="0"/>
              </a:rPr>
              <a:t>1/23/16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46E946E-B33E-E545-A80A-7B09BF0E0983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graphicFrame>
        <p:nvGraphicFramePr>
          <p:cNvPr id="7" name="Group 42"/>
          <p:cNvGraphicFramePr>
            <a:graphicFrameLocks/>
          </p:cNvGraphicFramePr>
          <p:nvPr/>
        </p:nvGraphicFramePr>
        <p:xfrm>
          <a:off x="2286000" y="2514600"/>
          <a:ext cx="3309938" cy="1584336"/>
        </p:xfrm>
        <a:graphic>
          <a:graphicData uri="http://schemas.openxmlformats.org/drawingml/2006/table">
            <a:tbl>
              <a:tblPr/>
              <a:tblGrid>
                <a:gridCol w="1129247"/>
                <a:gridCol w="504922"/>
                <a:gridCol w="504922"/>
                <a:gridCol w="578278"/>
                <a:gridCol w="592569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0x200C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96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2C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0x2010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CD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0x2014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7963</TotalTime>
  <Words>781</Words>
  <Application>Microsoft Macintosh PowerPoint</Application>
  <PresentationFormat>On-screen Show (4:3)</PresentationFormat>
  <Paragraphs>207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Edge</vt:lpstr>
      <vt:lpstr>EECE.3170 Microprocessor Systems Design I</vt:lpstr>
      <vt:lpstr>Lecture outline</vt:lpstr>
      <vt:lpstr>Data storage</vt:lpstr>
      <vt:lpstr>Registers</vt:lpstr>
      <vt:lpstr>Memory</vt:lpstr>
      <vt:lpstr>Memory (continued)</vt:lpstr>
      <vt:lpstr>Aligned Words, Double words</vt:lpstr>
      <vt:lpstr>Byte order (“endianness”)</vt:lpstr>
      <vt:lpstr>Examples</vt:lpstr>
      <vt:lpstr>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1655</cp:revision>
  <dcterms:created xsi:type="dcterms:W3CDTF">2006-04-03T05:03:01Z</dcterms:created>
  <dcterms:modified xsi:type="dcterms:W3CDTF">2016-01-24T04:53:25Z</dcterms:modified>
</cp:coreProperties>
</file>