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2" r:id="rId3"/>
    <p:sldId id="468" r:id="rId4"/>
    <p:sldId id="469" r:id="rId5"/>
    <p:sldId id="495" r:id="rId6"/>
    <p:sldId id="490" r:id="rId7"/>
    <p:sldId id="491" r:id="rId8"/>
    <p:sldId id="492" r:id="rId9"/>
    <p:sldId id="493" r:id="rId10"/>
    <p:sldId id="494" r:id="rId11"/>
    <p:sldId id="479" r:id="rId12"/>
    <p:sldId id="464" r:id="rId13"/>
    <p:sldId id="465" r:id="rId14"/>
    <p:sldId id="466" r:id="rId15"/>
    <p:sldId id="467" r:id="rId16"/>
    <p:sldId id="447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D28D29-B8FC-8E42-84AD-17A210DEC2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2E5C70-926E-0C45-A1AF-3B62D34B7C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81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528783-29F5-8E46-BEE8-B3C9FB08A426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7F0510-03D2-E84B-B8B9-9B5F384C256E}" type="slidenum">
              <a:rPr lang="en-US"/>
              <a:pPr/>
              <a:t>6</a:t>
            </a:fld>
            <a:endParaRPr 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DB4451-365B-D040-B069-5B46BD62CC51}" type="slidenum">
              <a:rPr lang="en-US"/>
              <a:pPr/>
              <a:t>8</a:t>
            </a:fld>
            <a:endParaRPr lang="en-US"/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7AB688-747E-7244-B8B8-BE60EB8C4EFB}" type="slidenum">
              <a:rPr lang="en-US"/>
              <a:pPr/>
              <a:t>9</a:t>
            </a:fld>
            <a:endParaRPr lang="en-US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58D13F-16BD-EB41-B41B-65AEC3ADEAEE}" type="slidenum">
              <a:rPr lang="en-US"/>
              <a:pPr/>
              <a:t>14</a:t>
            </a:fld>
            <a:endParaRPr lang="en-US"/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98AA0A-B09C-A54A-829D-DA325C22FA3F}" type="slidenum">
              <a:rPr lang="en-US"/>
              <a:pPr/>
              <a:t>15</a:t>
            </a:fld>
            <a:endParaRPr lang="en-US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86BCE1-CF2F-7C47-98AD-1AE972DE744F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68D4A-7AD8-604F-B2E5-49ECFD8BB9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73196F-3AC1-F640-8CC6-C2EB0450FCB4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6A4D1E-F0CD-7941-9B40-2EFBC9FE0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FBFDB0-CF03-C34C-B2A7-3DCC745A9909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46C1A-CE38-A741-A952-3AF46ECCFD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7D88BF-45EC-6D4A-9D88-5CCCFF21C46C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F2F7E-CF9C-D748-AD1D-6EEEDCAD80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95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8BAEB-F184-8445-9D0F-BC1D22FE79AE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79658-E113-1546-9922-E36CE2EF3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952C0-F7EF-5F47-B8BC-A5216A13FBDF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08549-4249-1F49-8B72-0C122A6AC1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E7A2C5-667A-034B-8DA5-BBCF55C9AE63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A08719-FE9C-1148-801A-6CBF29193A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5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188A5-3486-0E43-8AC4-3A21A01773B0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806DC-ABAE-0A4B-8C02-2CADE2C7A8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2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DFD61-CC4A-F94D-8094-D85DC38A588F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DF1C4-AB0D-8941-99B8-E12C85F183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7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43F45-BDB2-A24E-B17D-215972E0F9BF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E56D3-B96D-BE48-886E-9CD560064A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A8DAF-0C3B-F84A-A53C-AFA1C5CFE23C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45905-EA90-4B4C-ADBD-2213CD616A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922A6C-66B6-344D-9DF2-29BC9445889E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E8D8D-7DE4-3346-80BB-2BF40483A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7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4AB36-1421-9E4C-A3B0-8F3C2DA2B7E8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469BB-5576-B54A-87D3-8AF7A9BF10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DEE4BB1-4C8F-AA4C-B9A0-1D9B2B13FFB2}" type="datetime1">
              <a:rPr lang="en-US"/>
              <a:pPr/>
              <a:t>9/12/16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7691FE4-EAE4-9141-8265-C7CC517069E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5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  <p:sldLayoutId id="21474844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5: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Variable </a:t>
            </a:r>
            <a:r>
              <a:rPr lang="en-US" dirty="0">
                <a:latin typeface="Arial" charset="0"/>
              </a:rPr>
              <a:t>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scanf()</a:t>
            </a:r>
            <a:r>
              <a:rPr lang="en-US" sz="2600">
                <a:latin typeface="Arial" charset="0"/>
              </a:rPr>
              <a:t> will skip space characters for all types but </a:t>
            </a:r>
            <a:r>
              <a:rPr lang="en-US" sz="2600">
                <a:latin typeface="Courier New" charset="0"/>
                <a:cs typeface="Courier New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Read input until it finds something that</a:t>
            </a:r>
            <a:r>
              <a:rPr lang="ja-JP" altLang="en-US" sz="2200">
                <a:latin typeface="Arial" charset="0"/>
              </a:rPr>
              <a:t>’</a:t>
            </a:r>
            <a:r>
              <a:rPr lang="en-US" sz="2200">
                <a:latin typeface="Arial" charset="0"/>
              </a:rPr>
              <a:t>s not a space, then see if it matches the desired type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matches, value will be stored in specified variable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If type doesn</a:t>
            </a:r>
            <a:r>
              <a:rPr lang="ja-JP" altLang="en-US" sz="1900">
                <a:latin typeface="Arial" charset="0"/>
              </a:rPr>
              <a:t>’</a:t>
            </a:r>
            <a:r>
              <a:rPr lang="en-US" sz="1900">
                <a:latin typeface="Arial" charset="0"/>
              </a:rPr>
              <a:t>t match, nothing stored; function stops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Space in string only matters if using </a:t>
            </a:r>
            <a:r>
              <a:rPr lang="en-US" sz="2200">
                <a:latin typeface="Courier New" charset="0"/>
                <a:cs typeface="Courier New" charset="0"/>
              </a:rPr>
              <a:t>%c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ourier New" charset="0"/>
                <a:cs typeface="Courier New" charset="0"/>
              </a:rPr>
              <a:t>%c</a:t>
            </a:r>
            <a:r>
              <a:rPr lang="en-US" sz="2600">
                <a:latin typeface="Arial" charset="0"/>
              </a:rPr>
              <a:t> will read </a:t>
            </a:r>
            <a:r>
              <a:rPr lang="en-US" sz="2600" u="sng">
                <a:latin typeface="Arial" charset="0"/>
              </a:rPr>
              <a:t>any</a:t>
            </a:r>
            <a:r>
              <a:rPr lang="en-US" sz="2600">
                <a:latin typeface="Arial" charset="0"/>
              </a:rPr>
              <a:t> character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Includes spaces, newlines,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Example: given </a:t>
            </a:r>
            <a:r>
              <a:rPr lang="en-US" sz="2200">
                <a:latin typeface="Courier New" charset="0"/>
                <a:cs typeface="Courier New" charset="0"/>
              </a:rPr>
              <a:t>scanf("%d%c", &amp;i, &amp;c);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'a'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	</a:t>
            </a:r>
            <a:r>
              <a:rPr lang="en-US" sz="1900">
                <a:latin typeface="Courier New" charset="0"/>
                <a:cs typeface="Courier New" charset="0"/>
              </a:rPr>
              <a:t>3 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 '</a:t>
            </a:r>
            <a:endParaRPr lang="en-US" sz="19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Input:  	</a:t>
            </a:r>
            <a:r>
              <a:rPr lang="en-US" sz="1900">
                <a:latin typeface="Courier New" charset="0"/>
                <a:cs typeface="Courier New" charset="0"/>
              </a:rPr>
              <a:t>3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      	a</a:t>
            </a:r>
            <a:r>
              <a:rPr lang="en-US" sz="1900">
                <a:latin typeface="Arial" charset="0"/>
              </a:rPr>
              <a:t> 	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Courier New" charset="0"/>
                <a:cs typeface="Courier New" charset="0"/>
                <a:sym typeface="Wingdings" charset="0"/>
              </a:rPr>
              <a:t>i = 3, c = '\n' </a:t>
            </a:r>
            <a:r>
              <a:rPr lang="en-US" sz="1900">
                <a:latin typeface="Arial" charset="0"/>
                <a:cs typeface="Courier New" charset="0"/>
                <a:sym typeface="Wingdings" charset="0"/>
              </a:rPr>
              <a:t>(assuming newline 						 directly after 3)</a:t>
            </a:r>
            <a:endParaRPr lang="en-US" sz="19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2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DFC823-4FA7-0B4F-93C6-19C627A1A32C}" type="datetime1">
              <a:rPr lang="en-US">
                <a:latin typeface="Garamond" charset="0"/>
              </a:rPr>
              <a:pPr eaLnBrk="1" hangingPunct="1"/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CE7B6-4980-4F4B-9C95-904F246E2D71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</a:rPr>
              <a:t> returns # of </a:t>
            </a:r>
            <a:r>
              <a:rPr lang="en-US" dirty="0" smtClean="0">
                <a:ea typeface="+mn-ea"/>
              </a:rPr>
              <a:t>successfully read </a:t>
            </a:r>
            <a:r>
              <a:rPr lang="en-US" dirty="0">
                <a:ea typeface="+mn-ea"/>
              </a:rPr>
              <a:t>items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Ex.: given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&amp;x, &amp;y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 smtClean="0">
                <a:sym typeface="Wingdings" pitchFamily="2" charset="2"/>
              </a:rPr>
              <a:t>, 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7.2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.3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is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x1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both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Can assign return value to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;		// # input values read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("%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d%d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&amp;x, &amp;y);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6103D8-691E-D94F-859E-50D2D4A02E25}" type="datetime1">
              <a:rPr lang="en-US">
                <a:latin typeface="Garamond" charset="0"/>
              </a:rPr>
              <a:pPr eaLnBrk="1" hangingPunct="1"/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B652EF-08D0-E345-8E46-D893845E412F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F25F69-F0BE-104B-AD54-46D193247BB1}" type="datetime1">
              <a:rPr lang="en-US">
                <a:latin typeface="Garamond" charset="0"/>
              </a:rPr>
              <a:pPr eaLnBrk="1" hangingPunct="1"/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6B9F9C-7574-FA49-B108-D7EC89A9358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C82FA72-6F93-4942-8819-D0B2CA4DC317}" type="datetime1">
              <a:rPr lang="en-US">
                <a:latin typeface="Garamond" charset="0"/>
              </a:rPr>
              <a:pPr eaLnBrk="1" hangingPunct="1"/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D00587-BB77-8947-8103-D303F3F2C73B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1BB622-E451-8543-A39A-E1CC475B1F10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Using scanf() and printf() together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scanf("%d",&amp;hours);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29BE27-C61F-074C-AA7B-5BFF005F2B39}" type="datetime1">
              <a:rPr lang="en-US">
                <a:latin typeface="Garamond" charset="0"/>
              </a:rPr>
              <a:pPr eaLnBrk="1" hangingPunct="1"/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63061-22BB-DD41-B4AF-10086E2265F5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 - Payroll Ver 2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$%lf\n",grosspay);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7A0086-F739-D84F-8B7E-51BDD35FB12E}" type="datetime1">
              <a:rPr lang="en-US">
                <a:latin typeface="Garamond" charset="0"/>
              </a:rPr>
              <a:pPr eaLnBrk="1" hangingPunct="1"/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PE1: Flowcharts and debugging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9/19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2FB037-7BA6-6945-98AA-58E016C76072}" type="datetime1">
              <a:rPr lang="en-US">
                <a:latin typeface="Garamond" charset="0"/>
              </a:rPr>
              <a:pPr eaLnBrk="1" hangingPunct="1"/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A0A1B4-D6DD-9545-A69D-353FF716356D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2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9/19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Operators</a:t>
            </a:r>
          </a:p>
          <a:p>
            <a:pPr lvl="1"/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()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Basic </a:t>
            </a:r>
            <a:r>
              <a:rPr lang="en-US" dirty="0">
                <a:latin typeface="Arial" charset="0"/>
              </a:rPr>
              <a:t>variable input with </a:t>
            </a:r>
            <a:r>
              <a:rPr lang="en-US" dirty="0" err="1">
                <a:latin typeface="Arial" charset="0"/>
              </a:rPr>
              <a:t>scanf</a:t>
            </a:r>
            <a:r>
              <a:rPr lang="en-US" dirty="0">
                <a:latin typeface="Arial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4717FC-FC75-1D4C-AB52-A43FEB588DCE}" type="datetime1">
              <a:rPr lang="en-US">
                <a:latin typeface="Garamond" charset="0"/>
              </a:rPr>
              <a:pPr eaLnBrk="1" hangingPunct="1"/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6FAE8B-E13B-2B40-BD08-7687D9772802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C87890-B964-C444-9AAE-3E29C81BEF3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5127BA-FDB9-464E-93D9-918DF07D24FF}" type="datetime1">
              <a:rPr lang="en-US">
                <a:latin typeface="Garamond" charset="0"/>
              </a:rPr>
              <a:pPr eaLnBrk="1" hangingPunct="1"/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 (or constants),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 smtClean="0">
                <a:ea typeface="+mn-ea"/>
              </a:rPr>
              <a:t>in your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Each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 </a:t>
            </a:r>
            <a:r>
              <a:rPr lang="en-US" dirty="0" smtClean="0">
                <a:ea typeface="+mn-ea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</a:rPr>
              <a:t>("a=%.3f, b=%.2f", a, b);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E4459C-1A47-9E4D-B063-D2D539372782}" type="datetime1">
              <a:rPr lang="en-US">
                <a:latin typeface="Garamond" charset="0"/>
              </a:rPr>
              <a:pPr eaLnBrk="1" hangingPunct="1"/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3175BB-43EE-A941-A7FD-4914D7C2F2DD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() and %g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%g</a:t>
            </a:r>
            <a:r>
              <a:rPr lang="en-US" dirty="0" smtClean="0"/>
              <a:t> provides a way printing double values without trailing 0s … most of the time</a:t>
            </a:r>
          </a:p>
          <a:p>
            <a:r>
              <a:rPr lang="en-US" dirty="0" smtClean="0"/>
              <a:t>Precision for </a:t>
            </a:r>
            <a:r>
              <a:rPr lang="en-US" dirty="0" smtClean="0">
                <a:latin typeface="Courier New"/>
                <a:cs typeface="Courier New"/>
              </a:rPr>
              <a:t>%g</a:t>
            </a:r>
            <a:r>
              <a:rPr lang="en-US" dirty="0" smtClean="0"/>
              <a:t> = # significant figures (default 6)</a:t>
            </a:r>
          </a:p>
          <a:p>
            <a:pPr lvl="1"/>
            <a:r>
              <a:rPr lang="en-US" dirty="0" smtClean="0"/>
              <a:t>Includes both whole and fractional part of number</a:t>
            </a:r>
          </a:p>
          <a:p>
            <a:pPr lvl="1"/>
            <a:r>
              <a:rPr lang="en-US" dirty="0" smtClean="0"/>
              <a:t>Precision &gt; # actual significant figures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no trailing 0s printed</a:t>
            </a:r>
          </a:p>
          <a:p>
            <a:pPr lvl="1"/>
            <a:r>
              <a:rPr lang="en-US" dirty="0" smtClean="0"/>
              <a:t>Precision &lt; # actual significant figures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result rounds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recision &lt; # significant figures in whole part </a:t>
            </a:r>
            <a:r>
              <a:rPr lang="en-US" dirty="0" smtClean="0">
                <a:sym typeface="Wingdings"/>
              </a:rPr>
              <a:t> output in scientific notation</a:t>
            </a:r>
            <a:endParaRPr lang="en-US" dirty="0" smtClean="0"/>
          </a:p>
          <a:p>
            <a:pPr lvl="1"/>
            <a:r>
              <a:rPr lang="en-US" dirty="0" smtClean="0"/>
              <a:t>Therefore, given </a:t>
            </a:r>
            <a:r>
              <a:rPr lang="en-US" b="1" dirty="0" smtClean="0">
                <a:latin typeface="Courier New"/>
                <a:cs typeface="Courier New"/>
              </a:rPr>
              <a:t>double x = 123456.789;</a:t>
            </a:r>
          </a:p>
          <a:p>
            <a:pPr marL="344487" lvl="1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printf</a:t>
            </a:r>
            <a:r>
              <a:rPr lang="en-US" b="1" dirty="0" smtClean="0">
                <a:latin typeface="Courier New"/>
                <a:cs typeface="Courier New"/>
              </a:rPr>
              <a:t>("%g %.5g %.9g %.10g\n", x, x, x, x);</a:t>
            </a:r>
          </a:p>
          <a:p>
            <a:pPr marL="344487" lvl="1" indent="0">
              <a:buNone/>
            </a:pPr>
            <a:r>
              <a:rPr lang="en-US" dirty="0" smtClean="0">
                <a:latin typeface="Arial"/>
                <a:cs typeface="Arial"/>
              </a:rPr>
              <a:t>	would print</a:t>
            </a:r>
          </a:p>
          <a:p>
            <a:pPr marL="344487" lvl="1" indent="0">
              <a:buNone/>
            </a:pPr>
            <a:r>
              <a:rPr lang="en-US" b="1" smtClean="0">
                <a:latin typeface="Courier New"/>
                <a:cs typeface="Courier New"/>
              </a:rPr>
              <a:t>123457 1.2346e+05 123456.789 123456.789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52C0-F7EF-5F47-B8BC-A5216A13FBDF}" type="datetime1">
              <a:rPr lang="en-US" smtClean="0"/>
              <a:pPr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8549-4249-1F49-8B72-0C122A6AC18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6361E0-8C4A-424C-A1D1-5B8180174FCF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3072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Used to get input from user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Returns number of items successfully assigned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First argument is format specifiers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Essentially same as </a:t>
            </a:r>
            <a:r>
              <a:rPr lang="en-US" sz="2400">
                <a:latin typeface="Courier New" charset="0"/>
                <a:cs typeface="Courier New" charset="0"/>
              </a:rPr>
              <a:t>printf()</a:t>
            </a:r>
            <a:r>
              <a:rPr lang="en-US" sz="2400">
                <a:latin typeface="Arial" charset="0"/>
              </a:rPr>
              <a:t> format string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Every format specifier (</a:t>
            </a:r>
            <a:r>
              <a:rPr lang="en-US" sz="2400">
                <a:latin typeface="Courier New" charset="0"/>
                <a:cs typeface="Courier New" charset="0"/>
              </a:rPr>
              <a:t>%d</a:t>
            </a:r>
            <a:r>
              <a:rPr lang="en-US" sz="2400">
                <a:latin typeface="Arial" charset="0"/>
              </a:rPr>
              <a:t>, </a:t>
            </a:r>
            <a:r>
              <a:rPr lang="en-US" sz="2400">
                <a:latin typeface="Courier New" charset="0"/>
                <a:cs typeface="Courier New" charset="0"/>
              </a:rPr>
              <a:t>%lf</a:t>
            </a:r>
            <a:r>
              <a:rPr lang="en-US" sz="2400">
                <a:latin typeface="Arial" charset="0"/>
              </a:rPr>
              <a:t>, etc.) corresponds to an input value to be read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Format string can contain other characters, which will be ignored if they are present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If they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re not, you have a problem …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Remaining arguments are variable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Use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address of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operator: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&amp;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 example, given: </a:t>
            </a:r>
            <a:r>
              <a:rPr lang="en-US" sz="2400">
                <a:latin typeface="Courier New" charset="0"/>
                <a:cs typeface="Courier New" charset="0"/>
              </a:rPr>
              <a:t>int a;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Arial" charset="0"/>
                <a:sym typeface="Wingdings" charset="0"/>
              </a:rPr>
              <a:t>	 The address of </a:t>
            </a:r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a</a:t>
            </a:r>
            <a:r>
              <a:rPr lang="en-US" sz="2400">
                <a:latin typeface="Arial" charset="0"/>
                <a:sym typeface="Wingdings" charset="0"/>
              </a:rPr>
              <a:t> is: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&amp;a</a:t>
            </a:r>
            <a:endParaRPr lang="en-US" sz="2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0AF6D0D-53AC-2A4E-A66D-93CC072A0B7F}" type="datetime1">
              <a:rPr lang="en-US">
                <a:latin typeface="Garamond" charset="0"/>
              </a:rPr>
              <a:pPr eaLnBrk="1" hangingPunct="1"/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Visual Studio users will see an error message when using scanf()</a:t>
            </a:r>
          </a:p>
          <a:p>
            <a:pPr lvl="1"/>
            <a:r>
              <a:rPr lang="en-US">
                <a:latin typeface="Arial" charset="0"/>
              </a:rPr>
              <a:t>Function is technically not secure (not that it matters for our purposes)</a:t>
            </a:r>
          </a:p>
          <a:p>
            <a:pPr lvl="1"/>
            <a:r>
              <a:rPr lang="en-US">
                <a:latin typeface="Arial" charset="0"/>
              </a:rPr>
              <a:t>Suggests use of scanf_s()</a:t>
            </a:r>
          </a:p>
          <a:p>
            <a:pPr lvl="2"/>
            <a:r>
              <a:rPr lang="en-US">
                <a:latin typeface="Arial" charset="0"/>
              </a:rPr>
              <a:t>Windows-specific </a:t>
            </a:r>
            <a:r>
              <a:rPr lang="ja-JP" altLang="en-US">
                <a:latin typeface="Arial" charset="0"/>
              </a:rPr>
              <a:t>“</a:t>
            </a:r>
            <a:r>
              <a:rPr lang="en-US">
                <a:latin typeface="Arial" charset="0"/>
              </a:rPr>
              <a:t>secure</a:t>
            </a:r>
            <a:r>
              <a:rPr lang="ja-JP" altLang="en-US">
                <a:latin typeface="Arial" charset="0"/>
              </a:rPr>
              <a:t>”</a:t>
            </a:r>
            <a:r>
              <a:rPr lang="en-US">
                <a:latin typeface="Arial" charset="0"/>
              </a:rPr>
              <a:t> scan function</a:t>
            </a:r>
          </a:p>
          <a:p>
            <a:r>
              <a:rPr lang="en-US">
                <a:latin typeface="Arial" charset="0"/>
              </a:rPr>
              <a:t>Preferred method of removing warnings: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#define </a:t>
            </a:r>
            <a:r>
              <a:rPr lang="en-US" b="1">
                <a:latin typeface="Courier New" charset="0"/>
                <a:cs typeface="Courier New" charset="0"/>
              </a:rPr>
              <a:t>_CRT_SECURE_NO_WARNINGS</a:t>
            </a:r>
          </a:p>
          <a:p>
            <a:r>
              <a:rPr lang="en-US">
                <a:latin typeface="Arial" charset="0"/>
              </a:rPr>
              <a:t>That line must come before</a:t>
            </a:r>
          </a:p>
          <a:p>
            <a:pPr lvl="1"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#include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&lt;stdio.h&gt;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and scanf_s()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0E72A5-0DAA-FA44-9001-0F223BAA31D5}" type="datetime1">
              <a:rPr lang="en-US">
                <a:latin typeface="Garamond" charset="0"/>
              </a:rPr>
              <a:pPr eaLnBrk="1" hangingPunct="1"/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7FFB39-6A75-984D-96DE-C2375AE4B24D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6215A-D46F-614D-9CAF-F9B1479A0DC4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Documentation info: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>
                <a:latin typeface="Courier New" charset="0"/>
              </a:rPr>
              <a:t> scanf(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153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format - is format specifiers similar to printf() specifiers</a:t>
            </a:r>
          </a:p>
          <a:p>
            <a:pPr>
              <a:spcBef>
                <a:spcPct val="50000"/>
              </a:spcBef>
            </a:pPr>
            <a:r>
              <a:rPr lang="en-US" sz="1800"/>
              <a:t>arguments - are ADDRESSES of where to store what the user enters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5D2BF08-2038-EF4D-A84B-41A6916BEE0C}" type="datetime1">
              <a:rPr lang="en-US">
                <a:latin typeface="Garamond" charset="0"/>
              </a:rPr>
              <a:pPr eaLnBrk="1" hangingPunct="1"/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365C6-BF3E-BA44-90F9-B73517E9B20E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457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float rate;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scanf("%d %f",&amp;hours,&amp;rate);</a:t>
            </a: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If user types: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34 5.7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72200" y="3048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315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029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172200" y="3581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315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29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172200" y="4876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315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29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5410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5.7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315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029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 flipV="1">
            <a:off x="2057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25908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2514600" y="2438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657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2600" y="4495800"/>
            <a:ext cx="37338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CD34A6-AF6C-634F-929F-651E264ED937}" type="datetime1">
              <a:rPr lang="en-US">
                <a:latin typeface="Garamond" charset="0"/>
              </a:rPr>
              <a:pPr eaLnBrk="1" hangingPunct="1"/>
              <a:t>9/12/16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7303</TotalTime>
  <Words>1095</Words>
  <Application>Microsoft Macintosh PowerPoint</Application>
  <PresentationFormat>On-screen Show (4:3)</PresentationFormat>
  <Paragraphs>220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EECE.2160 ECE Application Programming</vt:lpstr>
      <vt:lpstr>Lecture outline</vt:lpstr>
      <vt:lpstr>Review: Arithmetic Operations</vt:lpstr>
      <vt:lpstr>Review: printf() basics</vt:lpstr>
      <vt:lpstr>printf() and %g</vt:lpstr>
      <vt:lpstr>scanf() function</vt:lpstr>
      <vt:lpstr>scanf() and scanf_s()</vt:lpstr>
      <vt:lpstr>scanf() function</vt:lpstr>
      <vt:lpstr>scanf() function</vt:lpstr>
      <vt:lpstr>scanf() format strings</vt:lpstr>
      <vt:lpstr>scanf() return value</vt:lpstr>
      <vt:lpstr>Example</vt:lpstr>
      <vt:lpstr>Example solution</vt:lpstr>
      <vt:lpstr>Using scanf() and printf() together</vt:lpstr>
      <vt:lpstr>scanf() function - Payroll Ver 2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1529</cp:revision>
  <dcterms:created xsi:type="dcterms:W3CDTF">2006-04-03T05:03:01Z</dcterms:created>
  <dcterms:modified xsi:type="dcterms:W3CDTF">2016-09-13T03:04:15Z</dcterms:modified>
</cp:coreProperties>
</file>