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446" r:id="rId4"/>
    <p:sldId id="460" r:id="rId5"/>
    <p:sldId id="461" r:id="rId6"/>
    <p:sldId id="458" r:id="rId7"/>
    <p:sldId id="459" r:id="rId8"/>
    <p:sldId id="442" r:id="rId9"/>
    <p:sldId id="443" r:id="rId10"/>
    <p:sldId id="447" r:id="rId11"/>
    <p:sldId id="450" r:id="rId12"/>
    <p:sldId id="451" r:id="rId13"/>
    <p:sldId id="452" r:id="rId14"/>
    <p:sldId id="453" r:id="rId15"/>
    <p:sldId id="454" r:id="rId16"/>
    <p:sldId id="455" r:id="rId17"/>
    <p:sldId id="456" r:id="rId18"/>
    <p:sldId id="457" r:id="rId19"/>
    <p:sldId id="379" r:id="rId20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 varScale="1">
        <p:scale>
          <a:sx n="87" d="100"/>
          <a:sy n="87" d="100"/>
        </p:scale>
        <p:origin x="-150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4.xml"/><Relationship Id="rId2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2A4E629-B258-0448-9DF9-4BC92334D0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200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5CD23A0-EC3F-F04F-849C-A33D8D6156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314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B50CCFF-BD6A-C542-B3C8-8E4D0927D772}" type="slidenum">
              <a:rPr lang="en-US"/>
              <a:pPr/>
              <a:t>2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4056121-04F8-BF4E-8AC2-18F650BC8FCA}" type="datetime1">
              <a:rPr lang="en-US"/>
              <a:pPr/>
              <a:t>9/12/16</a:t>
            </a:fld>
            <a:endParaRPr lang="en-US"/>
          </a:p>
        </p:txBody>
      </p:sp>
      <p:sp>
        <p:nvSpPr>
          <p:cNvPr id="22531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3</a:t>
            </a:r>
          </a:p>
        </p:txBody>
      </p:sp>
      <p:sp>
        <p:nvSpPr>
          <p:cNvPr id="22532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C7810D5-8CF0-3B4E-9A81-BEE0B14EC7EB}" type="slidenum">
              <a:rPr lang="en-US"/>
              <a:pPr/>
              <a:t>9</a:t>
            </a:fld>
            <a:endParaRPr lang="en-US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30588" cy="2571750"/>
          </a:xfrm>
          <a:solidFill>
            <a:srgbClr val="FFFFFF"/>
          </a:solidFill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88" y="3257550"/>
            <a:ext cx="6702425" cy="30861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588" tIns="45794" rIns="91588" bIns="4579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497D933-93CD-4643-B01C-0C8158723276}" type="datetime1">
              <a:rPr lang="en-US"/>
              <a:pPr/>
              <a:t>9/12/16</a:t>
            </a:fld>
            <a:endParaRPr lang="en-US"/>
          </a:p>
        </p:txBody>
      </p:sp>
      <p:sp>
        <p:nvSpPr>
          <p:cNvPr id="23555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5 (I)</a:t>
            </a:r>
          </a:p>
        </p:txBody>
      </p:sp>
      <p:sp>
        <p:nvSpPr>
          <p:cNvPr id="2355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2541C15-4ED8-D949-A9E4-E5F0C6E476B7}" type="slidenum">
              <a:rPr lang="en-US"/>
              <a:pPr/>
              <a:t>14</a:t>
            </a:fld>
            <a:endParaRPr lang="en-US"/>
          </a:p>
        </p:txBody>
      </p:sp>
      <p:sp>
        <p:nvSpPr>
          <p:cNvPr id="235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DD20E48-21D5-BD43-8B8D-F79BDA59AAEF}" type="datetime1">
              <a:rPr lang="en-US"/>
              <a:pPr/>
              <a:t>9/12/16</a:t>
            </a:fld>
            <a:endParaRPr lang="en-US"/>
          </a:p>
        </p:txBody>
      </p:sp>
      <p:sp>
        <p:nvSpPr>
          <p:cNvPr id="24579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5 (I)</a:t>
            </a:r>
          </a:p>
        </p:txBody>
      </p:sp>
      <p:sp>
        <p:nvSpPr>
          <p:cNvPr id="2458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0566CAC-A866-3D45-91A9-13643F5107DE}" type="slidenum">
              <a:rPr lang="en-US"/>
              <a:pPr/>
              <a:t>15</a:t>
            </a:fld>
            <a:endParaRPr lang="en-US"/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D32C7C-5B72-9D4D-94DC-8084AF9FD01E}" type="datetime1">
              <a:rPr lang="en-US" smtClean="0"/>
              <a:t>9/12/16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57B18F-AB6B-CA46-8F6F-D1CCAF5138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0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ED0668-F26F-9844-9160-749021C93735}" type="datetime1">
              <a:rPr lang="en-US" smtClean="0"/>
              <a:t>9/12/16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92CA7F-42B9-F54F-8CA9-DE48DB184F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27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D4A7C4-6494-C34D-BC2C-D3CF883D07A3}" type="datetime1">
              <a:rPr lang="en-US" smtClean="0"/>
              <a:t>9/12/16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CB706-1FBC-7845-8EB9-F403ACD50C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51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64894D-F631-774D-8B56-96DA8698BEBE}" type="datetime1">
              <a:rPr lang="en-US" smtClean="0"/>
              <a:t>9/12/16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3A842F-11FC-2D4F-8AA3-2811A857D9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05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7D87D7-22F8-0646-AD39-5CA882CBAD54}" type="datetime1">
              <a:rPr lang="en-US" smtClean="0"/>
              <a:t>9/12/16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94406C-C095-AD4E-B8CB-6529464079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2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D8EC0F-D49E-EA44-A585-A6A101172DBF}" type="datetime1">
              <a:rPr lang="en-US" smtClean="0"/>
              <a:t>9/12/16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6D36A5-3219-684F-AA92-0147FB9A11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8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006841-2D67-C340-96F3-67657A4DE4B5}" type="datetime1">
              <a:rPr lang="en-US" smtClean="0"/>
              <a:t>9/12/16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0E7C92-3E85-7A42-8231-C88DD1457D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381E46-7882-F047-A391-9CD9F251FEFD}" type="datetime1">
              <a:rPr lang="en-US" smtClean="0"/>
              <a:t>9/12/16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A7E4F6-3BDF-AD40-8581-E4FDB71135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2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E6A0B2-2F1A-C241-93A9-460EB8E4CFB8}" type="datetime1">
              <a:rPr lang="en-US" smtClean="0"/>
              <a:t>9/12/16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F61C4-3FF0-4E45-82D4-E5786C4221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1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C202F5-E712-754A-A8EA-BB92C2E34FBA}" type="datetime1">
              <a:rPr lang="en-US" smtClean="0"/>
              <a:t>9/12/16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1079A6-1EDE-A842-BA5C-1F4E8EB55F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65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5C440-B644-3347-B4AF-DC8E84178B13}" type="datetime1">
              <a:rPr lang="en-US" smtClean="0"/>
              <a:t>9/12/16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4D12BB-6601-1043-A23A-28EA9A5658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4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FC152B-472D-5446-AA28-3C7E812675BC}" type="datetime1">
              <a:rPr lang="en-US" smtClean="0"/>
              <a:t>9/12/16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BE06DD-F10F-B64B-BA73-4779127EE4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8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93B24A-C4A2-7441-A69A-A1FC8F12E887}" type="datetime1">
              <a:rPr lang="en-US" smtClean="0"/>
              <a:t>9/12/16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2593A1-E357-BB45-8224-BCF135975B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7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FA322695-A233-9A46-922D-629F9734A0F4}" type="datetime1">
              <a:rPr lang="en-US" smtClean="0"/>
              <a:t>9/12/16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81FC58E-BBD5-7742-B809-86144AE43AD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0" r:id="rId1"/>
    <p:sldLayoutId id="2147484548" r:id="rId2"/>
    <p:sldLayoutId id="2147484549" r:id="rId3"/>
    <p:sldLayoutId id="2147484550" r:id="rId4"/>
    <p:sldLayoutId id="2147484551" r:id="rId5"/>
    <p:sldLayoutId id="2147484552" r:id="rId6"/>
    <p:sldLayoutId id="2147484553" r:id="rId7"/>
    <p:sldLayoutId id="2147484554" r:id="rId8"/>
    <p:sldLayoutId id="2147484555" r:id="rId9"/>
    <p:sldLayoutId id="2147484556" r:id="rId10"/>
    <p:sldLayoutId id="2147484557" r:id="rId11"/>
    <p:sldLayoutId id="2147484558" r:id="rId12"/>
    <p:sldLayoutId id="2147484559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EECE.3170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Microprocessor Systems Design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5: </a:t>
            </a:r>
            <a:r>
              <a:rPr lang="en-US" dirty="0" smtClean="0">
                <a:latin typeface="Arial" charset="0"/>
              </a:rPr>
              <a:t> 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Assembly basics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Data transfer instructions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x86 memory accesses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# bytes from memory usually = # bytes in register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Example: MOV AX, </a:t>
            </a:r>
            <a:r>
              <a:rPr lang="en-US" sz="2800" dirty="0" smtClean="0">
                <a:latin typeface="Arial" charset="0"/>
              </a:rPr>
              <a:t>[0x100]</a:t>
            </a:r>
            <a:endParaRPr lang="en-US" sz="28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AX is 16-bit register </a:t>
            </a:r>
            <a:r>
              <a:rPr lang="en-US" sz="2400" dirty="0">
                <a:latin typeface="Arial" charset="0"/>
                <a:sym typeface="Wingdings" charset="0"/>
              </a:rPr>
              <a:t>	 </a:t>
            </a:r>
            <a:r>
              <a:rPr lang="en-US" sz="2400" dirty="0" smtClean="0">
                <a:latin typeface="Arial" charset="0"/>
                <a:sym typeface="Wingdings" charset="0"/>
              </a:rPr>
              <a:t>copy word </a:t>
            </a:r>
            <a:r>
              <a:rPr lang="en-US" sz="2400" dirty="0">
                <a:latin typeface="Arial" charset="0"/>
                <a:sym typeface="Wingdings" charset="0"/>
              </a:rPr>
              <a:t>from address </a:t>
            </a:r>
            <a:r>
              <a:rPr lang="en-US" sz="2400" dirty="0" smtClean="0">
                <a:latin typeface="Arial" charset="0"/>
                <a:sym typeface="Wingdings" charset="0"/>
              </a:rPr>
              <a:t>					0x100 </a:t>
            </a:r>
            <a:r>
              <a:rPr lang="en-US" sz="2400" dirty="0">
                <a:latin typeface="Arial" charset="0"/>
                <a:sym typeface="Wingdings" charset="0"/>
              </a:rPr>
              <a:t>to AX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sym typeface="Wingdings" charset="0"/>
              </a:rPr>
              <a:t>Sometimes necessary to specify size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  <a:sym typeface="Wingdings" charset="0"/>
              </a:rPr>
              <a:t>Use </a:t>
            </a:r>
            <a:r>
              <a:rPr lang="ja-JP" altLang="en-US" sz="2400" dirty="0">
                <a:latin typeface="Arial" charset="0"/>
                <a:sym typeface="Wingdings" charset="0"/>
              </a:rPr>
              <a:t>“</a:t>
            </a:r>
            <a:r>
              <a:rPr lang="en-US" sz="2400" dirty="0">
                <a:latin typeface="Arial" charset="0"/>
                <a:sym typeface="Wingdings" charset="0"/>
              </a:rPr>
              <a:t>&lt;size&gt; PTR</a:t>
            </a:r>
            <a:r>
              <a:rPr lang="ja-JP" altLang="en-US" sz="2400" dirty="0">
                <a:latin typeface="Arial" charset="0"/>
                <a:sym typeface="Wingdings" charset="0"/>
              </a:rPr>
              <a:t>”</a:t>
            </a:r>
            <a:r>
              <a:rPr lang="en-US" sz="2400" dirty="0">
                <a:latin typeface="Arial" charset="0"/>
                <a:sym typeface="Wingdings" charset="0"/>
              </a:rPr>
              <a:t>: BYTE PTR, WORD PTR, DWORD PTR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  <a:sym typeface="Wingdings" charset="0"/>
              </a:rPr>
              <a:t>Example: MOVZX EAX, BYTE PTR </a:t>
            </a:r>
            <a:r>
              <a:rPr lang="en-US" sz="2400" dirty="0" smtClean="0">
                <a:latin typeface="Arial" charset="0"/>
                <a:sym typeface="Wingdings" charset="0"/>
              </a:rPr>
              <a:t>[0x100]</a:t>
            </a:r>
            <a:endParaRPr lang="en-US" sz="2400" dirty="0">
              <a:latin typeface="Arial" charset="0"/>
              <a:sym typeface="Wingdings" charset="0"/>
            </a:endParaRP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charset="0"/>
                <a:sym typeface="Wingdings" charset="0"/>
              </a:rPr>
              <a:t>Take byte from memory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charset="0"/>
                <a:sym typeface="Wingdings" charset="0"/>
              </a:rPr>
              <a:t>Zero-extend data to 32 bits and store in EAX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sym typeface="Wingdings" charset="0"/>
              </a:rPr>
              <a:t>Remember, x86 uses little-endian data</a:t>
            </a:r>
          </a:p>
          <a:p>
            <a:pPr lvl="1">
              <a:lnSpc>
                <a:spcPct val="90000"/>
              </a:lnSpc>
            </a:pPr>
            <a:endParaRPr lang="en-US" sz="24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6FD1EB-8F4B-E345-9376-048443FC417C}" type="datetime1">
              <a:rPr lang="en-US" smtClean="0">
                <a:latin typeface="Garamond" charset="0"/>
              </a:rPr>
              <a:t>9/12/16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534413B-4DCB-6F49-A08F-5F51529B846A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Data transfer instructions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MOVSX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MOVZX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XCHG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LEA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Load full pointer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Additional data transfer instructions (covered later, if at all)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PUSH/POP (stack transfers)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INS/OUTS (I/O)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MOVS/LODS/STOS (string instructions)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BSWAP (switch from little endian to big endian)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XLAT (table lookup)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CMOV (conditional move)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DDC33B3-D81A-134C-B017-995E427170AA}" type="datetime1">
              <a:rPr lang="en-US" smtClean="0">
                <a:latin typeface="Garamond" charset="0"/>
              </a:rPr>
              <a:t>9/12/16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63DDBFC-8C49-7240-B84F-22512C691873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MOV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Used to copy data between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Registers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Registers/memory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Immediate value (source only) to register/memory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Format: MOV D, 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Operation: (D) = (S)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/>
              <a:t>Immediate </a:t>
            </a:r>
            <a:r>
              <a:rPr lang="en-US" dirty="0" smtClean="0"/>
              <a:t>value can only be used as source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A682781-AD54-1342-9763-55C0B0ABDEF2}" type="datetime1">
              <a:rPr lang="en-US" smtClean="0">
                <a:latin typeface="Garamond" charset="0"/>
              </a:rPr>
              <a:t>9/12/16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8173143-70F8-E84B-86BA-3CA35202FA1B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MOV examples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Assume: AX = </a:t>
            </a:r>
            <a:r>
              <a:rPr lang="en-US" dirty="0" smtClean="0">
                <a:ea typeface="+mn-ea"/>
              </a:rPr>
              <a:t>0x0100, SI = 0x3000, </a:t>
            </a:r>
            <a:endParaRPr lang="en-US" dirty="0" smtClean="0">
              <a:ea typeface="+mn-ea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	</a:t>
            </a:r>
            <a:r>
              <a:rPr lang="en-US" dirty="0" smtClean="0">
                <a:ea typeface="+mn-ea"/>
              </a:rPr>
              <a:t>(0x100) </a:t>
            </a:r>
            <a:r>
              <a:rPr lang="en-US" dirty="0" smtClean="0">
                <a:ea typeface="+mn-ea"/>
              </a:rPr>
              <a:t>= </a:t>
            </a:r>
            <a:r>
              <a:rPr lang="en-US" dirty="0" smtClean="0">
                <a:ea typeface="+mn-ea"/>
              </a:rPr>
              <a:t>0x00, (0x101) </a:t>
            </a:r>
            <a:r>
              <a:rPr lang="en-US" dirty="0" smtClean="0">
                <a:ea typeface="+mn-ea"/>
              </a:rPr>
              <a:t>= </a:t>
            </a:r>
            <a:r>
              <a:rPr lang="en-US" dirty="0" smtClean="0">
                <a:ea typeface="+mn-ea"/>
              </a:rPr>
              <a:t>0xFF</a:t>
            </a:r>
            <a:endParaRPr lang="en-US" dirty="0" smtClean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 BL, AL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BL = AL = </a:t>
            </a:r>
            <a:r>
              <a:rPr lang="en-US" dirty="0" smtClean="0"/>
              <a:t>0x00</a:t>
            </a:r>
            <a:endParaRPr lang="en-US" dirty="0" smtClean="0"/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 DX, </a:t>
            </a:r>
            <a:r>
              <a:rPr lang="en-US" dirty="0" smtClean="0">
                <a:ea typeface="+mn-ea"/>
              </a:rPr>
              <a:t>SI</a:t>
            </a:r>
            <a:endParaRPr lang="en-US" dirty="0" smtClean="0">
              <a:ea typeface="+mn-ea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DX = </a:t>
            </a:r>
            <a:r>
              <a:rPr lang="en-US" dirty="0" smtClean="0"/>
              <a:t>SI = 0x3000</a:t>
            </a:r>
            <a:endParaRPr lang="en-US" dirty="0" smtClean="0"/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 CX, </a:t>
            </a:r>
            <a:r>
              <a:rPr lang="en-US" dirty="0" smtClean="0">
                <a:ea typeface="+mn-ea"/>
              </a:rPr>
              <a:t>[0x100]</a:t>
            </a:r>
            <a:endParaRPr lang="en-US" dirty="0" smtClean="0">
              <a:ea typeface="+mn-ea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CX = word starting at </a:t>
            </a:r>
            <a:r>
              <a:rPr lang="en-US" dirty="0" smtClean="0"/>
              <a:t>0x100 </a:t>
            </a:r>
            <a:r>
              <a:rPr lang="en-US" dirty="0" smtClean="0"/>
              <a:t>= </a:t>
            </a:r>
            <a:r>
              <a:rPr lang="en-US" dirty="0" smtClean="0"/>
              <a:t>0xFF00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ED2B93F-8367-9348-A193-6B49BB2AB9CC}" type="datetime1">
              <a:rPr lang="en-US" smtClean="0">
                <a:latin typeface="Garamond" charset="0"/>
              </a:rPr>
              <a:t>9/12/16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F58B50F-4BFC-2943-B561-9B55855D7024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Usage of Move Instruction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008312" y="1066800"/>
            <a:ext cx="6059488" cy="4456113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Example—Initialization of internal registers with immediate data and address information</a:t>
            </a:r>
          </a:p>
          <a:p>
            <a:pPr lvl="1"/>
            <a:r>
              <a:rPr lang="en-US" dirty="0">
                <a:latin typeface="Arial" charset="0"/>
              </a:rPr>
              <a:t>What is the final state of all affected registers?</a:t>
            </a: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07C35D6-54D0-4D46-823B-B1BFBACD6C1E}" type="datetime1">
              <a:rPr lang="en-US" smtClean="0">
                <a:latin typeface="Garamond" charset="0"/>
              </a:rPr>
              <a:t>9/12/16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CB9F86F-F103-314C-8B54-4AD106296EBB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2819400" cy="498792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sz="2400" dirty="0" smtClean="0">
                <a:sym typeface="Wingdings" pitchFamily="2" charset="2"/>
              </a:rPr>
              <a:t>MOV </a:t>
            </a:r>
            <a:r>
              <a:rPr lang="en-US" sz="2400" dirty="0">
                <a:sym typeface="Wingdings" pitchFamily="2" charset="2"/>
              </a:rPr>
              <a:t>AX, </a:t>
            </a:r>
            <a:r>
              <a:rPr lang="en-US" sz="2400" dirty="0" smtClean="0">
                <a:sym typeface="Wingdings" pitchFamily="2" charset="2"/>
              </a:rPr>
              <a:t>0</a:t>
            </a:r>
            <a:endParaRPr lang="en-US" sz="2400" dirty="0">
              <a:solidFill>
                <a:srgbClr val="FF0000"/>
              </a:solidFill>
              <a:sym typeface="Wingdings" pitchFamily="2" charset="2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sz="2400" dirty="0">
                <a:sym typeface="Wingdings" pitchFamily="2" charset="2"/>
              </a:rPr>
              <a:t>MOV BX, </a:t>
            </a:r>
            <a:r>
              <a:rPr lang="en-US" sz="2400" dirty="0" smtClean="0">
                <a:sym typeface="Wingdings" pitchFamily="2" charset="2"/>
              </a:rPr>
              <a:t>AX</a:t>
            </a:r>
            <a:endParaRPr lang="en-US" sz="2400" dirty="0">
              <a:solidFill>
                <a:srgbClr val="FF0000"/>
              </a:solidFill>
              <a:sym typeface="Wingdings" pitchFamily="2" charset="2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sz="2400" dirty="0">
                <a:sym typeface="Wingdings" pitchFamily="2" charset="2"/>
              </a:rPr>
              <a:t>MOV CX, </a:t>
            </a:r>
            <a:r>
              <a:rPr lang="en-US" sz="2400" dirty="0" smtClean="0">
                <a:sym typeface="Wingdings" pitchFamily="2" charset="2"/>
              </a:rPr>
              <a:t>0x0A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sz="2400" dirty="0" smtClean="0">
                <a:sym typeface="Wingdings" pitchFamily="2" charset="2"/>
              </a:rPr>
              <a:t>MOV </a:t>
            </a:r>
            <a:r>
              <a:rPr lang="en-US" sz="2400" dirty="0">
                <a:sym typeface="Wingdings" pitchFamily="2" charset="2"/>
              </a:rPr>
              <a:t>DX, </a:t>
            </a:r>
            <a:r>
              <a:rPr lang="en-US" sz="2400" dirty="0" smtClean="0">
                <a:sym typeface="Wingdings" pitchFamily="2" charset="2"/>
              </a:rPr>
              <a:t>0x100</a:t>
            </a:r>
            <a:endParaRPr lang="en-US" sz="2400" dirty="0">
              <a:solidFill>
                <a:srgbClr val="FF0000"/>
              </a:solidFill>
              <a:sym typeface="Wingdings" pitchFamily="2" charset="2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sz="2400" dirty="0">
                <a:sym typeface="Wingdings" pitchFamily="2" charset="2"/>
              </a:rPr>
              <a:t>MOV SI, </a:t>
            </a:r>
            <a:r>
              <a:rPr lang="en-US" sz="2400" dirty="0" smtClean="0">
                <a:sym typeface="Wingdings" pitchFamily="2" charset="2"/>
              </a:rPr>
              <a:t>0x200</a:t>
            </a:r>
            <a:endParaRPr lang="en-US" sz="2400" dirty="0">
              <a:solidFill>
                <a:srgbClr val="FF0000"/>
              </a:solidFill>
              <a:sym typeface="Wingdings" pitchFamily="2" charset="2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sz="2400" dirty="0">
                <a:sym typeface="Wingdings" pitchFamily="2" charset="2"/>
              </a:rPr>
              <a:t>MOV DI</a:t>
            </a:r>
            <a:r>
              <a:rPr lang="en-US" sz="2400" dirty="0" smtClean="0">
                <a:sym typeface="Wingdings" pitchFamily="2" charset="2"/>
              </a:rPr>
              <a:t>, 0x300 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Usage of Move Instruction (soln)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MOV </a:t>
            </a:r>
            <a:r>
              <a:rPr lang="en-US" dirty="0" smtClean="0">
                <a:ea typeface="+mn-ea"/>
                <a:sym typeface="Wingdings" pitchFamily="2" charset="2"/>
              </a:rPr>
              <a:t>AX, </a:t>
            </a:r>
            <a:r>
              <a:rPr lang="en-US" dirty="0" smtClean="0">
                <a:ea typeface="+mn-ea"/>
                <a:sym typeface="Wingdings" pitchFamily="2" charset="2"/>
              </a:rPr>
              <a:t>0 </a:t>
            </a:r>
            <a:r>
              <a:rPr lang="en-US" dirty="0" smtClean="0">
                <a:ea typeface="+mn-ea"/>
                <a:sym typeface="Wingdings" pitchFamily="2" charset="2"/>
              </a:rPr>
              <a:t>		 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AX = 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0x0000</a:t>
            </a:r>
            <a:endParaRPr lang="en-US" dirty="0" smtClean="0">
              <a:solidFill>
                <a:srgbClr val="FF0000"/>
              </a:solidFill>
              <a:ea typeface="+mn-ea"/>
              <a:sym typeface="Wingdings" pitchFamily="2" charset="2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MOV BX, AX 		 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BX = AX = 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0x0000</a:t>
            </a:r>
            <a:endParaRPr lang="en-US" dirty="0" smtClean="0">
              <a:solidFill>
                <a:srgbClr val="FF0000"/>
              </a:solidFill>
              <a:ea typeface="+mn-ea"/>
              <a:sym typeface="Wingdings" pitchFamily="2" charset="2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MOV CX, </a:t>
            </a:r>
            <a:r>
              <a:rPr lang="en-US" dirty="0" smtClean="0">
                <a:ea typeface="+mn-ea"/>
                <a:sym typeface="Wingdings" pitchFamily="2" charset="2"/>
              </a:rPr>
              <a:t>0x0A </a:t>
            </a:r>
            <a:r>
              <a:rPr lang="en-US" dirty="0" smtClean="0">
                <a:ea typeface="+mn-ea"/>
                <a:sym typeface="Wingdings" pitchFamily="2" charset="2"/>
              </a:rPr>
              <a:t>	</a:t>
            </a:r>
            <a:r>
              <a:rPr lang="en-US" dirty="0" smtClean="0">
                <a:ea typeface="+mn-ea"/>
                <a:sym typeface="Wingdings" pitchFamily="2" charset="2"/>
              </a:rPr>
              <a:t> 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CX = 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0x000A</a:t>
            </a:r>
            <a:endParaRPr lang="en-US" dirty="0" smtClean="0">
              <a:solidFill>
                <a:srgbClr val="FF0000"/>
              </a:solidFill>
              <a:ea typeface="+mn-ea"/>
              <a:sym typeface="Wingdings" pitchFamily="2" charset="2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MOV DX, </a:t>
            </a:r>
            <a:r>
              <a:rPr lang="en-US" dirty="0" smtClean="0">
                <a:ea typeface="+mn-ea"/>
                <a:sym typeface="Wingdings" pitchFamily="2" charset="2"/>
              </a:rPr>
              <a:t>0x100 </a:t>
            </a:r>
            <a:r>
              <a:rPr lang="en-US" dirty="0" smtClean="0">
                <a:ea typeface="+mn-ea"/>
                <a:sym typeface="Wingdings" pitchFamily="2" charset="2"/>
              </a:rPr>
              <a:t>	 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DX = 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0x0100</a:t>
            </a:r>
            <a:endParaRPr lang="en-US" dirty="0" smtClean="0">
              <a:solidFill>
                <a:srgbClr val="FF0000"/>
              </a:solidFill>
              <a:ea typeface="+mn-ea"/>
              <a:sym typeface="Wingdings" pitchFamily="2" charset="2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MOV SI, </a:t>
            </a:r>
            <a:r>
              <a:rPr lang="en-US" dirty="0" smtClean="0">
                <a:ea typeface="+mn-ea"/>
                <a:sym typeface="Wingdings" pitchFamily="2" charset="2"/>
              </a:rPr>
              <a:t>0x200 </a:t>
            </a:r>
            <a:r>
              <a:rPr lang="en-US" dirty="0" smtClean="0">
                <a:ea typeface="+mn-ea"/>
                <a:sym typeface="Wingdings" pitchFamily="2" charset="2"/>
              </a:rPr>
              <a:t>	</a:t>
            </a:r>
            <a:r>
              <a:rPr lang="en-US" dirty="0" smtClean="0">
                <a:ea typeface="+mn-ea"/>
                <a:sym typeface="Wingdings" pitchFamily="2" charset="2"/>
              </a:rPr>
              <a:t> 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SI = 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0x0200</a:t>
            </a:r>
            <a:endParaRPr lang="en-US" dirty="0" smtClean="0">
              <a:solidFill>
                <a:srgbClr val="FF0000"/>
              </a:solidFill>
              <a:ea typeface="+mn-ea"/>
              <a:sym typeface="Wingdings" pitchFamily="2" charset="2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MOV DI, </a:t>
            </a:r>
            <a:r>
              <a:rPr lang="en-US" dirty="0" smtClean="0">
                <a:ea typeface="+mn-ea"/>
                <a:sym typeface="Wingdings" pitchFamily="2" charset="2"/>
              </a:rPr>
              <a:t>0x300H </a:t>
            </a:r>
            <a:r>
              <a:rPr lang="en-US" dirty="0" smtClean="0">
                <a:ea typeface="+mn-ea"/>
                <a:sym typeface="Wingdings" pitchFamily="2" charset="2"/>
              </a:rPr>
              <a:t>	 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DI = 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0x0300</a:t>
            </a:r>
            <a:endParaRPr lang="en-US" dirty="0" smtClean="0">
              <a:solidFill>
                <a:srgbClr val="FF0000"/>
              </a:solidFill>
              <a:ea typeface="+mn-ea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6A0F5D4-B6B7-4843-A0EF-53486316886C}" type="datetime1">
              <a:rPr lang="en-US" smtClean="0">
                <a:latin typeface="Garamond" charset="0"/>
              </a:rPr>
              <a:t>9/12/16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7AC3053-F748-614F-BFA2-CC88E37F13FD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MOVSX/MOVZX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Move and extend data (fill upper bits with 0/1)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ZX </a:t>
            </a:r>
            <a:r>
              <a:rPr lang="en-US" dirty="0" smtClean="0">
                <a:sym typeface="Wingdings" pitchFamily="2" charset="2"/>
              </a:rPr>
              <a:t> zero extend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SX  sign extend  copy MSB of source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Format: 	MOVZX D, 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sym typeface="Wingdings" pitchFamily="2" charset="2"/>
              </a:rPr>
              <a:t>	</a:t>
            </a:r>
            <a:r>
              <a:rPr lang="en-US" dirty="0" smtClean="0">
                <a:ea typeface="+mn-ea"/>
                <a:sym typeface="Wingdings" pitchFamily="2" charset="2"/>
              </a:rPr>
              <a:t>	MOVSX D, S</a:t>
            </a:r>
            <a:endParaRPr lang="en-US" dirty="0">
              <a:ea typeface="+mn-ea"/>
              <a:sym typeface="Wingdings" pitchFamily="2" charset="2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Operation: lower bits of D = 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sym typeface="Wingdings" pitchFamily="2" charset="2"/>
              </a:rPr>
              <a:t>	</a:t>
            </a:r>
            <a:r>
              <a:rPr lang="en-US" dirty="0" smtClean="0">
                <a:ea typeface="+mn-ea"/>
                <a:sym typeface="Wingdings" pitchFamily="2" charset="2"/>
              </a:rPr>
              <a:t>	   upper bits of D = 0 (MOVZX)   </a:t>
            </a:r>
            <a:r>
              <a:rPr lang="en-US" b="1" i="1" dirty="0" smtClean="0">
                <a:ea typeface="+mn-ea"/>
                <a:sym typeface="Wingdings" pitchFamily="2" charset="2"/>
              </a:rPr>
              <a:t>or</a:t>
            </a:r>
            <a:endParaRPr lang="en-US" dirty="0" smtClean="0">
              <a:ea typeface="+mn-ea"/>
              <a:sym typeface="Wingdings" pitchFamily="2" charset="2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sym typeface="Wingdings" pitchFamily="2" charset="2"/>
              </a:rPr>
              <a:t>	</a:t>
            </a:r>
            <a:r>
              <a:rPr lang="en-US" dirty="0" smtClean="0">
                <a:ea typeface="+mn-ea"/>
                <a:sym typeface="Wingdings" pitchFamily="2" charset="2"/>
              </a:rPr>
              <a:t>	   upper bits of D = MSB of S (MOVSX)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Restrictions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Only register/memory operands (no </a:t>
            </a:r>
            <a:r>
              <a:rPr lang="en-US" dirty="0" err="1" smtClean="0">
                <a:sym typeface="Wingdings" pitchFamily="2" charset="2"/>
              </a:rPr>
              <a:t>immediates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Source must contain fewer bits than destination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If memory operand used, size must be specified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F6F063C-8973-9842-932F-9A3EFB02B070}" type="datetime1">
              <a:rPr lang="en-US" smtClean="0">
                <a:latin typeface="Garamond" charset="0"/>
              </a:rPr>
              <a:t>9/12/16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10D9FD2-DC7C-7046-B9EB-7DA204F418C5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398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MOVSX/MOVZX examples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Assume: AX = </a:t>
            </a:r>
            <a:r>
              <a:rPr lang="en-US" dirty="0" smtClean="0">
                <a:ea typeface="+mn-ea"/>
              </a:rPr>
              <a:t>0x0100, </a:t>
            </a:r>
            <a:r>
              <a:rPr lang="en-US" dirty="0" smtClean="0">
                <a:ea typeface="+mn-ea"/>
              </a:rPr>
              <a:t>DX = </a:t>
            </a:r>
            <a:r>
              <a:rPr lang="en-US" dirty="0" smtClean="0">
                <a:ea typeface="+mn-ea"/>
              </a:rPr>
              <a:t>0x</a:t>
            </a:r>
            <a:r>
              <a:rPr lang="en-US" dirty="0" smtClean="0">
                <a:ea typeface="+mn-ea"/>
              </a:rPr>
              <a:t>8100, </a:t>
            </a:r>
            <a:endParaRPr lang="en-US" dirty="0" smtClean="0">
              <a:ea typeface="+mn-ea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	</a:t>
            </a:r>
            <a:r>
              <a:rPr lang="en-US" dirty="0" smtClean="0">
                <a:ea typeface="+mn-ea"/>
              </a:rPr>
              <a:t>(0x100) </a:t>
            </a:r>
            <a:r>
              <a:rPr lang="en-US" dirty="0" smtClean="0">
                <a:ea typeface="+mn-ea"/>
              </a:rPr>
              <a:t>= </a:t>
            </a:r>
            <a:r>
              <a:rPr lang="en-US" dirty="0" smtClean="0">
                <a:ea typeface="+mn-ea"/>
              </a:rPr>
              <a:t>0x00, (0x101) </a:t>
            </a:r>
            <a:r>
              <a:rPr lang="en-US" dirty="0" smtClean="0">
                <a:ea typeface="+mn-ea"/>
              </a:rPr>
              <a:t>= </a:t>
            </a:r>
            <a:r>
              <a:rPr lang="en-US" dirty="0" smtClean="0">
                <a:ea typeface="+mn-ea"/>
              </a:rPr>
              <a:t>0xFF</a:t>
            </a:r>
            <a:endParaRPr lang="en-US" dirty="0" smtClean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What are the results of the following instructions?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MOVSX EBX, AX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MOVSX EBX, DX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MOVZX EBX, DX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MOVSX EBX, BYTE PTR </a:t>
            </a:r>
            <a:r>
              <a:rPr lang="en-US" dirty="0" smtClean="0">
                <a:ea typeface="+mn-ea"/>
              </a:rPr>
              <a:t>[0x100]</a:t>
            </a:r>
            <a:endParaRPr lang="en-US" dirty="0" smtClean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MOVSX EBX, WORD PTR </a:t>
            </a:r>
            <a:r>
              <a:rPr lang="en-US" dirty="0" smtClean="0">
                <a:ea typeface="+mn-ea"/>
              </a:rPr>
              <a:t>[0x100]</a:t>
            </a:r>
            <a:endParaRPr lang="en-US" dirty="0" smtClean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9487D28-8451-B74C-82E2-BCDD81A6C0F4}" type="datetime1">
              <a:rPr lang="en-US" smtClean="0">
                <a:latin typeface="Garamond" charset="0"/>
              </a:rPr>
              <a:t>9/12/16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9B6019B-EC2D-5C47-8186-D6169C154A2C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346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MOVSX/MOVZX examples (soln)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6525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/>
              <a:t>Assume: AX = 0x0100, DX = 0x8100,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/>
              <a:t>	(0x100) = 0x00, (0x101) = 0xFF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What </a:t>
            </a:r>
            <a:r>
              <a:rPr lang="en-US" dirty="0" smtClean="0">
                <a:ea typeface="+mn-ea"/>
              </a:rPr>
              <a:t>are the results of the following instructions?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MOVSX EBX, AX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EBX = AX sign-extended = </a:t>
            </a:r>
            <a:r>
              <a:rPr lang="en-US" dirty="0" smtClean="0">
                <a:solidFill>
                  <a:srgbClr val="FF0000"/>
                </a:solidFill>
              </a:rPr>
              <a:t>0x0000</a:t>
            </a:r>
            <a:r>
              <a:rPr lang="en-US" u="sng" dirty="0" smtClean="0">
                <a:solidFill>
                  <a:srgbClr val="FF0000"/>
                </a:solidFill>
              </a:rPr>
              <a:t>0100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(orig. value </a:t>
            </a:r>
            <a:r>
              <a:rPr lang="en-US" u="sng" dirty="0" smtClean="0">
                <a:solidFill>
                  <a:srgbClr val="FF0000"/>
                </a:solidFill>
              </a:rPr>
              <a:t>underlined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MOVSX EBX, DX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EBX = DX sign-extended = </a:t>
            </a:r>
            <a:r>
              <a:rPr lang="en-US" dirty="0" smtClean="0">
                <a:solidFill>
                  <a:srgbClr val="FF0000"/>
                </a:solidFill>
              </a:rPr>
              <a:t>0xFFFF</a:t>
            </a:r>
            <a:r>
              <a:rPr lang="en-US" u="sng" dirty="0" smtClean="0">
                <a:solidFill>
                  <a:srgbClr val="FF0000"/>
                </a:solidFill>
              </a:rPr>
              <a:t>8100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MOVZX EBX, DX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EBX = DX zero-extended = </a:t>
            </a:r>
            <a:r>
              <a:rPr lang="en-US" dirty="0" smtClean="0">
                <a:solidFill>
                  <a:srgbClr val="FF0000"/>
                </a:solidFill>
              </a:rPr>
              <a:t>0x0000</a:t>
            </a:r>
            <a:r>
              <a:rPr lang="en-US" u="sng" dirty="0" smtClean="0">
                <a:solidFill>
                  <a:srgbClr val="FF0000"/>
                </a:solidFill>
              </a:rPr>
              <a:t>8100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MOVSX EBX, BYTE PTR </a:t>
            </a:r>
            <a:r>
              <a:rPr lang="en-US" dirty="0" smtClean="0">
                <a:ea typeface="+mn-ea"/>
              </a:rPr>
              <a:t>[0x100]</a:t>
            </a:r>
            <a:endParaRPr lang="en-US" dirty="0" smtClean="0">
              <a:ea typeface="+mn-ea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EBX = byte at </a:t>
            </a:r>
            <a:r>
              <a:rPr lang="en-US" dirty="0" smtClean="0">
                <a:solidFill>
                  <a:srgbClr val="FF0000"/>
                </a:solidFill>
              </a:rPr>
              <a:t>0x100 </a:t>
            </a:r>
            <a:r>
              <a:rPr lang="en-US" dirty="0" smtClean="0">
                <a:solidFill>
                  <a:srgbClr val="FF0000"/>
                </a:solidFill>
              </a:rPr>
              <a:t>sign-extended = </a:t>
            </a:r>
            <a:r>
              <a:rPr lang="en-US" dirty="0" smtClean="0">
                <a:solidFill>
                  <a:srgbClr val="FF0000"/>
                </a:solidFill>
              </a:rPr>
              <a:t>0x000000</a:t>
            </a:r>
            <a:r>
              <a:rPr lang="en-US" u="sng" dirty="0" smtClean="0">
                <a:solidFill>
                  <a:srgbClr val="FF0000"/>
                </a:solidFill>
              </a:rPr>
              <a:t>00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MOVSX EBX, WORD PTR </a:t>
            </a:r>
            <a:r>
              <a:rPr lang="en-US" dirty="0" smtClean="0">
                <a:ea typeface="+mn-ea"/>
              </a:rPr>
              <a:t>[0x100]</a:t>
            </a:r>
            <a:endParaRPr lang="en-US" dirty="0" smtClean="0">
              <a:ea typeface="+mn-ea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EBX = word at </a:t>
            </a:r>
            <a:r>
              <a:rPr lang="en-US" dirty="0" smtClean="0">
                <a:solidFill>
                  <a:srgbClr val="FF0000"/>
                </a:solidFill>
              </a:rPr>
              <a:t>0x100 </a:t>
            </a:r>
            <a:r>
              <a:rPr lang="en-US" dirty="0" smtClean="0">
                <a:solidFill>
                  <a:srgbClr val="FF0000"/>
                </a:solidFill>
              </a:rPr>
              <a:t>sign-extended = </a:t>
            </a:r>
            <a:r>
              <a:rPr lang="en-US" dirty="0" smtClean="0">
                <a:solidFill>
                  <a:srgbClr val="FF0000"/>
                </a:solidFill>
              </a:rPr>
              <a:t>0xFFFF</a:t>
            </a:r>
            <a:r>
              <a:rPr lang="en-US" u="sng" dirty="0" smtClean="0">
                <a:solidFill>
                  <a:srgbClr val="FF0000"/>
                </a:solidFill>
              </a:rPr>
              <a:t>FF00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30656E7-A614-0C4F-B83C-0DAC1CF5F0D6}" type="datetime1">
              <a:rPr lang="en-US" smtClean="0">
                <a:latin typeface="Garamond" charset="0"/>
              </a:rPr>
              <a:t>9/12/16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94E7B06-AD0B-954D-BA44-C9DDF4FDB1FB}" type="slidenum">
              <a:rPr lang="en-US">
                <a:latin typeface="Garamond" charset="0"/>
              </a:rPr>
              <a:pPr eaLnBrk="1" hangingPunct="1"/>
              <a:t>18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360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time:</a:t>
            </a:r>
          </a:p>
          <a:p>
            <a:pPr lvl="1"/>
            <a:r>
              <a:rPr lang="en-US" dirty="0">
                <a:latin typeface="Arial" charset="0"/>
              </a:rPr>
              <a:t>Finish data transfer instructions</a:t>
            </a:r>
          </a:p>
          <a:p>
            <a:pPr lvl="1"/>
            <a:r>
              <a:rPr lang="en-US" dirty="0">
                <a:latin typeface="Arial" charset="0"/>
              </a:rPr>
              <a:t>Arithmetic instructions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HW 1 due 1:00 PM today</a:t>
            </a:r>
          </a:p>
          <a:p>
            <a:pPr lvl="1"/>
            <a:r>
              <a:rPr lang="en-US">
                <a:latin typeface="Arial" charset="0"/>
              </a:rPr>
              <a:t>HW 2 to be posted; due 1:00 PM, Friday, 2/5</a:t>
            </a: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8724D82-753B-494D-AC47-B85B7CAD6E6C}" type="datetime1">
              <a:rPr lang="en-US" smtClean="0">
                <a:latin typeface="Garamond" charset="0"/>
              </a:rPr>
              <a:t>9/12/16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318A6F9-97BD-0640-AE56-DA2FF8060FFA}" type="slidenum">
              <a:rPr lang="en-US">
                <a:latin typeface="Garamond" charset="0"/>
              </a:rPr>
              <a:pPr eaLnBrk="1" hangingPunct="1"/>
              <a:t>19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HW </a:t>
            </a:r>
            <a:r>
              <a:rPr lang="en-US" dirty="0">
                <a:latin typeface="Arial" charset="0"/>
              </a:rPr>
              <a:t>1 </a:t>
            </a:r>
            <a:r>
              <a:rPr lang="en-US" dirty="0" smtClean="0">
                <a:latin typeface="Arial" charset="0"/>
              </a:rPr>
              <a:t>due </a:t>
            </a:r>
            <a:r>
              <a:rPr lang="en-US" dirty="0" smtClean="0">
                <a:latin typeface="Arial" charset="0"/>
              </a:rPr>
              <a:t>2:</a:t>
            </a:r>
            <a:r>
              <a:rPr lang="en-US" dirty="0" smtClean="0">
                <a:latin typeface="Arial" charset="0"/>
              </a:rPr>
              <a:t>00 PM today</a:t>
            </a:r>
          </a:p>
          <a:p>
            <a:pPr lvl="1"/>
            <a:r>
              <a:rPr lang="en-US" dirty="0" smtClean="0">
                <a:latin typeface="Arial" charset="0"/>
              </a:rPr>
              <a:t>HW 2 to be posted; due </a:t>
            </a:r>
            <a:r>
              <a:rPr lang="en-US" dirty="0" smtClean="0">
                <a:latin typeface="Arial" charset="0"/>
              </a:rPr>
              <a:t>2:</a:t>
            </a:r>
            <a:r>
              <a:rPr lang="en-US" dirty="0" smtClean="0">
                <a:latin typeface="Arial" charset="0"/>
              </a:rPr>
              <a:t>00 PM, </a:t>
            </a:r>
            <a:r>
              <a:rPr lang="en-US" smtClean="0">
                <a:latin typeface="Arial" charset="0"/>
              </a:rPr>
              <a:t>Wednesday, 9/21</a:t>
            </a:r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Today’s </a:t>
            </a:r>
            <a:r>
              <a:rPr lang="en-US" dirty="0">
                <a:latin typeface="Arial" charset="0"/>
              </a:rPr>
              <a:t>lecture</a:t>
            </a:r>
          </a:p>
          <a:p>
            <a:pPr lvl="1"/>
            <a:r>
              <a:rPr lang="en-US" dirty="0" smtClean="0">
                <a:latin typeface="Arial" charset="0"/>
              </a:rPr>
              <a:t>Assembly </a:t>
            </a:r>
            <a:r>
              <a:rPr lang="en-US" dirty="0">
                <a:latin typeface="Arial" charset="0"/>
              </a:rPr>
              <a:t>basics</a:t>
            </a:r>
          </a:p>
          <a:p>
            <a:pPr lvl="1"/>
            <a:r>
              <a:rPr lang="en-US" dirty="0">
                <a:latin typeface="Arial" charset="0"/>
              </a:rPr>
              <a:t>Data transfer instructions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6A21305-8A11-BE43-AB98-472EDEC8F2FD}" type="datetime1">
              <a:rPr lang="en-US" smtClean="0">
                <a:latin typeface="Garamond" charset="0"/>
              </a:rPr>
              <a:t>9/12/16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FD9EC90-BB3D-A849-A1D5-320D5705BB23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x86 </a:t>
            </a:r>
            <a:r>
              <a:rPr lang="en-US" dirty="0">
                <a:latin typeface="Garamond" charset="0"/>
              </a:rPr>
              <a:t>data </a:t>
            </a:r>
            <a:r>
              <a:rPr lang="en-US" dirty="0" smtClean="0">
                <a:latin typeface="Garamond" charset="0"/>
              </a:rPr>
              <a:t>types</a:t>
            </a:r>
            <a:endParaRPr lang="en-US" dirty="0">
              <a:latin typeface="Garamon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>
                <a:latin typeface="Arial" charset="0"/>
              </a:rPr>
              <a:t>Refresher on x86 registers</a:t>
            </a:r>
          </a:p>
          <a:p>
            <a:pPr lvl="1"/>
            <a:r>
              <a:rPr lang="en-US" sz="2400">
                <a:latin typeface="Arial" charset="0"/>
              </a:rPr>
              <a:t>Gen. purpose registers: 16 or 32 bits</a:t>
            </a:r>
          </a:p>
          <a:p>
            <a:pPr lvl="1"/>
            <a:r>
              <a:rPr lang="en-US" sz="2400">
                <a:latin typeface="Arial" charset="0"/>
              </a:rPr>
              <a:t>Data registers can hold 8 bit data as well</a:t>
            </a:r>
          </a:p>
          <a:p>
            <a:pPr lvl="1"/>
            <a:r>
              <a:rPr lang="en-US" sz="2400">
                <a:latin typeface="Arial" charset="0"/>
              </a:rPr>
              <a:t>Determining size: register name</a:t>
            </a:r>
          </a:p>
          <a:p>
            <a:pPr lvl="1"/>
            <a:r>
              <a:rPr lang="en-US" sz="2400">
                <a:latin typeface="Arial" charset="0"/>
              </a:rPr>
              <a:t>Example: </a:t>
            </a:r>
            <a:r>
              <a:rPr lang="ja-JP" altLang="en-US" sz="2400">
                <a:latin typeface="Arial" charset="0"/>
              </a:rPr>
              <a:t>“</a:t>
            </a:r>
            <a:r>
              <a:rPr lang="en-US" sz="2400">
                <a:latin typeface="Arial" charset="0"/>
              </a:rPr>
              <a:t>accumulator</a:t>
            </a:r>
            <a:r>
              <a:rPr lang="ja-JP" altLang="en-US" sz="2400">
                <a:latin typeface="Arial" charset="0"/>
              </a:rPr>
              <a:t>”</a:t>
            </a:r>
            <a:r>
              <a:rPr lang="en-US" sz="2400">
                <a:latin typeface="Arial" charset="0"/>
              </a:rPr>
              <a:t> register</a:t>
            </a:r>
          </a:p>
          <a:p>
            <a:pPr lvl="2"/>
            <a:r>
              <a:rPr lang="en-US" sz="2000">
                <a:latin typeface="Arial" charset="0"/>
              </a:rPr>
              <a:t>8 bit data: AL = lowest byte; AH = next lowest byte</a:t>
            </a:r>
          </a:p>
          <a:p>
            <a:pPr lvl="2"/>
            <a:r>
              <a:rPr lang="en-US" sz="2000">
                <a:latin typeface="Arial" charset="0"/>
              </a:rPr>
              <a:t>16 bit data: AX = lowest 16 bits (AH/AL together as word)</a:t>
            </a:r>
          </a:p>
          <a:p>
            <a:pPr lvl="2"/>
            <a:r>
              <a:rPr lang="en-US" sz="2000">
                <a:latin typeface="Arial" charset="0"/>
              </a:rPr>
              <a:t>32 bit data: EAX = entire 32 bits</a:t>
            </a:r>
          </a:p>
          <a:p>
            <a:r>
              <a:rPr lang="en-US" sz="2800">
                <a:latin typeface="Arial" charset="0"/>
              </a:rPr>
              <a:t>Say EAX = 1A2B3C4DH</a:t>
            </a:r>
          </a:p>
          <a:p>
            <a:pPr lvl="1"/>
            <a:r>
              <a:rPr lang="en-US" sz="2400">
                <a:latin typeface="Arial" charset="0"/>
              </a:rPr>
              <a:t>What are AL, AH, and AX?</a:t>
            </a:r>
          </a:p>
          <a:p>
            <a:pPr lvl="1"/>
            <a:r>
              <a:rPr lang="en-US" sz="2400">
                <a:solidFill>
                  <a:srgbClr val="FF0000"/>
                </a:solidFill>
                <a:latin typeface="Arial" charset="0"/>
              </a:rPr>
              <a:t>AL = 4DH, AH = 3CH, AX = 3C4DH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DAC7F05-6C0D-3341-B1BF-1DFD755F2CC4}" type="datetime1">
              <a:rPr lang="en-US" smtClean="0">
                <a:latin typeface="Garamond" charset="0"/>
              </a:rPr>
              <a:t>9/12/16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516B637-299A-AA46-BB89-D97D166C14A8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x86 </a:t>
            </a:r>
            <a:r>
              <a:rPr lang="en-US" dirty="0">
                <a:latin typeface="Garamond" charset="0"/>
              </a:rPr>
              <a:t>addressing modes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Addresses in x86 instructions enclosed by brackets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Addressing modes: all examples of general addressing modes discussed earlier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Direct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 = constant value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Example: MOV AX, [0x0100]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Register indirect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 = value stored in register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Example: MOV [EDI], AX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Base-plus-index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EA = </a:t>
            </a:r>
            <a:r>
              <a:rPr lang="en-US" dirty="0" smtClean="0"/>
              <a:t>sum of two registers</a:t>
            </a:r>
            <a:endParaRPr lang="en-US" dirty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Example: MOV AX, </a:t>
            </a:r>
            <a:r>
              <a:rPr lang="en-US" dirty="0" smtClean="0"/>
              <a:t>[EBX+ESI</a:t>
            </a:r>
            <a:r>
              <a:rPr lang="en-US" dirty="0"/>
              <a:t>]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4F9B7FD-ECBD-9D4E-A66B-1B55CE9B4F6D}" type="datetime1">
              <a:rPr lang="en-US" smtClean="0">
                <a:latin typeface="Garamond" charset="0"/>
              </a:rPr>
              <a:t>9/12/16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9626A25-D182-4447-B5BB-F6500AF27418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812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x86 </a:t>
            </a:r>
            <a:r>
              <a:rPr lang="en-US" dirty="0">
                <a:latin typeface="Garamond" charset="0"/>
              </a:rPr>
              <a:t>addressing modes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Register relative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 = register + constant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Examples: 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MOV CL, [EBX+4]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MOV AX, ARRAY[EBX]   </a:t>
            </a:r>
            <a:r>
              <a:rPr lang="en-US" i="1" dirty="0" smtClean="0"/>
              <a:t>ARRAY is constant memory location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Base relative-plus-index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 = base register + index register + constant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Example: MOV AX, 0x10[ESI][EBX] -or-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/>
              <a:t>	</a:t>
            </a:r>
            <a:r>
              <a:rPr lang="en-US" dirty="0" smtClean="0"/>
              <a:t>	 MOV AX</a:t>
            </a:r>
            <a:r>
              <a:rPr lang="en-US" smtClean="0"/>
              <a:t>, [0x10+SI+BX</a:t>
            </a:r>
            <a:r>
              <a:rPr lang="en-US" dirty="0" smtClean="0"/>
              <a:t>]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Scaled-index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 = register + (scaling factor * second register)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Often useful for array accesses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Scaling factor = element size (2, 4, 8 bytes)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Example: MOV EDX, [EAX + 4*EBX]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3100F60-488E-B644-A98D-7823569B7A83}" type="datetime1">
              <a:rPr lang="en-US" smtClean="0">
                <a:latin typeface="Garamond" charset="0"/>
              </a:rPr>
              <a:t>9/12/16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6DB83C-FB40-1543-9B1D-090604D26630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319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Compute the address for the </a:t>
            </a:r>
            <a:r>
              <a:rPr lang="en-US" dirty="0" smtClean="0">
                <a:latin typeface="Arial" charset="0"/>
              </a:rPr>
              <a:t>memory operand </a:t>
            </a:r>
            <a:r>
              <a:rPr lang="en-US" dirty="0">
                <a:latin typeface="Arial" charset="0"/>
              </a:rPr>
              <a:t>in each of the following instructions</a:t>
            </a:r>
            <a:r>
              <a:rPr lang="en-US" dirty="0" smtClean="0">
                <a:latin typeface="Arial" charset="0"/>
              </a:rPr>
              <a:t>.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latin typeface="Arial" charset="0"/>
              </a:rPr>
              <a:t>You do not need to specify what data is transferred 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Arial" charset="0"/>
              </a:rPr>
              <a:t>The </a:t>
            </a:r>
            <a:r>
              <a:rPr lang="en-US" dirty="0">
                <a:latin typeface="Arial" charset="0"/>
              </a:rPr>
              <a:t>register contents and variables are as follows: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Arial" charset="0"/>
              </a:rPr>
              <a:t>(ESI) = </a:t>
            </a:r>
            <a:r>
              <a:rPr lang="en-US" dirty="0" smtClean="0">
                <a:latin typeface="Arial" charset="0"/>
              </a:rPr>
              <a:t>0x</a:t>
            </a:r>
            <a:r>
              <a:rPr lang="en-US" dirty="0" smtClean="0">
                <a:latin typeface="Arial" charset="0"/>
              </a:rPr>
              <a:t>00000100</a:t>
            </a:r>
            <a:endParaRPr lang="en-US" dirty="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dirty="0">
                <a:latin typeface="Arial" charset="0"/>
              </a:rPr>
              <a:t>(EDI) = </a:t>
            </a:r>
            <a:r>
              <a:rPr lang="en-US" dirty="0" smtClean="0">
                <a:latin typeface="Arial" charset="0"/>
              </a:rPr>
              <a:t>0x00000200</a:t>
            </a:r>
            <a:endParaRPr lang="en-US" dirty="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dirty="0">
                <a:latin typeface="Arial" charset="0"/>
              </a:rPr>
              <a:t>(EBX) = </a:t>
            </a:r>
            <a:r>
              <a:rPr lang="en-US" dirty="0" smtClean="0">
                <a:latin typeface="Arial" charset="0"/>
              </a:rPr>
              <a:t>0x00000300</a:t>
            </a: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 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Arial" charset="0"/>
              </a:rPr>
              <a:t>MOV </a:t>
            </a:r>
            <a:r>
              <a:rPr lang="en-US" dirty="0">
                <a:latin typeface="Arial" charset="0"/>
              </a:rPr>
              <a:t>[EBX</a:t>
            </a:r>
            <a:r>
              <a:rPr lang="en-US" dirty="0" smtClean="0">
                <a:latin typeface="Arial" charset="0"/>
              </a:rPr>
              <a:t>+0x0400]</a:t>
            </a:r>
            <a:r>
              <a:rPr lang="en-US" dirty="0">
                <a:latin typeface="Arial" charset="0"/>
              </a:rPr>
              <a:t>, CX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Arial" charset="0"/>
              </a:rPr>
              <a:t>MOV </a:t>
            </a:r>
            <a:r>
              <a:rPr lang="en-US" dirty="0">
                <a:latin typeface="Arial" charset="0"/>
              </a:rPr>
              <a:t>[EDI+2*EBX], AH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Arial" charset="0"/>
              </a:rPr>
              <a:t>MOV </a:t>
            </a:r>
            <a:r>
              <a:rPr lang="en-US" dirty="0">
                <a:latin typeface="Arial" charset="0"/>
              </a:rPr>
              <a:t>[EBX+EDI</a:t>
            </a:r>
            <a:r>
              <a:rPr lang="en-US" dirty="0" smtClean="0">
                <a:latin typeface="Arial" charset="0"/>
              </a:rPr>
              <a:t>+0x0400]</a:t>
            </a:r>
            <a:r>
              <a:rPr lang="en-US" dirty="0">
                <a:latin typeface="Arial" charset="0"/>
              </a:rPr>
              <a:t>, 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E1C5146-DAF2-3B4D-A7A7-E77B6D4CACEC}" type="datetime1">
              <a:rPr lang="en-US" smtClean="0">
                <a:latin typeface="Garamond" charset="0"/>
              </a:rPr>
              <a:t>9/12/16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D150CE6-B570-A445-AA1E-33C40A65DBF3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870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sz="2800" dirty="0" smtClean="0">
                <a:ea typeface="+mn-ea"/>
              </a:rPr>
              <a:t>Memory operand </a:t>
            </a:r>
            <a:r>
              <a:rPr lang="en-US" sz="2800" dirty="0">
                <a:ea typeface="+mn-ea"/>
              </a:rPr>
              <a:t>in: MOV </a:t>
            </a:r>
            <a:r>
              <a:rPr lang="en-US" sz="2800" dirty="0" smtClean="0">
                <a:ea typeface="+mn-ea"/>
              </a:rPr>
              <a:t>[EBX</a:t>
            </a:r>
            <a:r>
              <a:rPr lang="en-US" sz="2800" dirty="0" smtClean="0">
                <a:ea typeface="+mn-ea"/>
              </a:rPr>
              <a:t>+0x0400]</a:t>
            </a:r>
            <a:r>
              <a:rPr lang="en-US" sz="2800" dirty="0" smtClean="0">
                <a:ea typeface="+mn-ea"/>
              </a:rPr>
              <a:t>, CX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sz="2400" dirty="0" err="1" smtClean="0">
                <a:solidFill>
                  <a:srgbClr val="FF0000"/>
                </a:solidFill>
              </a:rPr>
              <a:t>Addr</a:t>
            </a:r>
            <a:r>
              <a:rPr lang="en-US" sz="2400" dirty="0" smtClean="0">
                <a:solidFill>
                  <a:srgbClr val="FF0000"/>
                </a:solidFill>
              </a:rPr>
              <a:t> = value in EBX + </a:t>
            </a:r>
            <a:r>
              <a:rPr lang="en-US" sz="2400" dirty="0" smtClean="0">
                <a:solidFill>
                  <a:srgbClr val="FF0000"/>
                </a:solidFill>
              </a:rPr>
              <a:t>0x0400</a:t>
            </a:r>
            <a:endParaRPr lang="en-US" sz="2400" dirty="0">
              <a:solidFill>
                <a:srgbClr val="FF0000"/>
              </a:solidFill>
            </a:endParaRP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		= </a:t>
            </a:r>
            <a:r>
              <a:rPr lang="en-US" sz="2400" dirty="0" smtClean="0">
                <a:solidFill>
                  <a:srgbClr val="FF0000"/>
                </a:solidFill>
              </a:rPr>
              <a:t>0x00000300h </a:t>
            </a:r>
            <a:r>
              <a:rPr lang="en-US" sz="2400" dirty="0" smtClean="0">
                <a:solidFill>
                  <a:srgbClr val="FF0000"/>
                </a:solidFill>
              </a:rPr>
              <a:t>+ </a:t>
            </a:r>
            <a:r>
              <a:rPr lang="en-US" sz="2400" dirty="0" smtClean="0">
                <a:solidFill>
                  <a:srgbClr val="FF0000"/>
                </a:solidFill>
              </a:rPr>
              <a:t>0x0400 </a:t>
            </a:r>
            <a:r>
              <a:rPr lang="en-US" sz="2400" dirty="0" smtClean="0">
                <a:solidFill>
                  <a:srgbClr val="FF0000"/>
                </a:solidFill>
              </a:rPr>
              <a:t>= </a:t>
            </a:r>
            <a:r>
              <a:rPr lang="en-US" sz="2400" dirty="0" smtClean="0">
                <a:solidFill>
                  <a:srgbClr val="FF0000"/>
                </a:solidFill>
              </a:rPr>
              <a:t>0x00000700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sz="2800" dirty="0" smtClean="0">
                <a:ea typeface="+mn-ea"/>
              </a:rPr>
              <a:t>Memory operand </a:t>
            </a:r>
            <a:r>
              <a:rPr lang="en-US" sz="2800" dirty="0">
                <a:ea typeface="+mn-ea"/>
              </a:rPr>
              <a:t>in: MOV </a:t>
            </a:r>
            <a:r>
              <a:rPr lang="en-US" sz="2800" dirty="0" smtClean="0">
                <a:ea typeface="+mn-ea"/>
              </a:rPr>
              <a:t>[EDI+2*EBX], AH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sz="2400" dirty="0" err="1" smtClean="0">
                <a:solidFill>
                  <a:srgbClr val="FF0000"/>
                </a:solidFill>
              </a:rPr>
              <a:t>Addr</a:t>
            </a:r>
            <a:r>
              <a:rPr lang="en-US" sz="2400" dirty="0" smtClean="0">
                <a:solidFill>
                  <a:srgbClr val="FF0000"/>
                </a:solidFill>
              </a:rPr>
              <a:t> = value in EDI + 2 * value in EBX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	= </a:t>
            </a:r>
            <a:r>
              <a:rPr lang="en-US" sz="2400" dirty="0" smtClean="0">
                <a:solidFill>
                  <a:srgbClr val="FF0000"/>
                </a:solidFill>
              </a:rPr>
              <a:t>0x00000200 </a:t>
            </a:r>
            <a:r>
              <a:rPr lang="en-US" sz="2400" dirty="0" smtClean="0">
                <a:solidFill>
                  <a:srgbClr val="FF0000"/>
                </a:solidFill>
              </a:rPr>
              <a:t>+ 2 * </a:t>
            </a:r>
            <a:r>
              <a:rPr lang="en-US" sz="2400" dirty="0" smtClean="0">
                <a:solidFill>
                  <a:srgbClr val="FF0000"/>
                </a:solidFill>
              </a:rPr>
              <a:t>0x00000300 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		= </a:t>
            </a:r>
            <a:r>
              <a:rPr lang="en-US" sz="2400" dirty="0" smtClean="0">
                <a:solidFill>
                  <a:srgbClr val="FF0000"/>
                </a:solidFill>
              </a:rPr>
              <a:t>0x00000200 </a:t>
            </a:r>
            <a:r>
              <a:rPr lang="en-US" sz="2400" dirty="0" smtClean="0">
                <a:solidFill>
                  <a:srgbClr val="FF0000"/>
                </a:solidFill>
              </a:rPr>
              <a:t>+ </a:t>
            </a:r>
            <a:r>
              <a:rPr lang="en-US" sz="2400" dirty="0" smtClean="0">
                <a:solidFill>
                  <a:srgbClr val="FF0000"/>
                </a:solidFill>
              </a:rPr>
              <a:t>0x00000600 = 0x00000800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sz="2800" dirty="0" smtClean="0">
                <a:ea typeface="+mn-ea"/>
              </a:rPr>
              <a:t>Memory operand </a:t>
            </a:r>
            <a:r>
              <a:rPr lang="en-US" sz="2800" dirty="0">
                <a:ea typeface="+mn-ea"/>
              </a:rPr>
              <a:t>in MOV </a:t>
            </a:r>
            <a:r>
              <a:rPr lang="en-US" sz="2800" dirty="0" smtClean="0">
                <a:ea typeface="+mn-ea"/>
              </a:rPr>
              <a:t>[EBX+EDI+0400h], AL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sz="2400" dirty="0" err="1" smtClean="0">
                <a:solidFill>
                  <a:srgbClr val="FF0000"/>
                </a:solidFill>
              </a:rPr>
              <a:t>Addr</a:t>
            </a:r>
            <a:r>
              <a:rPr lang="en-US" sz="2400" dirty="0" smtClean="0">
                <a:solidFill>
                  <a:srgbClr val="FF0000"/>
                </a:solidFill>
              </a:rPr>
              <a:t> = EBX + EDI + </a:t>
            </a:r>
            <a:r>
              <a:rPr lang="en-US" sz="2400" dirty="0" smtClean="0">
                <a:solidFill>
                  <a:srgbClr val="FF0000"/>
                </a:solidFill>
              </a:rPr>
              <a:t>0x0400 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= </a:t>
            </a:r>
            <a:r>
              <a:rPr lang="en-US" sz="2400" dirty="0" smtClean="0">
                <a:solidFill>
                  <a:srgbClr val="FF0000"/>
                </a:solidFill>
              </a:rPr>
              <a:t>0x00000300 </a:t>
            </a:r>
            <a:r>
              <a:rPr lang="en-US" sz="2400" dirty="0" smtClean="0">
                <a:solidFill>
                  <a:srgbClr val="FF0000"/>
                </a:solidFill>
              </a:rPr>
              <a:t>+ </a:t>
            </a:r>
            <a:r>
              <a:rPr lang="en-US" sz="2400" dirty="0" smtClean="0">
                <a:solidFill>
                  <a:srgbClr val="FF0000"/>
                </a:solidFill>
              </a:rPr>
              <a:t>0x00000200 </a:t>
            </a:r>
            <a:r>
              <a:rPr lang="en-US" sz="2400" dirty="0" smtClean="0">
                <a:solidFill>
                  <a:srgbClr val="FF0000"/>
                </a:solidFill>
              </a:rPr>
              <a:t>+ </a:t>
            </a:r>
            <a:r>
              <a:rPr lang="en-US" sz="2400" dirty="0" smtClean="0">
                <a:solidFill>
                  <a:srgbClr val="FF0000"/>
                </a:solidFill>
              </a:rPr>
              <a:t>0x0400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= 0x00000900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2470C8C-7A8B-2F43-A2F1-57E4D2949721}" type="datetime1">
              <a:rPr lang="en-US" smtClean="0">
                <a:latin typeface="Garamond" charset="0"/>
              </a:rPr>
              <a:t>9/12/16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F0C165A-D028-AA49-8F7D-CFEFD0CD8E88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950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Instruction Assembly Notation</a:t>
            </a:r>
            <a:br>
              <a:rPr lang="en-US">
                <a:latin typeface="Garamond" charset="0"/>
              </a:rPr>
            </a:br>
            <a:endParaRPr lang="en-US">
              <a:latin typeface="Garamond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Each instruction is represented by a mnemonic that describes its operation—called its operation code (opcode)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MOV  = move (data transfer)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ADD = add (arithmetic)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AND = logical AND (logic)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JMP = unconditional jump (control transfer)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Operands are the other parts of an assembly language instructions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Identify whether the elements of data to be processed are in registers or memory </a:t>
            </a:r>
          </a:p>
          <a:p>
            <a:pPr lvl="3">
              <a:lnSpc>
                <a:spcPct val="80000"/>
              </a:lnSpc>
            </a:pPr>
            <a:r>
              <a:rPr lang="en-US" sz="1900">
                <a:latin typeface="Arial" charset="0"/>
              </a:rPr>
              <a:t>Source operand– location of one operand to be processed</a:t>
            </a:r>
          </a:p>
          <a:p>
            <a:pPr lvl="3">
              <a:lnSpc>
                <a:spcPct val="80000"/>
              </a:lnSpc>
            </a:pPr>
            <a:r>
              <a:rPr lang="en-US" sz="1900">
                <a:latin typeface="Arial" charset="0"/>
              </a:rPr>
              <a:t>Destination operand—location of the other operand to be processed and the location of the result</a:t>
            </a:r>
          </a:p>
          <a:p>
            <a:pPr>
              <a:lnSpc>
                <a:spcPct val="80000"/>
              </a:lnSpc>
            </a:pPr>
            <a:endParaRPr lang="en-US" sz="2800"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2C1535D-43E5-2B44-9A39-8D7019E1BDBE}" type="datetime1">
              <a:rPr lang="en-US" smtClean="0">
                <a:latin typeface="Garamond" charset="0"/>
              </a:rPr>
              <a:t>9/12/16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56AC05B-0803-B24D-BC06-09A5447FBCAB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  <p:sp>
        <p:nvSpPr>
          <p:cNvPr id="10247" name="Rectangle 1028"/>
          <p:cNvSpPr>
            <a:spLocks noChangeArrowheads="1"/>
          </p:cNvSpPr>
          <p:nvPr/>
        </p:nvSpPr>
        <p:spPr bwMode="auto">
          <a:xfrm>
            <a:off x="1295400" y="381000"/>
            <a:ext cx="67818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en-US" sz="360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Assembly Language Statements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SzPct val="150000"/>
              <a:buFontTx/>
              <a:buChar char="•"/>
            </a:pPr>
            <a:r>
              <a:rPr lang="en-US">
                <a:latin typeface="Arial" charset="0"/>
              </a:rPr>
              <a:t> </a:t>
            </a:r>
            <a:r>
              <a:rPr lang="en-US" sz="2000">
                <a:latin typeface="Arial" charset="0"/>
              </a:rPr>
              <a:t>General structure of an assembly language statement</a:t>
            </a:r>
          </a:p>
          <a:p>
            <a:pPr>
              <a:buSzPct val="150000"/>
              <a:buFontTx/>
              <a:buNone/>
            </a:pPr>
            <a:r>
              <a:rPr lang="en-US" sz="2000">
                <a:latin typeface="Arial" charset="0"/>
              </a:rPr>
              <a:t>		</a:t>
            </a:r>
            <a:r>
              <a:rPr lang="en-US" sz="2000" b="1">
                <a:latin typeface="Courier New" charset="0"/>
              </a:rPr>
              <a:t>LABEL:    INSTRUCTION     ;COMMENT</a:t>
            </a:r>
          </a:p>
          <a:p>
            <a:pPr lvl="1">
              <a:buSzPct val="150000"/>
              <a:buFontTx/>
              <a:buChar char="•"/>
            </a:pPr>
            <a:r>
              <a:rPr lang="en-US" sz="1800">
                <a:latin typeface="Arial" charset="0"/>
              </a:rPr>
              <a:t>Label—address identifier for the statement</a:t>
            </a:r>
          </a:p>
          <a:p>
            <a:pPr lvl="1">
              <a:buSzPct val="150000"/>
              <a:buFontTx/>
              <a:buChar char="•"/>
            </a:pPr>
            <a:r>
              <a:rPr lang="en-US" sz="1800">
                <a:latin typeface="Arial" charset="0"/>
              </a:rPr>
              <a:t>Instruction—the operation to be performed</a:t>
            </a:r>
          </a:p>
          <a:p>
            <a:pPr lvl="1">
              <a:buSzPct val="150000"/>
              <a:buFontTx/>
              <a:buChar char="•"/>
            </a:pPr>
            <a:r>
              <a:rPr lang="en-US" sz="1800">
                <a:latin typeface="Arial" charset="0"/>
              </a:rPr>
              <a:t>Comment—documents the purpose of the statement</a:t>
            </a:r>
          </a:p>
          <a:p>
            <a:pPr lvl="1">
              <a:buSzPct val="150000"/>
              <a:buFontTx/>
              <a:buChar char="•"/>
            </a:pPr>
            <a:r>
              <a:rPr lang="en-US" sz="1800">
                <a:latin typeface="Arial" charset="0"/>
              </a:rPr>
              <a:t>Example:</a:t>
            </a:r>
          </a:p>
          <a:p>
            <a:pPr>
              <a:buSzPct val="150000"/>
              <a:buFontTx/>
              <a:buNone/>
            </a:pPr>
            <a:r>
              <a:rPr lang="en-US" sz="2000">
                <a:latin typeface="Arial" charset="0"/>
              </a:rPr>
              <a:t>		</a:t>
            </a:r>
            <a:r>
              <a:rPr lang="en-US" sz="2000" b="1">
                <a:latin typeface="Courier New" charset="0"/>
              </a:rPr>
              <a:t>START:   MOV  AX, BX   ; Copy BX into AX</a:t>
            </a:r>
            <a:r>
              <a:rPr lang="en-US" sz="2000">
                <a:latin typeface="Arial" charset="0"/>
              </a:rPr>
              <a:t>  </a:t>
            </a:r>
          </a:p>
          <a:p>
            <a:pPr>
              <a:buSzPct val="150000"/>
              <a:buFontTx/>
              <a:buChar char="•"/>
            </a:pPr>
            <a:r>
              <a:rPr lang="en-US" sz="2000">
                <a:latin typeface="Arial" charset="0"/>
              </a:rPr>
              <a:t>Other examples:</a:t>
            </a:r>
          </a:p>
          <a:p>
            <a:pPr lvl="1">
              <a:buSzPct val="150000"/>
              <a:buFontTx/>
              <a:buNone/>
            </a:pPr>
            <a:r>
              <a:rPr lang="en-US" sz="1800" b="1">
                <a:latin typeface="Arial" charset="0"/>
              </a:rPr>
              <a:t>	   </a:t>
            </a:r>
            <a:r>
              <a:rPr lang="en-US" sz="2000" b="1">
                <a:latin typeface="Courier New" charset="0"/>
              </a:rPr>
              <a:t>INC SI    ;Update pointer</a:t>
            </a:r>
          </a:p>
          <a:p>
            <a:pPr>
              <a:buSzPct val="150000"/>
              <a:buFontTx/>
              <a:buNone/>
            </a:pPr>
            <a:r>
              <a:rPr lang="en-US" sz="2000" b="1">
                <a:latin typeface="Courier New" charset="0"/>
              </a:rPr>
              <a:t>		ADD  AX, BX</a:t>
            </a:r>
          </a:p>
          <a:p>
            <a:pPr lvl="1">
              <a:buSzPct val="150000"/>
              <a:buFontTx/>
              <a:buChar char="•"/>
            </a:pPr>
            <a:r>
              <a:rPr lang="en-US" sz="1800">
                <a:latin typeface="Arial" charset="0"/>
              </a:rPr>
              <a:t>Few instructions have a label—usually marks a jump to point</a:t>
            </a:r>
          </a:p>
          <a:p>
            <a:pPr lvl="1">
              <a:buSzPct val="150000"/>
              <a:buFontTx/>
              <a:buChar char="•"/>
            </a:pPr>
            <a:r>
              <a:rPr lang="en-US" sz="1800">
                <a:latin typeface="Arial" charset="0"/>
              </a:rPr>
              <a:t>Not all instructions need a comment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4904EDD-1AD5-2647-9C99-78BEB4AB2092}" type="datetime1">
              <a:rPr lang="en-US" smtClean="0">
                <a:latin typeface="Garamond" charset="0"/>
              </a:rPr>
              <a:t>9/12/16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5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F8F8532-264C-284D-A863-C04465B98A4A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8837</TotalTime>
  <Words>941</Words>
  <Application>Microsoft Macintosh PowerPoint</Application>
  <PresentationFormat>On-screen Show (4:3)</PresentationFormat>
  <Paragraphs>265</Paragraphs>
  <Slides>19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Edge</vt:lpstr>
      <vt:lpstr>EECE.3170 Microprocessor Systems Design I</vt:lpstr>
      <vt:lpstr>Lecture outline</vt:lpstr>
      <vt:lpstr>Review: x86 data types</vt:lpstr>
      <vt:lpstr>Review: x86 addressing modes</vt:lpstr>
      <vt:lpstr>Review: x86 addressing modes (cont.)</vt:lpstr>
      <vt:lpstr>Example</vt:lpstr>
      <vt:lpstr>Example solutions </vt:lpstr>
      <vt:lpstr>Instruction Assembly Notation </vt:lpstr>
      <vt:lpstr>Assembly Language Statements</vt:lpstr>
      <vt:lpstr>x86 memory accesses</vt:lpstr>
      <vt:lpstr>Data transfer instructions</vt:lpstr>
      <vt:lpstr>MOV</vt:lpstr>
      <vt:lpstr>MOV examples</vt:lpstr>
      <vt:lpstr>Usage of Move Instruction</vt:lpstr>
      <vt:lpstr>Usage of Move Instruction (soln)</vt:lpstr>
      <vt:lpstr>MOVSX/MOVZX</vt:lpstr>
      <vt:lpstr>MOVSX/MOVZX examples</vt:lpstr>
      <vt:lpstr>MOVSX/MOVZX examples (soln)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1723</cp:revision>
  <dcterms:created xsi:type="dcterms:W3CDTF">2006-04-03T05:03:01Z</dcterms:created>
  <dcterms:modified xsi:type="dcterms:W3CDTF">2016-09-13T03:23:32Z</dcterms:modified>
</cp:coreProperties>
</file>