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571" r:id="rId4"/>
    <p:sldId id="572" r:id="rId5"/>
    <p:sldId id="573" r:id="rId6"/>
    <p:sldId id="566" r:id="rId7"/>
    <p:sldId id="567" r:id="rId8"/>
    <p:sldId id="568" r:id="rId9"/>
    <p:sldId id="569" r:id="rId10"/>
    <p:sldId id="570" r:id="rId11"/>
    <p:sldId id="379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329C19-C5DA-DE47-BC80-AE58A23A9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72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CFED57-9158-BF40-87F8-A19C37EFB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7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8B95D9C-D78C-CC48-A18C-71307DA0689B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76DAB7-D9CE-1A4D-8EE0-36BE81BC7D74}" type="datetime1">
              <a:rPr lang="en-US" smtClean="0"/>
              <a:t>10/12/16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C8AEB-7679-E34B-9A5F-9E9DBDD049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8B08CC-DC41-0F44-B836-F9FD64732AE0}" type="datetime1">
              <a:rPr lang="en-US" smtClean="0"/>
              <a:t>10/12/16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78EFD-88B0-3548-903D-8CA0D819C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6A0AF-189F-9C40-8C67-DAD90C1C1A69}" type="datetime1">
              <a:rPr lang="en-US" smtClean="0"/>
              <a:t>10/12/16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DB166-9FF3-D746-A301-1D7D8E4C7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6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247D5-1F46-4049-9098-7038ED893225}" type="datetime1">
              <a:rPr lang="en-US" smtClean="0"/>
              <a:t>10/12/16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A5A52-1C83-8C41-ACD2-BCF7118897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42A11-CCFD-6E45-A17E-C096F64510D7}" type="datetime1">
              <a:rPr lang="en-US" smtClean="0"/>
              <a:t>10/12/16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5B4A9-7120-AB4B-BAEE-6D04A90C60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071B3-B336-F941-8249-B18D506F240B}" type="datetime1">
              <a:rPr lang="en-US" smtClean="0"/>
              <a:t>10/12/16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DA17A-590B-9F4B-8EC4-2FA8CF97CB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4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82E675-BB7B-314B-B953-C8456EA1D1B9}" type="datetime1">
              <a:rPr lang="en-US" smtClean="0"/>
              <a:t>10/12/16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B52C2-1BDC-B64A-B507-3846DB0EBF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5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4556-9F9C-B943-B727-D7B5C4E6EB60}" type="datetime1">
              <a:rPr lang="en-US" smtClean="0"/>
              <a:t>10/12/16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83F7E-6434-E94F-8C24-F42DD4DA6E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E7A12D-67D6-FD42-A370-CBA95AB6754D}" type="datetime1">
              <a:rPr lang="en-US" smtClean="0"/>
              <a:t>10/12/16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C21EE-008D-824A-B723-A55374913F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B837E-F960-5E42-871F-EF8C6D80B598}" type="datetime1">
              <a:rPr lang="en-US" smtClean="0"/>
              <a:t>10/12/16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9153D-4084-CC46-8F4F-F6F165ADC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3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2277-92EC-E64C-AC50-9C902935A342}" type="datetime1">
              <a:rPr lang="en-US" smtClean="0"/>
              <a:t>10/12/16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D5894-6139-F841-97B7-1E7B1D51BB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CC2DA-CF60-544B-B008-C072E4970268}" type="datetime1">
              <a:rPr lang="en-US" smtClean="0"/>
              <a:t>10/12/16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2E1CA-47FF-0044-BDA1-8B61FA1F67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716DB-B5B5-7F43-A69D-85380B921885}" type="datetime1">
              <a:rPr lang="en-US" smtClean="0"/>
              <a:t>10/12/16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AA20C-8459-9A43-85CF-CE7A00D9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F2B5573-1497-9B45-91E8-54F0A76F12A0}" type="datetime1">
              <a:rPr lang="en-US" smtClean="0"/>
              <a:t>10/12/16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0745577F-0BF3-E745-A10A-1A3A6B4EF8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5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20" r:id="rId9"/>
    <p:sldLayoutId id="2147484721" r:id="rId10"/>
    <p:sldLayoutId id="2147484722" r:id="rId11"/>
    <p:sldLayoutId id="2147484723" r:id="rId12"/>
    <p:sldLayoutId id="214748472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HLL </a:t>
            </a:r>
            <a:r>
              <a:rPr lang="en-US" dirty="0">
                <a:latin typeface="Arial" charset="0"/>
                <a:sym typeface="Wingdings" charset="0"/>
              </a:rPr>
              <a:t> assembly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nb-NO" dirty="0">
                <a:latin typeface="Courier New" pitchFamily="49" charset="0"/>
                <a:ea typeface="+mn-ea"/>
                <a:cs typeface="Courier New" pitchFamily="49" charset="0"/>
              </a:rPr>
              <a:t>for (j = 0; j &lt; 10; j++) {// inner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$LN5@main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$LN4@main: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add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$LN5@main: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jge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LN3@main	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to end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		; Loop body here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$LN4@main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$LN3@main: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67084A-7BE8-F246-A031-7337C193214C}" type="datetime1">
              <a:rPr lang="en-US" sz="1200" smtClean="0">
                <a:latin typeface="Garamond" charset="0"/>
              </a:rPr>
              <a:t>10/12/16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045985-8EB8-4249-8C14-58DF5646C361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HLL </a:t>
            </a:r>
            <a:r>
              <a:rPr lang="en-US" dirty="0">
                <a:latin typeface="Arial" charset="0"/>
                <a:sym typeface="Wingdings" charset="0"/>
              </a:rPr>
              <a:t> assembly examples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>
                <a:latin typeface="Arial" charset="0"/>
              </a:rPr>
              <a:t>HW 4 due 2:00 PM, Monday, 10/17</a:t>
            </a:r>
            <a:endParaRPr lang="en-US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21FB4B-64A0-4544-9F12-E2D24B08CAAF}" type="datetime1">
              <a:rPr lang="en-US" sz="1200" smtClean="0">
                <a:latin typeface="Garamond" charset="0"/>
              </a:rPr>
              <a:t>10/12/16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6A8F85-45D6-604B-A610-1AC2A5FD8A08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4 due 2:00 PM, Monday, 10/17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r>
              <a:rPr lang="en-US" dirty="0">
                <a:latin typeface="Arial" charset="0"/>
              </a:rPr>
              <a:t>: HLL </a:t>
            </a:r>
            <a:r>
              <a:rPr lang="en-US" dirty="0">
                <a:latin typeface="Arial" charset="0"/>
                <a:sym typeface="Wingdings" charset="0"/>
              </a:rPr>
              <a:t> assembly</a:t>
            </a:r>
          </a:p>
          <a:p>
            <a:pPr lvl="1"/>
            <a:r>
              <a:rPr lang="en-US" dirty="0">
                <a:latin typeface="Arial" charset="0"/>
              </a:rPr>
              <a:t>Static data</a:t>
            </a:r>
          </a:p>
          <a:p>
            <a:pPr lvl="1"/>
            <a:r>
              <a:rPr lang="en-US" dirty="0">
                <a:latin typeface="Arial" charset="0"/>
              </a:rPr>
              <a:t>Stack usage with function calls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Conditional statements</a:t>
            </a:r>
          </a:p>
          <a:p>
            <a:pPr lvl="1"/>
            <a:r>
              <a:rPr lang="en-US" dirty="0">
                <a:latin typeface="Arial" charset="0"/>
              </a:rPr>
              <a:t>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BACAD6-09DA-B342-A9E7-851D16D9D98E}" type="datetime1">
              <a:rPr lang="en-US" sz="1200" smtClean="0">
                <a:latin typeface="Garamond" charset="0"/>
              </a:rPr>
              <a:t>10/12/16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9B8394-AEF1-E341-9A43-BD4D40319F6F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936B03-E84E-6A4D-8A2E-D3B8073C0F0B}" type="datetime1">
              <a:rPr lang="en-US" sz="1200" smtClean="0">
                <a:latin typeface="Garamond" charset="0"/>
              </a:rPr>
              <a:t>10/12/16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41724A-6E51-0F47-A040-9DE14BF04273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HLL </a:t>
            </a:r>
            <a:r>
              <a:rPr lang="en-US">
                <a:latin typeface="Garamond" charset="0"/>
                <a:sym typeface="Wingdings" charset="0"/>
              </a:rPr>
              <a:t> assembly</a:t>
            </a:r>
            <a:endParaRPr lang="en-US">
              <a:latin typeface="Garamond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Global variables </a:t>
            </a:r>
            <a:r>
              <a:rPr lang="en-US" sz="2800">
                <a:latin typeface="Arial" charset="0"/>
                <a:sym typeface="Wingdings" charset="0"/>
              </a:rPr>
              <a:t> static; </a:t>
            </a:r>
            <a:r>
              <a:rPr lang="en-US" sz="2800">
                <a:latin typeface="Arial" charset="0"/>
              </a:rPr>
              <a:t>allocated in data segment</a:t>
            </a:r>
          </a:p>
          <a:p>
            <a:pPr eaLnBrk="1" hangingPunct="1"/>
            <a:r>
              <a:rPr lang="en-US" sz="2800">
                <a:latin typeface="Arial" charset="0"/>
              </a:rPr>
              <a:t>Other variables </a:t>
            </a:r>
            <a:r>
              <a:rPr lang="en-US" sz="2800">
                <a:latin typeface="Arial" charset="0"/>
                <a:sym typeface="Wingdings" charset="0"/>
              </a:rPr>
              <a:t> dynamic; allocated on stack</a:t>
            </a:r>
          </a:p>
          <a:p>
            <a:pPr eaLnBrk="1" hangingPunct="1"/>
            <a:r>
              <a:rPr lang="en-US" sz="2800">
                <a:latin typeface="Arial" charset="0"/>
                <a:sym typeface="Wingdings" charset="0"/>
              </a:rPr>
              <a:t>Stack frame for each function contains (from top)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variables within function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Local variables for function (starting at EBP – 4)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EBP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EIP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Function arguments (starting at EBP + 8)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76200" y="990600"/>
          <a:ext cx="64008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3" imgW="5651292" imgH="4736926" progId="Word.Document.12">
                  <p:embed/>
                </p:oleObj>
              </mc:Choice>
              <mc:Fallback>
                <p:oleObj name="Document" r:id="rId3" imgW="5651292" imgH="47369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90600"/>
                        <a:ext cx="64008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Stack accesses</a:t>
            </a:r>
          </a:p>
        </p:txBody>
      </p:sp>
      <p:sp>
        <p:nvSpPr>
          <p:cNvPr id="10244" name="Content Placeholder 7"/>
          <p:cNvSpPr>
            <a:spLocks noGrp="1"/>
          </p:cNvSpPr>
          <p:nvPr>
            <p:ph sz="half" idx="2"/>
          </p:nvPr>
        </p:nvSpPr>
        <p:spPr>
          <a:xfrm>
            <a:off x="5029200" y="974725"/>
            <a:ext cx="4038600" cy="4987925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On function call</a:t>
            </a:r>
          </a:p>
          <a:p>
            <a:r>
              <a:rPr lang="en-US" altLang="en-US" smtClean="0">
                <a:ea typeface="ＭＳ Ｐゴシック" pitchFamily="34" charset="-128"/>
              </a:rPr>
              <a:t>SP or ESP: points to current top of stack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Lowest address in current stack frame</a:t>
            </a:r>
          </a:p>
          <a:p>
            <a:r>
              <a:rPr lang="en-US" altLang="en-US" smtClean="0">
                <a:ea typeface="ＭＳ Ｐゴシック" pitchFamily="34" charset="-128"/>
              </a:rPr>
              <a:t>BP or EBP: used to reference data within frame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Arguments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Local variables</a:t>
            </a: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3E87027-8358-5346-97FC-D5DA51F48385}" type="datetime1">
              <a:rPr lang="en-US" altLang="en-US" sz="1200" smtClean="0">
                <a:latin typeface="Garamond" pitchFamily="18" charset="0"/>
                <a:cs typeface="Arial" charset="0"/>
              </a:rPr>
              <a:t>10/12/16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11032C-7A63-412C-AC6A-4C9E9F622E26}" type="slidenum">
              <a:rPr lang="en-US" altLang="en-US" sz="1200">
                <a:latin typeface="Garamond" pitchFamily="18" charset="0"/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2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8"/>
          <p:cNvGraphicFramePr>
            <a:graphicFrameLocks noChangeAspect="1"/>
          </p:cNvGraphicFramePr>
          <p:nvPr/>
        </p:nvGraphicFramePr>
        <p:xfrm>
          <a:off x="-304800" y="1035050"/>
          <a:ext cx="64008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ocument" r:id="rId3" imgW="5651292" imgH="4736926" progId="Word.Document.12">
                  <p:embed/>
                </p:oleObj>
              </mc:Choice>
              <mc:Fallback>
                <p:oleObj name="Document" r:id="rId3" imgW="5651292" imgH="47369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800" y="1035050"/>
                        <a:ext cx="64008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Stack accesses (cont.)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08075"/>
            <a:ext cx="4648200" cy="49879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Arguments start at offset 8 from EBP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Local variables start at offset -4 from EBP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Starting offset of each variable can be defined as symbol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Ex. (testfile1.asm)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_j$ = -120;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_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 = -108;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Y$ = -96; size = 40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X$ = -48; size =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40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	DWORD </a:t>
            </a:r>
            <a:r>
              <a:rPr lang="nn-NO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 _i$[ebp], </a:t>
            </a: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 smtClean="0">
                <a:solidFill>
                  <a:srgbClr val="0000FF"/>
                </a:solidFill>
                <a:ea typeface="+mn-ea"/>
                <a:cs typeface="Courier New" pitchFamily="49" charset="0"/>
                <a:sym typeface="Wingdings" pitchFamily="2" charset="2"/>
              </a:rPr>
              <a:t> sets i = 0</a:t>
            </a:r>
            <a:endParaRPr lang="nn-NO" b="1" dirty="0">
              <a:solidFill>
                <a:srgbClr val="0000FF"/>
              </a:solidFill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1126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E85E41A-E821-8B41-86CD-AB1B0D1A2855}" type="datetime1">
              <a:rPr lang="en-US" altLang="en-US" sz="1200" smtClean="0">
                <a:latin typeface="Garamond" pitchFamily="18" charset="0"/>
                <a:cs typeface="Arial" charset="0"/>
              </a:rPr>
              <a:t>10/12/16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112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3E6396-ACFD-4E30-9EFB-084676C9F980}" type="slidenum">
              <a:rPr lang="en-US" altLang="en-US" sz="1200">
                <a:latin typeface="Garamond" pitchFamily="18" charset="0"/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1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96BE53-59F7-3D42-8A87-AD06902C0742}" type="datetime1">
              <a:rPr lang="en-US" sz="1200" smtClean="0">
                <a:latin typeface="Garamond" charset="0"/>
              </a:rPr>
              <a:t>10/12/16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A1AC03-9799-5340-91FF-FC7C50F83D72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Array accesses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9879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access array element, need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Base address of array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Offset into array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Offset = index * (size of each element)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 example,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X[2]</a:t>
            </a:r>
            <a:r>
              <a:rPr lang="en-US" dirty="0" smtClean="0">
                <a:cs typeface="Courier New" pitchFamily="49" charset="0"/>
              </a:rPr>
              <a:t> is 2*4 = 8 bytes into array X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 some ISAs, need to explicitly calculate this address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Multiply index by element size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Add to base address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x86 uses </a:t>
            </a:r>
            <a:r>
              <a:rPr lang="en-US" dirty="0" smtClean="0">
                <a:solidFill>
                  <a:srgbClr val="0000FF"/>
                </a:solidFill>
                <a:ea typeface="+mn-ea"/>
                <a:cs typeface="Courier New" pitchFamily="49" charset="0"/>
              </a:rPr>
              <a:t>scaled addressing</a:t>
            </a:r>
            <a:r>
              <a:rPr lang="en-US" dirty="0" smtClean="0"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 multiplication done in memory access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 code for X[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] = 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* 2 from testfile1: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endParaRPr lang="en-US" dirty="0" smtClean="0">
              <a:cs typeface="Courier New" pitchFamily="49" charset="0"/>
              <a:sym typeface="Wingdings" pitchFamily="2" charset="2"/>
            </a:endParaRP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DWORD PTR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shl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1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DWORD PTR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DWORD PTR _X$[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ebp+ecx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*4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E7A7C3-C4AB-7A43-9C45-DDA6BFE02F31}" type="datetime1">
              <a:rPr lang="en-US" sz="1200" smtClean="0">
                <a:latin typeface="Garamond" charset="0"/>
              </a:rPr>
              <a:t>10/12/16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DA5511-A58F-B84D-959A-93CD9656B24B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Conditional statements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If-then-else statements typically take form similar to: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</a:rPr>
              <a:t>	</a:t>
            </a:r>
            <a:r>
              <a:rPr lang="en-US" sz="2000">
                <a:latin typeface="Courier New" charset="0"/>
              </a:rPr>
              <a:t>&lt;code to evaluate condition&gt;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&lt;conditional jump to else if false&gt;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&lt;code if condition true&gt;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jmp end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else:</a:t>
            </a:r>
            <a:r>
              <a:rPr lang="en-US" sz="2000">
                <a:latin typeface="Courier New" charset="0"/>
              </a:rPr>
              <a:t>	&lt;code if condition false&gt;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end:</a:t>
            </a:r>
            <a:r>
              <a:rPr lang="en-US" sz="2000">
                <a:latin typeface="Courier New" charset="0"/>
              </a:rPr>
              <a:t>		…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&lt;code to evaluate condition&gt;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Always requires a conditional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Must add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label</a:t>
            </a:r>
            <a:r>
              <a:rPr lang="en-US" sz="1800">
                <a:latin typeface="Arial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to branch to “else” statement</a:t>
            </a: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Once statement for “if” condition is complete, jump past “else” statement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Requires insertion of </a:t>
            </a:r>
            <a:r>
              <a:rPr lang="en-US" sz="1800">
                <a:solidFill>
                  <a:srgbClr val="009900"/>
                </a:solidFill>
                <a:latin typeface="Arial" charset="0"/>
              </a:rPr>
              <a:t>another label for jump target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Conditional statements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143000"/>
            <a:ext cx="45720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Body of inner loop: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400">
                <a:latin typeface="Courier New" charset="0"/>
                <a:cs typeface="Courier New" charset="0"/>
              </a:rPr>
              <a:t>if (j &lt; 5)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Y[j] = X[i] + j;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else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Y[j] = X[i] – j;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19600" y="1447800"/>
            <a:ext cx="47244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cmp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],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jge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$LN2@main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_X$[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add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_Y$[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*4], 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$LN1@main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LN2@main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_X$[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sub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_Y$[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*4], 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LN1@main: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39E7B8-AFA8-ED42-A12A-EE34FA6156C1}" type="datetime1">
              <a:rPr lang="en-US" sz="1200" smtClean="0">
                <a:latin typeface="Garamond" charset="0"/>
              </a:rPr>
              <a:t>10/12/16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4FA6B9-8D1C-764F-A525-8FF5A10BB224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DB11AF-4703-EB41-BEDC-0075EB926C6F}" type="datetime1">
              <a:rPr lang="en-US" sz="1200" smtClean="0">
                <a:latin typeface="Garamond" charset="0"/>
              </a:rPr>
              <a:t>10/12/16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17</a:t>
            </a:r>
            <a:endParaRPr lang="en-US" alt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91A692-B18C-0F48-8C16-76BCE550C247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Loops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For loops are essentially </a:t>
            </a:r>
            <a:r>
              <a:rPr lang="en-US" sz="2600" dirty="0">
                <a:latin typeface="Arial" charset="0"/>
              </a:rPr>
              <a:t>three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Initializing loop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Checking boundary condition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Similar idea to if-then-else statements, but simpler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If condition is false, end of loop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Branch to label at first instruction after loop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Usually done at start of loop, since no iterations should occur unless condition is true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End of loop then contains jump back to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Incrementing loop </a:t>
            </a:r>
            <a:r>
              <a:rPr lang="en-US" sz="2200" dirty="0" smtClean="0">
                <a:latin typeface="Arial" charset="0"/>
              </a:rPr>
              <a:t>index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While loops only require the boundary </a:t>
            </a:r>
            <a:r>
              <a:rPr lang="en-US" smtClean="0">
                <a:latin typeface="Arial" charset="0"/>
              </a:rPr>
              <a:t>condition check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10037</TotalTime>
  <Words>495</Words>
  <Application>Microsoft Macintosh PowerPoint</Application>
  <PresentationFormat>On-screen Show (4:3)</PresentationFormat>
  <Paragraphs>162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Edge</vt:lpstr>
      <vt:lpstr>Document</vt:lpstr>
      <vt:lpstr>EECE.3170 Microprocessor Systems Design I</vt:lpstr>
      <vt:lpstr>Lecture outline</vt:lpstr>
      <vt:lpstr>Review: HLL  assembly</vt:lpstr>
      <vt:lpstr>Stack accesses</vt:lpstr>
      <vt:lpstr>Stack accesses (cont.)</vt:lpstr>
      <vt:lpstr>Array accesses</vt:lpstr>
      <vt:lpstr>Conditional statements</vt:lpstr>
      <vt:lpstr>Conditional statements (cont.)</vt:lpstr>
      <vt:lpstr>Loops</vt:lpstr>
      <vt:lpstr>Loops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1709</cp:revision>
  <dcterms:created xsi:type="dcterms:W3CDTF">2006-04-03T05:03:01Z</dcterms:created>
  <dcterms:modified xsi:type="dcterms:W3CDTF">2016-10-13T00:26:49Z</dcterms:modified>
</cp:coreProperties>
</file>