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1"/>
  </p:notesMasterIdLst>
  <p:handoutMasterIdLst>
    <p:handoutMasterId r:id="rId32"/>
  </p:handoutMasterIdLst>
  <p:sldIdLst>
    <p:sldId id="256" r:id="rId2"/>
    <p:sldId id="422" r:id="rId3"/>
    <p:sldId id="546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544" r:id="rId17"/>
    <p:sldId id="545" r:id="rId18"/>
    <p:sldId id="547" r:id="rId19"/>
    <p:sldId id="548" r:id="rId20"/>
    <p:sldId id="549" r:id="rId21"/>
    <p:sldId id="550" r:id="rId22"/>
    <p:sldId id="551" r:id="rId23"/>
    <p:sldId id="552" r:id="rId24"/>
    <p:sldId id="553" r:id="rId25"/>
    <p:sldId id="554" r:id="rId26"/>
    <p:sldId id="555" r:id="rId27"/>
    <p:sldId id="556" r:id="rId28"/>
    <p:sldId id="557" r:id="rId29"/>
    <p:sldId id="447" r:id="rId3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60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FE6FB-3D49-4249-A1E3-1916E5A801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687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5509FC-8776-8E47-B485-54AB9E66EE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21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DF0CBA8-8657-544D-B08C-497D569FF9C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ECE 160 - Intro to Computer Engineering I</a:t>
            </a:r>
          </a:p>
        </p:txBody>
      </p:sp>
      <p:sp>
        <p:nvSpPr>
          <p:cNvPr id="27650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03/07/2005</a:t>
            </a:r>
          </a:p>
        </p:txBody>
      </p:sp>
      <p:sp>
        <p:nvSpPr>
          <p:cNvPr id="27651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(c) 2005, P. H. Viall</a:t>
            </a:r>
          </a:p>
        </p:txBody>
      </p:sp>
      <p:sp>
        <p:nvSpPr>
          <p:cNvPr id="2765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2A5286-4DBA-B34A-8AB2-FDE76D82DA23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0F9EB8-1C4C-1E47-954C-DE748BFEEE3E}" type="datetime1">
              <a:rPr lang="en-US" smtClean="0"/>
              <a:t>5/19/16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7AAEF-3BCC-5D41-A487-B7D7AA0B78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8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AB5373-8CD0-D34C-8425-08994E598FC1}" type="datetime1">
              <a:rPr lang="en-US" smtClean="0"/>
              <a:t>5/19/16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F28413-8D62-9D4E-AAD8-D8D50F76B9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7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B101E-2546-FC48-A003-61F96635787C}" type="datetime1">
              <a:rPr lang="en-US" smtClean="0"/>
              <a:t>5/19/16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FA1AEF-06BF-0E49-87E9-120ED52CA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7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B026DB-042C-504E-9AE3-4893B2F95BB9}" type="datetime1">
              <a:rPr lang="en-US" smtClean="0"/>
              <a:t>5/19/16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64D9B-CFE9-904D-B972-23857ADAA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3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92F4B6-9BC0-8E43-A511-0C91A90EE5DC}" type="datetime1">
              <a:rPr lang="en-US" smtClean="0"/>
              <a:t>5/19/16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9915D-912A-9A4E-B03E-C9A4AA0040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97EC1A-6B21-394C-B2D7-865D69DE2935}" type="datetime1">
              <a:rPr lang="en-US" smtClean="0"/>
              <a:t>5/19/16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A23BD-02AE-1F4B-83EF-E7EAEF234F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8A18E6-BD22-084F-9C77-519D2D98EAD6}" type="datetime1">
              <a:rPr lang="en-US" smtClean="0"/>
              <a:t>5/19/16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F92706-B6D0-1A4F-8064-54A32DB080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5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3D9850-0F3F-C440-AD52-35E9699A952C}" type="datetime1">
              <a:rPr lang="en-US" smtClean="0"/>
              <a:t>5/19/16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6258E-5F03-1441-9339-5A15CA1A8F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1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FCEE9-85CA-8943-82AF-279AB391AB1B}" type="datetime1">
              <a:rPr lang="en-US" smtClean="0"/>
              <a:t>5/19/16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33E00-83C6-AB42-BD67-6BD9EBCB4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7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00E05-DC79-124D-9829-5468EC95A0F1}" type="datetime1">
              <a:rPr lang="en-US" smtClean="0"/>
              <a:t>5/19/16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A1302-9CD6-5844-8B5E-89D8D77007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2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AF9EA-268C-6343-804E-4A6357319488}" type="datetime1">
              <a:rPr lang="en-US" smtClean="0"/>
              <a:t>5/19/16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05F3CD-9211-3747-9568-F2ECCBCCFD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4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657D73-6424-FD4C-91C5-3BE110CC9DA8}" type="datetime1">
              <a:rPr lang="en-US" smtClean="0"/>
              <a:t>5/19/16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E601A-C624-3C4D-8668-B8460B3513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7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02CC9A-EB35-6440-8DFC-773ADEFA0ABE}" type="datetime1">
              <a:rPr lang="en-US" smtClean="0"/>
              <a:t>5/19/16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C44FE-9A61-AC4D-907B-6E4B9E9FF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6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B8677E0-39B0-C54C-89BE-4146158CCE32}" type="datetime1">
              <a:rPr lang="en-US" smtClean="0"/>
              <a:t>5/19/16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D454C89D-4121-2F44-8AC2-7D93C733F39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63" r:id="rId2"/>
    <p:sldLayoutId id="2147484564" r:id="rId3"/>
    <p:sldLayoutId id="2147484565" r:id="rId4"/>
    <p:sldLayoutId id="2147484566" r:id="rId5"/>
    <p:sldLayoutId id="2147484567" r:id="rId6"/>
    <p:sldLayoutId id="2147484568" r:id="rId7"/>
    <p:sldLayoutId id="2147484569" r:id="rId8"/>
    <p:sldLayoutId id="2147484570" r:id="rId9"/>
    <p:sldLayoutId id="2147484571" r:id="rId10"/>
    <p:sldLayoutId id="2147484572" r:id="rId11"/>
    <p:sldLayoutId id="2147484573" r:id="rId12"/>
    <p:sldLayoutId id="214748457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4: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Loops: </a:t>
            </a:r>
            <a:r>
              <a:rPr lang="en-US" dirty="0" smtClean="0">
                <a:latin typeface="Arial" charset="0"/>
              </a:rPr>
              <a:t>while, do</a:t>
            </a:r>
            <a:r>
              <a:rPr lang="en-US" dirty="0">
                <a:latin typeface="Arial" charset="0"/>
              </a:rPr>
              <a:t>-</a:t>
            </a:r>
            <a:r>
              <a:rPr lang="en-US" dirty="0" smtClean="0">
                <a:latin typeface="Arial" charset="0"/>
              </a:rPr>
              <a:t>while, and for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loop with flexible limit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Could determine loop limit based on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 of calculation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Input value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See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while2.c</a:t>
            </a:r>
            <a:r>
              <a:rPr lang="en-US" dirty="0" smtClean="0">
                <a:ea typeface="+mn-ea"/>
                <a:cs typeface="+mn-cs"/>
              </a:rPr>
              <a:t> for an example (on website)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Program to calculate average grade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First reads # of grades to enter, then list of grades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Keeps running sum of all grades entered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Calculates average at end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numGrades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	// Read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gradeSum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gradeSum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grade;	// Add to sum</a:t>
            </a:r>
          </a:p>
          <a:p>
            <a:pPr>
              <a:buFont typeface="Wingdings" pitchFamily="2" charset="2"/>
              <a:buNone/>
              <a:defRPr/>
            </a:pPr>
            <a:endParaRPr lang="en-US" sz="26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+ 1;	// Inc.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6131132-772E-5045-AE73-DCE1953CC452}" type="datetime1">
              <a:rPr lang="en-US" sz="1200" smtClean="0">
                <a:latin typeface="Garamond" charset="0"/>
              </a:rPr>
              <a:t>5/19/16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48EA35-D6B5-FC45-8DB4-15C96A732D59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Common to read input until a certain value(</a:t>
            </a:r>
            <a:r>
              <a:rPr lang="en-US" sz="1700">
                <a:solidFill>
                  <a:srgbClr val="FF0000"/>
                </a:solidFill>
                <a:latin typeface="Arial" charset="0"/>
              </a:rPr>
              <a:t>sentinel</a:t>
            </a:r>
            <a:r>
              <a:rPr lang="en-US" sz="1700">
                <a:latin typeface="Arial" charset="0"/>
              </a:rPr>
              <a:t>) is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May be predetermined (i.e., run program until user enters </a:t>
            </a:r>
            <a:r>
              <a:rPr lang="ja-JP" altLang="en-US" sz="1400">
                <a:latin typeface="Arial" charset="0"/>
              </a:rPr>
              <a:t>‘</a:t>
            </a:r>
            <a:r>
              <a:rPr lang="en-US" altLang="ja-JP" sz="1400">
                <a:latin typeface="Arial" charset="0"/>
              </a:rPr>
              <a:t>q</a:t>
            </a:r>
            <a:r>
              <a:rPr lang="ja-JP" altLang="en-US" sz="1400">
                <a:latin typeface="Arial" charset="0"/>
              </a:rPr>
              <a:t>’</a:t>
            </a:r>
            <a:r>
              <a:rPr lang="en-US" altLang="ja-JP" sz="1400">
                <a:latin typeface="Arial" charset="0"/>
              </a:rPr>
              <a:t> for </a:t>
            </a:r>
            <a:r>
              <a:rPr lang="ja-JP" altLang="en-US" sz="1400">
                <a:latin typeface="Arial" charset="0"/>
              </a:rPr>
              <a:t>“</a:t>
            </a:r>
            <a:r>
              <a:rPr lang="en-US" altLang="ja-JP" sz="1400">
                <a:latin typeface="Arial" charset="0"/>
              </a:rPr>
              <a:t>quit</a:t>
            </a:r>
            <a:r>
              <a:rPr lang="ja-JP" altLang="en-US" sz="1400">
                <a:latin typeface="Arial" charset="0"/>
              </a:rPr>
              <a:t>”</a:t>
            </a:r>
            <a:r>
              <a:rPr lang="en-US" altLang="ja-JP" sz="1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Run until invalid value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In file input, will often run until end of file</a:t>
            </a:r>
          </a:p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See </a:t>
            </a:r>
            <a:r>
              <a:rPr lang="en-US" sz="1700">
                <a:latin typeface="Courier New" charset="0"/>
                <a:cs typeface="Courier New" charset="0"/>
              </a:rPr>
              <a:t>while3.c</a:t>
            </a:r>
            <a:r>
              <a:rPr lang="en-US" sz="1700">
                <a:latin typeface="Arial" charset="0"/>
              </a:rPr>
              <a:t> for an example (on website)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Refined version of average grade program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Core of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// Prompt for and read first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printf("Enter grade: ");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scanf("%lf", &amp;grade);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/* Continue reading/accumulating grades until invalid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	value entered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while ((grade &gt;= 0.0) &amp;&amp; (grade &lt;= 100.0))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pt-BR" sz="1800">
                <a:latin typeface="Courier New" charset="0"/>
                <a:cs typeface="Courier New" charset="0"/>
              </a:rPr>
              <a:t>	gradeSum = gradeSum + grade;	// Accumulate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gradeCount = gradeCount + 1;	// Increment grade count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printf("Enter grade: ");		// Prompt for and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scanf("%lf", &amp;grade);		//   read next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D30418F-A268-334C-AB91-84DE9953458F}" type="datetime1">
              <a:rPr lang="en-US" sz="1200" smtClean="0">
                <a:latin typeface="Garamond" charset="0"/>
              </a:rPr>
              <a:t>5/19/16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38F0CF-227F-0448-AAB2-289BCF14B7DE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do-while loops</a:t>
            </a:r>
          </a:p>
        </p:txBody>
      </p:sp>
      <p:sp>
        <p:nvSpPr>
          <p:cNvPr id="1331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is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pre-tested</a:t>
            </a:r>
          </a:p>
          <a:p>
            <a:pPr lvl="1"/>
            <a:r>
              <a:rPr lang="en-US">
                <a:latin typeface="Arial" charset="0"/>
              </a:rPr>
              <a:t>Check condition at start; if false, don’t enter loop</a:t>
            </a:r>
          </a:p>
          <a:p>
            <a:r>
              <a:rPr lang="en-US">
                <a:latin typeface="Arial" charset="0"/>
              </a:rPr>
              <a:t>To guarantee at least one iteration,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post-tested</a:t>
            </a:r>
            <a:r>
              <a:rPr lang="en-US">
                <a:latin typeface="Arial" charset="0"/>
              </a:rPr>
              <a:t> loop: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do-while</a:t>
            </a:r>
          </a:p>
          <a:p>
            <a:pPr lvl="1"/>
            <a:r>
              <a:rPr lang="en-US">
                <a:latin typeface="Arial" charset="0"/>
              </a:rPr>
              <a:t>Checks condition at end of loop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r>
              <a:rPr lang="en-US">
                <a:latin typeface="Courier New" charset="0"/>
              </a:rPr>
              <a:t/>
            </a:r>
            <a:br>
              <a:rPr lang="en-US">
                <a:latin typeface="Courier New" charset="0"/>
              </a:rPr>
            </a:br>
            <a:endParaRPr lang="en-US"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</a:rPr>
              <a:t>				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Don’t forget semicolon!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989AF6-3644-8849-8FF8-F39EF4C43536}" type="datetime1">
              <a:rPr lang="en-US" sz="1200" smtClean="0">
                <a:latin typeface="Garamond" charset="0"/>
              </a:rPr>
              <a:t>5/19/16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133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6FB0A1-40D7-2646-BFBE-1D76272A92E6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248400" y="52578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vs. do-while: flowcharts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0386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while: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pre-tested</a:t>
            </a:r>
            <a:r>
              <a:rPr lang="en-US">
                <a:latin typeface="Arial" charset="0"/>
              </a:rPr>
              <a:t> loop</a:t>
            </a:r>
          </a:p>
          <a:p>
            <a:pPr lvl="1"/>
            <a:r>
              <a:rPr lang="en-US">
                <a:latin typeface="Arial" charset="0"/>
              </a:rPr>
              <a:t>Check condition, then execute loop body</a:t>
            </a: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4340" name="Content Placeholder 28"/>
          <p:cNvSpPr>
            <a:spLocks noGrp="1"/>
          </p:cNvSpPr>
          <p:nvPr>
            <p:ph sz="half" idx="2"/>
          </p:nvPr>
        </p:nvSpPr>
        <p:spPr>
          <a:xfrm>
            <a:off x="4343400" y="1108075"/>
            <a:ext cx="46482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do-while: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post-tested</a:t>
            </a:r>
            <a:r>
              <a:rPr lang="en-US">
                <a:latin typeface="Arial" charset="0"/>
              </a:rPr>
              <a:t> loop</a:t>
            </a:r>
          </a:p>
          <a:p>
            <a:pPr lvl="1"/>
            <a:r>
              <a:rPr lang="en-US">
                <a:latin typeface="Arial" charset="0"/>
              </a:rPr>
              <a:t>Execute loop body, then check condition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434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57FC81D-92FA-BC4D-8040-BB159978CCD9}" type="datetime1">
              <a:rPr lang="en-US" sz="1200" smtClean="0">
                <a:latin typeface="Garamond" charset="0"/>
              </a:rPr>
              <a:t>5/19/16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143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111E8F-317F-F74F-ABA8-A680A6E47EF6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14344" name="AutoShape 14"/>
          <p:cNvSpPr>
            <a:spLocks noChangeArrowheads="1"/>
          </p:cNvSpPr>
          <p:nvPr/>
        </p:nvSpPr>
        <p:spPr bwMode="auto">
          <a:xfrm>
            <a:off x="1524000" y="2743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4345" name="Text Box 17"/>
          <p:cNvSpPr txBox="1">
            <a:spLocks noChangeArrowheads="1"/>
          </p:cNvSpPr>
          <p:nvPr/>
        </p:nvSpPr>
        <p:spPr bwMode="auto">
          <a:xfrm>
            <a:off x="2743200" y="2819400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4346" name="Text Box 18"/>
          <p:cNvSpPr txBox="1">
            <a:spLocks noChangeArrowheads="1"/>
          </p:cNvSpPr>
          <p:nvPr/>
        </p:nvSpPr>
        <p:spPr bwMode="auto">
          <a:xfrm>
            <a:off x="1524000" y="3505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4347" name="TextBox 24"/>
          <p:cNvSpPr txBox="1">
            <a:spLocks noChangeArrowheads="1"/>
          </p:cNvSpPr>
          <p:nvPr/>
        </p:nvSpPr>
        <p:spPr bwMode="auto">
          <a:xfrm>
            <a:off x="1447800" y="38862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Loop body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2347912" y="3643313"/>
            <a:ext cx="1552575" cy="457200"/>
          </a:xfrm>
          <a:prstGeom prst="bentConnector3">
            <a:avLst>
              <a:gd name="adj1" fmla="val 28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4347" idx="2"/>
            <a:endCxn id="14344" idx="1"/>
          </p:cNvCxnSpPr>
          <p:nvPr/>
        </p:nvCxnSpPr>
        <p:spPr>
          <a:xfrm rot="5400000" flipH="1">
            <a:off x="1320006" y="3328194"/>
            <a:ext cx="1131888" cy="723900"/>
          </a:xfrm>
          <a:prstGeom prst="bentConnector4">
            <a:avLst>
              <a:gd name="adj1" fmla="val -20196"/>
              <a:gd name="adj2" fmla="val 14210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0" name="AutoShape 14"/>
          <p:cNvSpPr>
            <a:spLocks noChangeArrowheads="1"/>
          </p:cNvSpPr>
          <p:nvPr/>
        </p:nvSpPr>
        <p:spPr bwMode="auto">
          <a:xfrm>
            <a:off x="5791200" y="3292475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4351" name="Text Box 17"/>
          <p:cNvSpPr txBox="1">
            <a:spLocks noChangeArrowheads="1"/>
          </p:cNvSpPr>
          <p:nvPr/>
        </p:nvSpPr>
        <p:spPr bwMode="auto">
          <a:xfrm>
            <a:off x="5715000" y="4281488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4352" name="Text Box 18"/>
          <p:cNvSpPr txBox="1">
            <a:spLocks noChangeArrowheads="1"/>
          </p:cNvSpPr>
          <p:nvPr/>
        </p:nvSpPr>
        <p:spPr bwMode="auto">
          <a:xfrm>
            <a:off x="5410200" y="3276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4353" name="TextBox 24"/>
          <p:cNvSpPr txBox="1">
            <a:spLocks noChangeArrowheads="1"/>
          </p:cNvSpPr>
          <p:nvPr/>
        </p:nvSpPr>
        <p:spPr bwMode="auto">
          <a:xfrm>
            <a:off x="5638800" y="2754313"/>
            <a:ext cx="16002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Loop body</a:t>
            </a:r>
          </a:p>
        </p:txBody>
      </p:sp>
      <p:cxnSp>
        <p:nvCxnSpPr>
          <p:cNvPr id="35" name="Elbow Connector 34"/>
          <p:cNvCxnSpPr>
            <a:stCxn id="14350" idx="1"/>
            <a:endCxn id="14353" idx="1"/>
          </p:cNvCxnSpPr>
          <p:nvPr/>
        </p:nvCxnSpPr>
        <p:spPr>
          <a:xfrm rot="10800000">
            <a:off x="5638800" y="2938463"/>
            <a:ext cx="152400" cy="735012"/>
          </a:xfrm>
          <a:prstGeom prst="bentConnector3">
            <a:avLst>
              <a:gd name="adj1" fmla="val 2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350" idx="2"/>
          </p:cNvCxnSpPr>
          <p:nvPr/>
        </p:nvCxnSpPr>
        <p:spPr>
          <a:xfrm>
            <a:off x="6477000" y="4054475"/>
            <a:ext cx="0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209800" y="3475038"/>
            <a:ext cx="0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4350" idx="0"/>
          </p:cNvCxnSpPr>
          <p:nvPr/>
        </p:nvCxnSpPr>
        <p:spPr>
          <a:xfrm>
            <a:off x="6477000" y="3124200"/>
            <a:ext cx="0" cy="168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8" name="Content Placeholder 2"/>
          <p:cNvSpPr txBox="1">
            <a:spLocks/>
          </p:cNvSpPr>
          <p:nvPr/>
        </p:nvSpPr>
        <p:spPr bwMode="auto">
          <a:xfrm>
            <a:off x="304800" y="5105400"/>
            <a:ext cx="853440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800"/>
              <a:t>All loops characterized by conditional test, backwards arrows indicating repetition of code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endParaRPr lang="en-US"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10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536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068FC29-31AA-CF49-9334-5CD012A5FCAD}" type="datetime1">
              <a:rPr lang="en-US" sz="1200" smtClean="0">
                <a:latin typeface="Garamond" charset="0"/>
              </a:rPr>
              <a:t>5/19/16</a:t>
            </a:fld>
            <a:endParaRPr lang="en-US" sz="1200">
              <a:latin typeface="Garamond" charset="0"/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A0954B-DB93-2549-B40B-F13D2D93F2C6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3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(no output)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EE4795C-00D3-614D-A170-A81730E763FD}" type="datetime1">
              <a:rPr lang="en-US" sz="1200" smtClean="0">
                <a:latin typeface="Garamond" charset="0"/>
              </a:rPr>
              <a:t>5/19/16</a:t>
            </a:fld>
            <a:endParaRPr lang="en-US" sz="1200">
              <a:latin typeface="Garamond" charset="0"/>
            </a:endParaRP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794219-9225-1644-A26F-51B084EB597A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Core of program demonstrating while loop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// Prompt for and read first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</a:t>
            </a:r>
          </a:p>
          <a:p>
            <a:pPr>
              <a:buFont typeface="Wingdings" pitchFamily="2" charset="2"/>
              <a:buNone/>
              <a:defRPr/>
            </a:pPr>
            <a:endParaRPr lang="en-US" sz="26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/* Continue reading/accumulating grades until invalid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	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while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600" dirty="0" smtClean="0">
                <a:latin typeface="Courier New" pitchFamily="49" charset="0"/>
                <a:ea typeface="+mn-ea"/>
                <a:cs typeface="Courier New" pitchFamily="49" charset="0"/>
              </a:rPr>
              <a:t>	gradeSum = gradeSum + grade;	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+ 1;	// Increment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//   read next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A76C41-7E55-004E-A6FA-3A831A58BF9C}" type="datetime1">
              <a:rPr lang="en-US" sz="1200" smtClean="0">
                <a:latin typeface="Garamond" charset="0"/>
              </a:rPr>
              <a:t>5/19/16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551E40-11CF-CE43-873E-6E28DFB25519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Rewrite grade average program to ensure at least one grade is read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Change core of program (shown previously):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/* Prompt for and read grades until invalid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  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do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//   read grade</a:t>
            </a:r>
            <a:endParaRPr lang="pt-BR" sz="28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if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	gradeSum = gradeSum + grade;    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+ 1;    // Inc.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} while ((grade &gt;= 0.0) &amp;&amp; (grade &lt;= 100.0)); 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843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EDE95E4-74F5-C948-BA8F-D88835D69487}" type="datetime1">
              <a:rPr lang="en-US" sz="1200" smtClean="0">
                <a:latin typeface="Garamond" charset="0"/>
              </a:rPr>
              <a:t>5/19/16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184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2E4DA4-FC1B-754D-B396-BADB1BFD9820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cs typeface="Courier New" charset="0"/>
              </a:rPr>
              <a:t>Justifying </a:t>
            </a:r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Common loop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Initialize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Loop until that variable reaches certain limit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6600"/>
                </a:solidFill>
              </a:rPr>
              <a:t>At end of each iteration, change variable by fixed amount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 squares program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6D6D6E-EE79-B547-9354-50308D9E043A}" type="datetime1">
              <a:rPr lang="en-US" sz="1200" smtClean="0">
                <a:latin typeface="Garamond" charset="0"/>
              </a:rPr>
              <a:t>5/19/16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983816-91EC-7047-B622-6339F353284F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54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for</a:t>
            </a:r>
            <a:r>
              <a:rPr lang="en-US" sz="2600">
                <a:latin typeface="Arial" charset="0"/>
              </a:rPr>
              <a:t> loops include all three aspects in one construct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Form: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for (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&lt;statements&gt;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700" b="1">
                <a:solidFill>
                  <a:srgbClr val="FF00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is basic assignment</a:t>
            </a: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600" b="1">
                <a:solidFill>
                  <a:srgbClr val="0000FF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same type of condition as </a:t>
            </a:r>
            <a:r>
              <a:rPr lang="en-US" sz="2600">
                <a:latin typeface="Courier New" charset="0"/>
                <a:cs typeface="Courier New" charset="0"/>
              </a:rPr>
              <a:t>if</a:t>
            </a:r>
            <a:r>
              <a:rPr lang="en-US" sz="2600">
                <a:latin typeface="Arial" charset="0"/>
                <a:cs typeface="Courier New" charset="0"/>
              </a:rPr>
              <a:t>, </a:t>
            </a:r>
            <a:r>
              <a:rPr lang="en-US" sz="2600">
                <a:latin typeface="Courier New" charset="0"/>
                <a:cs typeface="Courier New" charset="0"/>
              </a:rPr>
              <a:t>while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600" b="1">
                <a:solidFill>
                  <a:srgbClr val="0066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change variable by fixed amount</a:t>
            </a:r>
          </a:p>
          <a:p>
            <a:pPr>
              <a:lnSpc>
                <a:spcPct val="9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Example: </a:t>
            </a:r>
            <a:r>
              <a:rPr lang="en-US" sz="2600" b="1">
                <a:latin typeface="Courier New" charset="0"/>
                <a:cs typeface="Courier New" charset="0"/>
              </a:rPr>
              <a:t>for (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 = 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 &lt; 20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i++</a:t>
            </a:r>
            <a:r>
              <a:rPr lang="en-US" sz="2600" b="1">
                <a:latin typeface="Courier New" charset="0"/>
                <a:cs typeface="Courier New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  <a:cs typeface="Courier New" charset="0"/>
              </a:rPr>
              <a:t>… You may be wondering what </a:t>
            </a:r>
            <a:r>
              <a:rPr lang="en-US" sz="2200">
                <a:latin typeface="Courier New" charset="0"/>
                <a:cs typeface="Courier New" charset="0"/>
              </a:rPr>
              <a:t>i++</a:t>
            </a:r>
            <a:r>
              <a:rPr lang="en-US" sz="2200">
                <a:latin typeface="Arial" charset="0"/>
                <a:cs typeface="Courier New" charset="0"/>
              </a:rPr>
              <a:t> means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2B6221-576A-8941-9F19-3DC9FD838C1B}" type="datetime1">
              <a:rPr lang="en-US" sz="1200" smtClean="0">
                <a:latin typeface="Garamond" charset="0"/>
              </a:rPr>
              <a:t>5/19/16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32E47E-40F2-BA4C-AA6F-C2CB9A74D614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05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/>
              <a:t>Program 2 due </a:t>
            </a:r>
            <a:r>
              <a:rPr lang="en-US" dirty="0" smtClean="0"/>
              <a:t>today</a:t>
            </a:r>
          </a:p>
          <a:p>
            <a:pPr lvl="1"/>
            <a:r>
              <a:rPr lang="en-US" dirty="0" smtClean="0"/>
              <a:t>Program 3 due Friday, 5/27</a:t>
            </a:r>
            <a:endParaRPr lang="en-US" dirty="0"/>
          </a:p>
          <a:p>
            <a:pPr lvl="1"/>
            <a:r>
              <a:rPr lang="en-US" dirty="0" smtClean="0"/>
              <a:t>Exam 1: Thursday</a:t>
            </a:r>
            <a:r>
              <a:rPr lang="en-US" dirty="0"/>
              <a:t>, 5/26</a:t>
            </a:r>
          </a:p>
          <a:p>
            <a:pPr lvl="2"/>
            <a:r>
              <a:rPr lang="en-US" dirty="0"/>
              <a:t>Will be allowed one double-sided 8.5” x 11” note sheet</a:t>
            </a:r>
          </a:p>
          <a:p>
            <a:pPr lvl="2"/>
            <a:r>
              <a:rPr lang="en-US" dirty="0"/>
              <a:t>No calculators or other electronic devices allowed</a:t>
            </a: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If statements</a:t>
            </a:r>
          </a:p>
          <a:p>
            <a:pPr lvl="1"/>
            <a:r>
              <a:rPr lang="en-US" dirty="0" smtClean="0">
                <a:latin typeface="Arial" charset="0"/>
              </a:rPr>
              <a:t>Switch </a:t>
            </a:r>
            <a:r>
              <a:rPr lang="en-US" dirty="0">
                <a:latin typeface="Arial" charset="0"/>
              </a:rPr>
              <a:t>statements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While &amp; do-while </a:t>
            </a:r>
            <a:r>
              <a:rPr lang="en-US" dirty="0" smtClean="0">
                <a:latin typeface="Arial" charset="0"/>
              </a:rPr>
              <a:t>loops</a:t>
            </a:r>
          </a:p>
          <a:p>
            <a:pPr lvl="1"/>
            <a:r>
              <a:rPr lang="en-US" dirty="0" smtClean="0">
                <a:latin typeface="Arial" charset="0"/>
              </a:rPr>
              <a:t>For loops</a:t>
            </a:r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34C4D9-BFC6-CD4E-91A8-E825C0F0CB66}" type="datetime1">
              <a:rPr lang="en-US" sz="1200" smtClean="0">
                <a:latin typeface="Garamond" charset="0"/>
              </a:rPr>
              <a:t>5/19/16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CCB415-C342-F24F-AF2B-88DF154454C3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Changing variables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Can do operation + assignment w/one operator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Simply adding/subtracting 1: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x++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x--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(post-decrement)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++x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--x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(pre-decrement)</a:t>
            </a: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0000FF"/>
                </a:solidFill>
                <a:latin typeface="Arial" charset="0"/>
                <a:sym typeface="Wingdings" charset="0"/>
              </a:rPr>
              <a:t>Augmented assignment:</a:t>
            </a:r>
            <a:r>
              <a:rPr lang="en-US" sz="2800">
                <a:latin typeface="Arial" charset="0"/>
                <a:sym typeface="Wingdings" charset="0"/>
              </a:rPr>
              <a:t> change variable by amount other than 1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+= y  x = x +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-= y  x = x –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*= y  x = x *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/= y  x = x / y</a:t>
            </a:r>
            <a:endParaRPr lang="en-US" sz="2400" b="1">
              <a:latin typeface="Courier New" charset="0"/>
              <a:cs typeface="Courier New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A4EF0F-9BC8-EB4F-A140-1DBEC515A92B}" type="datetime1">
              <a:rPr lang="en-US" sz="1200" smtClean="0">
                <a:latin typeface="Garamond" charset="0"/>
              </a:rPr>
              <a:t>5/19/16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DB4BD5-3C8E-A348-9FBF-680122CD9E3C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82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Pre- vs. post-increment/decrement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Pre-increment/decrement:</a:t>
            </a:r>
            <a:r>
              <a:rPr lang="en-US">
                <a:latin typeface="Arial" charset="0"/>
              </a:rPr>
              <a:t> perform increment/ decrement, then evaluate expression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Post-increment/decrement</a:t>
            </a:r>
            <a:r>
              <a:rPr lang="en-US">
                <a:latin typeface="Arial" charset="0"/>
              </a:rPr>
              <a:t>: evaluate expression, then perform increment/decrement</a:t>
            </a:r>
          </a:p>
          <a:p>
            <a:r>
              <a:rPr lang="en-US">
                <a:latin typeface="Arial" charset="0"/>
              </a:rPr>
              <a:t>Example: what does the following print?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>
              <a:latin typeface="Arial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82E1FC-B9CF-BF47-BB33-DCE5C1E9797A}" type="datetime1">
              <a:rPr lang="en-US" sz="1200" smtClean="0">
                <a:latin typeface="Garamond" charset="0"/>
              </a:rPr>
              <a:t>5/19/16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030992-E9A5-4043-8A3B-1B14CD775732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4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soln.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 altLang="ja-JP">
              <a:latin typeface="Arial" charset="0"/>
            </a:endParaRPr>
          </a:p>
          <a:p>
            <a:pPr marL="0" indent="0"/>
            <a:endParaRPr lang="en-US">
              <a:latin typeface="Arial" charset="0"/>
            </a:endParaRPr>
          </a:p>
          <a:p>
            <a:pPr marL="0" indent="0"/>
            <a:r>
              <a:rPr lang="en-US">
                <a:latin typeface="Arial" charset="0"/>
              </a:rPr>
              <a:t>Output: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 = 6			</a:t>
            </a:r>
            <a:r>
              <a:rPr lang="en-US" i="1">
                <a:latin typeface="Arial" charset="0"/>
                <a:cs typeface="Courier New" charset="0"/>
              </a:rPr>
              <a:t>(n pre-incremented)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Now, n = 6		</a:t>
            </a:r>
            <a:r>
              <a:rPr lang="en-US" i="1">
                <a:latin typeface="Arial" charset="0"/>
                <a:cs typeface="Courier New" charset="0"/>
              </a:rPr>
              <a:t>(n post-incremented)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Finally, n = 7	</a:t>
            </a:r>
            <a:r>
              <a:rPr lang="en-US" i="1">
                <a:latin typeface="Arial" charset="0"/>
                <a:cs typeface="Courier New" charset="0"/>
              </a:rPr>
              <a:t>(Shows effect of n++)</a:t>
            </a:r>
            <a:endParaRPr lang="en-US" b="1" i="1">
              <a:solidFill>
                <a:srgbClr val="0000FF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AB933F-0F71-2249-B41C-453428A92BE0}" type="datetime1">
              <a:rPr lang="en-US" sz="1200" smtClean="0">
                <a:latin typeface="Garamond" charset="0"/>
              </a:rPr>
              <a:t>5/19/16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B4EC5B-A6D5-5A4B-AE06-F0653E4B3459}" type="slidenum">
              <a:rPr lang="en-US" sz="1200">
                <a:latin typeface="Garamond" charset="0"/>
              </a:rPr>
              <a:pPr eaLnBrk="1" hangingPunct="1"/>
              <a:t>22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10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Simple usage of for loop</a:t>
            </a:r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6627" name="Text Box 16"/>
          <p:cNvSpPr txBox="1">
            <a:spLocks noChangeArrowheads="1"/>
          </p:cNvSpPr>
          <p:nvPr/>
        </p:nvSpPr>
        <p:spPr bwMode="auto">
          <a:xfrm>
            <a:off x="4572000" y="1219200"/>
            <a:ext cx="41148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Output:</a:t>
            </a:r>
          </a:p>
          <a:p>
            <a:pPr eaLnBrk="1" hangingPunct="1"/>
            <a:r>
              <a:rPr lang="en-US" sz="1800">
                <a:latin typeface="Courier New" charset="0"/>
              </a:rPr>
              <a:t>0 1 2 3 4 5 6 7 8 9 10 11</a:t>
            </a:r>
          </a:p>
        </p:txBody>
      </p:sp>
      <p:sp>
        <p:nvSpPr>
          <p:cNvPr id="2662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913B42-8FBA-494C-95C4-723E52F682F2}" type="datetime1">
              <a:rPr lang="en-US" sz="1200" smtClean="0">
                <a:latin typeface="Garamond" charset="0"/>
              </a:rPr>
              <a:t>5/19/16</a:t>
            </a:fld>
            <a:endParaRPr lang="en-US" sz="1200">
              <a:latin typeface="Garamond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00A792-2358-644D-A085-10FBCD2AD0CF}" type="slidenum">
              <a:rPr lang="en-US" sz="1200">
                <a:latin typeface="Garamond" charset="0"/>
              </a:rPr>
              <a:pPr eaLnBrk="1" hangingPunct="1"/>
              <a:t>23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80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Intro to for loops</a:t>
            </a:r>
          </a:p>
        </p:txBody>
      </p:sp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4572000" y="1219200"/>
            <a:ext cx="45720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Equivalent </a:t>
            </a:r>
            <a:r>
              <a:rPr lang="en-US" sz="1800">
                <a:latin typeface="Courier New" charset="0"/>
              </a:rPr>
              <a:t>for</a:t>
            </a:r>
            <a:r>
              <a:rPr lang="en-US" sz="1800"/>
              <a:t> construct</a:t>
            </a:r>
          </a:p>
          <a:p>
            <a:pPr eaLnBrk="1" hangingPunct="1"/>
            <a:r>
              <a:rPr lang="en-US" sz="1800">
                <a:latin typeface="Courier New" charset="0"/>
              </a:rPr>
              <a:t>for (x=0 ; x&lt;12 ; x++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53340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AutoShape 6"/>
          <p:cNvSpPr>
            <a:spLocks noChangeArrowheads="1"/>
          </p:cNvSpPr>
          <p:nvPr/>
        </p:nvSpPr>
        <p:spPr bwMode="auto">
          <a:xfrm>
            <a:off x="685800" y="1524000"/>
            <a:ext cx="457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7"/>
          <p:cNvSpPr>
            <a:spLocks noChangeArrowheads="1"/>
          </p:cNvSpPr>
          <p:nvPr/>
        </p:nvSpPr>
        <p:spPr bwMode="auto">
          <a:xfrm>
            <a:off x="1676400" y="18288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>
            <a:off x="6096000" y="1524000"/>
            <a:ext cx="6858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AutoShape 9"/>
          <p:cNvSpPr>
            <a:spLocks noChangeArrowheads="1"/>
          </p:cNvSpPr>
          <p:nvPr/>
        </p:nvSpPr>
        <p:spPr bwMode="auto">
          <a:xfrm>
            <a:off x="1524000" y="23622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AutoShape 10"/>
          <p:cNvSpPr>
            <a:spLocks noChangeArrowheads="1"/>
          </p:cNvSpPr>
          <p:nvPr/>
        </p:nvSpPr>
        <p:spPr bwMode="auto">
          <a:xfrm>
            <a:off x="5410200" y="20574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AutoShape 11"/>
          <p:cNvSpPr>
            <a:spLocks noChangeArrowheads="1"/>
          </p:cNvSpPr>
          <p:nvPr/>
        </p:nvSpPr>
        <p:spPr bwMode="auto">
          <a:xfrm>
            <a:off x="70866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AutoShape 12"/>
          <p:cNvSpPr>
            <a:spLocks noChangeArrowheads="1"/>
          </p:cNvSpPr>
          <p:nvPr/>
        </p:nvSpPr>
        <p:spPr bwMode="auto">
          <a:xfrm>
            <a:off x="1524000" y="2667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Freeform 13"/>
          <p:cNvSpPr>
            <a:spLocks/>
          </p:cNvSpPr>
          <p:nvPr/>
        </p:nvSpPr>
        <p:spPr bwMode="auto">
          <a:xfrm>
            <a:off x="1066800" y="1371600"/>
            <a:ext cx="4991100" cy="177800"/>
          </a:xfrm>
          <a:custGeom>
            <a:avLst/>
            <a:gdLst>
              <a:gd name="T0" fmla="*/ 0 w 3144"/>
              <a:gd name="T1" fmla="*/ 2147483647 h 112"/>
              <a:gd name="T2" fmla="*/ 2147483647 w 3144"/>
              <a:gd name="T3" fmla="*/ 0 h 112"/>
              <a:gd name="T4" fmla="*/ 2147483647 w 3144"/>
              <a:gd name="T5" fmla="*/ 2147483647 h 112"/>
              <a:gd name="T6" fmla="*/ 2147483647 w 314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144"/>
              <a:gd name="T13" fmla="*/ 0 h 112"/>
              <a:gd name="T14" fmla="*/ 3144 w 314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44" h="112">
                <a:moveTo>
                  <a:pt x="0" y="96"/>
                </a:moveTo>
                <a:cubicBezTo>
                  <a:pt x="384" y="48"/>
                  <a:pt x="768" y="0"/>
                  <a:pt x="1248" y="0"/>
                </a:cubicBezTo>
                <a:cubicBezTo>
                  <a:pt x="1728" y="0"/>
                  <a:pt x="2616" y="80"/>
                  <a:pt x="2880" y="96"/>
                </a:cubicBezTo>
                <a:cubicBezTo>
                  <a:pt x="3144" y="112"/>
                  <a:pt x="2988" y="104"/>
                  <a:pt x="2832" y="9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Freeform 15"/>
          <p:cNvSpPr>
            <a:spLocks/>
          </p:cNvSpPr>
          <p:nvPr/>
        </p:nvSpPr>
        <p:spPr bwMode="auto">
          <a:xfrm>
            <a:off x="2209800" y="1828800"/>
            <a:ext cx="4038600" cy="330200"/>
          </a:xfrm>
          <a:custGeom>
            <a:avLst/>
            <a:gdLst>
              <a:gd name="T0" fmla="*/ 0 w 2544"/>
              <a:gd name="T1" fmla="*/ 2147483647 h 208"/>
              <a:gd name="T2" fmla="*/ 2147483647 w 2544"/>
              <a:gd name="T3" fmla="*/ 2147483647 h 208"/>
              <a:gd name="T4" fmla="*/ 2147483647 w 2544"/>
              <a:gd name="T5" fmla="*/ 0 h 208"/>
              <a:gd name="T6" fmla="*/ 0 60000 65536"/>
              <a:gd name="T7" fmla="*/ 0 60000 65536"/>
              <a:gd name="T8" fmla="*/ 0 60000 65536"/>
              <a:gd name="T9" fmla="*/ 0 w 2544"/>
              <a:gd name="T10" fmla="*/ 0 h 208"/>
              <a:gd name="T11" fmla="*/ 2544 w 2544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208">
                <a:moveTo>
                  <a:pt x="0" y="96"/>
                </a:moveTo>
                <a:cubicBezTo>
                  <a:pt x="484" y="152"/>
                  <a:pt x="968" y="208"/>
                  <a:pt x="1392" y="192"/>
                </a:cubicBezTo>
                <a:cubicBezTo>
                  <a:pt x="1816" y="176"/>
                  <a:pt x="2352" y="32"/>
                  <a:pt x="2544" y="0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6"/>
          <p:cNvSpPr>
            <a:spLocks noChangeShapeType="1"/>
          </p:cNvSpPr>
          <p:nvPr/>
        </p:nvSpPr>
        <p:spPr bwMode="auto">
          <a:xfrm flipV="1">
            <a:off x="3886200" y="2209800"/>
            <a:ext cx="1524000" cy="381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Freeform 18"/>
          <p:cNvSpPr>
            <a:spLocks/>
          </p:cNvSpPr>
          <p:nvPr/>
        </p:nvSpPr>
        <p:spPr bwMode="auto">
          <a:xfrm>
            <a:off x="1905000" y="1752600"/>
            <a:ext cx="7073900" cy="2082800"/>
          </a:xfrm>
          <a:custGeom>
            <a:avLst/>
            <a:gdLst>
              <a:gd name="T0" fmla="*/ 0 w 4456"/>
              <a:gd name="T1" fmla="*/ 2147483647 h 1312"/>
              <a:gd name="T2" fmla="*/ 2147483647 w 4456"/>
              <a:gd name="T3" fmla="*/ 2147483647 h 1312"/>
              <a:gd name="T4" fmla="*/ 2147483647 w 4456"/>
              <a:gd name="T5" fmla="*/ 2147483647 h 1312"/>
              <a:gd name="T6" fmla="*/ 2147483647 w 4456"/>
              <a:gd name="T7" fmla="*/ 2147483647 h 1312"/>
              <a:gd name="T8" fmla="*/ 2147483647 w 4456"/>
              <a:gd name="T9" fmla="*/ 0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56"/>
              <a:gd name="T16" fmla="*/ 0 h 1312"/>
              <a:gd name="T17" fmla="*/ 4456 w 4456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56" h="1312">
                <a:moveTo>
                  <a:pt x="0" y="768"/>
                </a:moveTo>
                <a:cubicBezTo>
                  <a:pt x="692" y="976"/>
                  <a:pt x="1384" y="1184"/>
                  <a:pt x="2064" y="1248"/>
                </a:cubicBezTo>
                <a:cubicBezTo>
                  <a:pt x="2744" y="1312"/>
                  <a:pt x="3704" y="1312"/>
                  <a:pt x="4080" y="1152"/>
                </a:cubicBezTo>
                <a:cubicBezTo>
                  <a:pt x="4456" y="992"/>
                  <a:pt x="4400" y="480"/>
                  <a:pt x="4320" y="288"/>
                </a:cubicBezTo>
                <a:cubicBezTo>
                  <a:pt x="4240" y="96"/>
                  <a:pt x="3920" y="48"/>
                  <a:pt x="3600" y="0"/>
                </a:cubicBezTo>
              </a:path>
            </a:pathLst>
          </a:custGeom>
          <a:noFill/>
          <a:ln w="9525" cap="flat" cmpd="sng">
            <a:solidFill>
              <a:srgbClr val="00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9"/>
          <p:cNvSpPr txBox="1">
            <a:spLocks noChangeArrowheads="1"/>
          </p:cNvSpPr>
          <p:nvPr/>
        </p:nvSpPr>
        <p:spPr bwMode="auto">
          <a:xfrm>
            <a:off x="457200" y="4419600"/>
            <a:ext cx="70104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3300"/>
                </a:solidFill>
              </a:rPr>
              <a:t>Initial value</a:t>
            </a:r>
          </a:p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Test condition</a:t>
            </a:r>
          </a:p>
          <a:p>
            <a:pPr eaLnBrk="1" hangingPunct="1"/>
            <a:r>
              <a:rPr lang="en-US" sz="1800">
                <a:solidFill>
                  <a:srgbClr val="66FF33"/>
                </a:solidFill>
              </a:rPr>
              <a:t>Body of loop (may be 0, 1, or several statements)</a:t>
            </a:r>
          </a:p>
          <a:p>
            <a:pPr eaLnBrk="1" hangingPunct="1"/>
            <a:r>
              <a:rPr lang="en-US" sz="1800">
                <a:solidFill>
                  <a:srgbClr val="00FFFF"/>
                </a:solidFill>
              </a:rPr>
              <a:t>End of loop change</a:t>
            </a:r>
          </a:p>
        </p:txBody>
      </p:sp>
      <p:sp>
        <p:nvSpPr>
          <p:cNvPr id="28689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26AA7A-4FA2-194A-8A78-0B086C33EE46}" type="datetime1">
              <a:rPr lang="en-US" sz="1200" smtClean="0">
                <a:latin typeface="Garamond" charset="0"/>
              </a:rPr>
              <a:t>5/19/16</a:t>
            </a:fld>
            <a:endParaRPr lang="en-US" sz="1200">
              <a:latin typeface="Garamond" charset="0"/>
            </a:endParaRPr>
          </a:p>
        </p:txBody>
      </p:sp>
      <p:sp>
        <p:nvSpPr>
          <p:cNvPr id="28690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77821D-A0A5-4247-927A-C2C52DD2D245}" type="slidenum">
              <a:rPr lang="en-US" sz="1200">
                <a:latin typeface="Garamond" charset="0"/>
              </a:rPr>
              <a:pPr eaLnBrk="1" hangingPunct="1"/>
              <a:t>24</a:t>
            </a:fld>
            <a:endParaRPr lang="en-US" sz="1200">
              <a:latin typeface="Garamond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685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Rewriting squares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++) {	// Loop until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8ADDC8-7B22-2242-922B-41E970997FF9}" type="datetime1">
              <a:rPr lang="en-US" sz="1200" smtClean="0">
                <a:latin typeface="Garamond" charset="0"/>
              </a:rPr>
              <a:t>5/19/16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BE1CE4-361D-2F4F-BCAA-A9DDF7B53524}" type="slidenum">
              <a:rPr lang="en-US" sz="1200">
                <a:latin typeface="Garamond" charset="0"/>
              </a:rPr>
              <a:pPr eaLnBrk="1" hangingPunct="1"/>
              <a:t>25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868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 (cont.)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>
                <a:latin typeface="Arial" charset="0"/>
                <a:cs typeface="Courier New" charset="0"/>
              </a:rPr>
              <a:t>Generalizing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i;			// Number to square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iSquared;			// Square of the number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iStart;			// Initial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iStop;			// Last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iStep;			// Increment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start, stop, and increment: 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&amp;iStart, &amp;iStop, &amp;iStep);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printf(" i       i^2\n");	// Column headings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Compute and display the squares of numbers iStart to iStop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  with increment iStep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for (i = iStart; i &lt;= iStop; i += iStep) {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1400">
                <a:latin typeface="Courier New" charset="0"/>
                <a:cs typeface="Courier New" charset="0"/>
              </a:rPr>
              <a:t>	iSquared = i * i;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printf("%2d%10d\n", i, iSquared);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C4A607-0CFF-DA4E-B42F-9ECACF449036}" type="datetime1">
              <a:rPr lang="en-US" sz="1200" smtClean="0">
                <a:latin typeface="Garamond" charset="0"/>
              </a:rPr>
              <a:t>5/19/16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921714-C0C2-6E4D-8F3E-056562378131}" type="slidenum">
              <a:rPr lang="en-US" sz="1200">
                <a:latin typeface="Garamond" charset="0"/>
              </a:rPr>
              <a:pPr eaLnBrk="1" hangingPunct="1"/>
              <a:t>26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71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for loops</a:t>
            </a:r>
          </a:p>
        </p:txBody>
      </p:sp>
      <p:sp>
        <p:nvSpPr>
          <p:cNvPr id="31746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174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38B176-B698-D343-9B68-28FB9C980C4D}" type="datetime1">
              <a:rPr lang="en-US" sz="1200" smtClean="0">
                <a:latin typeface="Garamond" charset="0"/>
              </a:rPr>
              <a:t>5/19/16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3174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FBF149-D5E5-1F46-B480-8A57657A28CE}" type="slidenum">
              <a:rPr lang="en-US" sz="1200">
                <a:latin typeface="Garamond" charset="0"/>
              </a:rPr>
              <a:pPr eaLnBrk="1" hangingPunct="1"/>
              <a:t>27</a:t>
            </a:fld>
            <a:endParaRPr lang="en-US" sz="1200">
              <a:latin typeface="Garamond" charset="0"/>
            </a:endParaRP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3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304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2770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277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5877D28-7572-CC49-8B31-1AD42F48CB58}" type="datetime1">
              <a:rPr lang="en-US" sz="1200" smtClean="0">
                <a:latin typeface="Garamond" charset="0"/>
              </a:rPr>
              <a:t>5/19/16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327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3D62AA-CEFB-8943-A251-F7CD7F20BD03}" type="slidenum">
              <a:rPr lang="en-US" sz="1200">
                <a:latin typeface="Garamond" charset="0"/>
              </a:rPr>
              <a:pPr eaLnBrk="1" hangingPunct="1"/>
              <a:t>28</a:t>
            </a:fld>
            <a:endParaRPr lang="en-US" sz="1200">
              <a:latin typeface="Garamond" charset="0"/>
            </a:endParaRPr>
          </a:p>
        </p:txBody>
      </p:sp>
      <p:sp>
        <p:nvSpPr>
          <p:cNvPr id="32774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13 21 29 37</a:t>
            </a:r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No output</a:t>
            </a:r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10 30 50 70 90</a:t>
            </a:r>
          </a:p>
        </p:txBody>
      </p:sp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6 8</a:t>
            </a:r>
          </a:p>
        </p:txBody>
      </p:sp>
    </p:spTree>
    <p:extLst>
      <p:ext uri="{BB962C8B-B14F-4D97-AF65-F5344CB8AC3E}">
        <p14:creationId xmlns:p14="http://schemas.microsoft.com/office/powerpoint/2010/main" val="74776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</a:t>
            </a:r>
          </a:p>
          <a:p>
            <a:pPr lvl="1"/>
            <a:r>
              <a:rPr lang="en-US" dirty="0" smtClean="0">
                <a:latin typeface="Arial" charset="0"/>
              </a:rPr>
              <a:t>PE2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Conditionals and loops</a:t>
            </a:r>
          </a:p>
          <a:p>
            <a:pPr lvl="1"/>
            <a:r>
              <a:rPr lang="en-US" dirty="0" smtClean="0">
                <a:latin typeface="Arial" charset="0"/>
              </a:rPr>
              <a:t>Exam 1 Preview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2 due today</a:t>
            </a:r>
          </a:p>
          <a:p>
            <a:pPr lvl="1"/>
            <a:r>
              <a:rPr lang="en-US" dirty="0"/>
              <a:t>Program 3 due Friday, 5/27</a:t>
            </a:r>
          </a:p>
          <a:p>
            <a:pPr lvl="1"/>
            <a:r>
              <a:rPr lang="en-US" dirty="0"/>
              <a:t>Exam 1: Thursday, 5/26</a:t>
            </a:r>
          </a:p>
          <a:p>
            <a:pPr lvl="2"/>
            <a:r>
              <a:rPr lang="en-US" dirty="0"/>
              <a:t>Will be allowed one double-sided 8.5” x 11” note sheet</a:t>
            </a:r>
          </a:p>
          <a:p>
            <a:pPr lvl="2"/>
            <a:r>
              <a:rPr lang="en-US"/>
              <a:t>No calculators or other electronic devices allowed</a:t>
            </a:r>
            <a:endParaRPr lang="en-US" dirty="0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4E8B667-D1B9-DA47-B21D-3C7FE05D92EC}" type="datetime1">
              <a:rPr lang="en-US" sz="1200" smtClean="0">
                <a:latin typeface="Garamond" charset="0"/>
              </a:rPr>
              <a:t>5/19/16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1F3F54-BCAA-B040-A65E-A190E5336A91}" type="slidenum">
              <a:rPr lang="en-US" sz="1200">
                <a:latin typeface="Garamond" charset="0"/>
              </a:rPr>
              <a:pPr/>
              <a:t>29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Conditional execution using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statements</a:t>
            </a:r>
            <a:r>
              <a:rPr lang="en-US" dirty="0" smtClean="0">
                <a:ea typeface="+mn-ea"/>
              </a:rPr>
              <a:t>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Expression frequently uses relational operators to test equality/inequality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  &gt;  &lt;=  &gt;=  ==   !=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&lt;= 5)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combine conditions using logical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AND 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&amp;&amp; 	</a:t>
            </a:r>
            <a:r>
              <a:rPr lang="en-US" dirty="0" smtClean="0">
                <a:cs typeface="Courier New" pitchFamily="49" charset="0"/>
              </a:rPr>
              <a:t>OR: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((x &lt;= 5) &amp;&amp; (x &gt; 0))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Can test if condition is false using logical NOT: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(!(x &lt; 5))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51B5DBC-13D2-FD4D-A288-FF995D5FB31C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5955E9-CF9A-8349-A883-FFA5191CD682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722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When checking multiple exact values for expression, more sense to use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switch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 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&lt;val1&gt;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&lt;val2&gt;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dirty="0" smtClean="0">
                <a:ea typeface="+mn-ea"/>
                <a:cs typeface="Courier New" pitchFamily="49" charset="0"/>
              </a:rPr>
              <a:t> allows you to exit switch statement after completing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Otherwise, program will continue to run through cases until finding break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dirty="0" smtClean="0">
                <a:ea typeface="+mn-ea"/>
                <a:cs typeface="Courier New" pitchFamily="49" charset="0"/>
              </a:rPr>
              <a:t> covers any values without specific case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CC4B8C8-B1AF-2B43-9B2D-65331D72571E}" type="datetime1">
              <a:rPr lang="en-US" sz="1200" smtClean="0">
                <a:latin typeface="Garamond" charset="0"/>
              </a:rPr>
              <a:t>5/19/16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CE413EB-B34E-7249-8D0C-BD415912F470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Say we have a program to print squares of numbers between 0 and 10: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through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...		// Code for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1, 2, ... 8, 9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E8851CF-D3EA-9F47-9455-A5CA6E9BF896}" type="datetime1">
              <a:rPr lang="en-US" sz="1200" smtClean="0">
                <a:latin typeface="Garamond" charset="0"/>
              </a:rPr>
              <a:t>5/19/16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0228F0-D3B7-B047-90F8-3342BEE5BA7A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Previous program does same thing 11 times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Repetitive code can be captured in a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loop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Much less code to do same amount of work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Simplest form: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&lt;statement&gt;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i="1" dirty="0" smtClean="0">
                <a:cs typeface="Courier New" pitchFamily="49" charset="0"/>
                <a:sym typeface="Wingdings" pitchFamily="2" charset="2"/>
              </a:rPr>
              <a:t>loop body</a:t>
            </a:r>
          </a:p>
          <a:p>
            <a:pPr lvl="1">
              <a:buFont typeface="Wingdings" pitchFamily="2" charset="2"/>
              <a:buNone/>
              <a:defRPr/>
            </a:pPr>
            <a:endParaRPr lang="en-US" i="1" dirty="0" smtClean="0"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Loop body will repeat as long as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&lt;expression&gt;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is true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Loop body must therefore change expression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&lt;statement&gt;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may be one or more lines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If multiple lines, need { } to denote block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481F62B-DC36-8F4F-9C39-22D0D0B31189}" type="datetime1">
              <a:rPr lang="en-US" sz="1200" smtClean="0">
                <a:latin typeface="Garamond" charset="0"/>
              </a:rPr>
              <a:t>5/19/16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46BCA6-AAEE-3340-BA21-F50C4FD948FE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71628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39C5215-025B-704B-A854-BB25F120D832}" type="datetime1">
              <a:rPr lang="en-US" sz="1200" smtClean="0">
                <a:latin typeface="Garamond" charset="0"/>
              </a:rPr>
              <a:t>5/19/16</a:t>
            </a:fld>
            <a:endParaRPr lang="en-US" sz="1200">
              <a:latin typeface="Garamond" charset="0"/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8DD76F2-FE96-F346-AACF-9F60D7792D85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62000" y="3738563"/>
            <a:ext cx="71628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7 8 9 </a:t>
            </a:r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7525"/>
          </a:xfrm>
        </p:spPr>
        <p:txBody>
          <a:bodyPr/>
          <a:lstStyle/>
          <a:p>
            <a:r>
              <a:rPr lang="en-US">
                <a:latin typeface="Arial" charset="0"/>
              </a:rPr>
              <a:t>Possible to have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body that never executes!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1628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849FD95-247B-264D-BD6F-660F293CBD2E}" type="datetime1">
              <a:rPr lang="en-US" sz="1200" smtClean="0">
                <a:latin typeface="Garamond" charset="0"/>
              </a:rPr>
              <a:t>5/19/16</a:t>
            </a:fld>
            <a:endParaRPr lang="en-US" sz="1200">
              <a:latin typeface="Garamond" charset="0"/>
            </a:endParaRP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73A26E-D622-BB4F-8053-61F76815F7B7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62000" y="3124200"/>
            <a:ext cx="71628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(no output)</a:t>
            </a:r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Rewriting previous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			// Initialize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while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{	// Loop until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				// Increment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6A7A550-4828-D54D-A0F7-B1E9065B22EF}" type="datetime1">
              <a:rPr lang="en-US" sz="1200" smtClean="0">
                <a:latin typeface="Garamond" charset="0"/>
              </a:rPr>
              <a:t>5/19/16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F7F7BA-F446-D849-93EF-67E2B2CB3EF1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7005</TotalTime>
  <Words>1478</Words>
  <Application>Microsoft Macintosh PowerPoint</Application>
  <PresentationFormat>On-screen Show (4:3)</PresentationFormat>
  <Paragraphs>442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Edge</vt:lpstr>
      <vt:lpstr>EECE.2160 ECE Application Programming</vt:lpstr>
      <vt:lpstr>Lecture outline</vt:lpstr>
      <vt:lpstr>Review: if statements</vt:lpstr>
      <vt:lpstr>Review: switch statements</vt:lpstr>
      <vt:lpstr>Repetition</vt:lpstr>
      <vt:lpstr>while loops</vt:lpstr>
      <vt:lpstr>while loops - example</vt:lpstr>
      <vt:lpstr>while loops - example</vt:lpstr>
      <vt:lpstr>Repetition with while loop</vt:lpstr>
      <vt:lpstr>Application: loop with flexible limit</vt:lpstr>
      <vt:lpstr>Application: sentinel value</vt:lpstr>
      <vt:lpstr>do-while loops</vt:lpstr>
      <vt:lpstr>While vs. do-while: flowcharts</vt:lpstr>
      <vt:lpstr>comparison while vs do-while</vt:lpstr>
      <vt:lpstr>comparison while vs do-while</vt:lpstr>
      <vt:lpstr>Application: sentinel value</vt:lpstr>
      <vt:lpstr>Application: sentinel value</vt:lpstr>
      <vt:lpstr>Justifying for loops</vt:lpstr>
      <vt:lpstr>for loops</vt:lpstr>
      <vt:lpstr>Changing variables</vt:lpstr>
      <vt:lpstr>Pre- vs. post-increment/decrement</vt:lpstr>
      <vt:lpstr>Example soln.</vt:lpstr>
      <vt:lpstr>Simple usage of for loop</vt:lpstr>
      <vt:lpstr>Intro to for loops</vt:lpstr>
      <vt:lpstr>Repetition with for loop</vt:lpstr>
      <vt:lpstr>Repetition with for loop (cont.)</vt:lpstr>
      <vt:lpstr>Example: for loops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1560</cp:revision>
  <dcterms:created xsi:type="dcterms:W3CDTF">2006-04-03T05:03:01Z</dcterms:created>
  <dcterms:modified xsi:type="dcterms:W3CDTF">2016-05-20T02:07:45Z</dcterms:modified>
</cp:coreProperties>
</file>