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470" r:id="rId4"/>
    <p:sldId id="469" r:id="rId5"/>
    <p:sldId id="463" r:id="rId6"/>
    <p:sldId id="464" r:id="rId7"/>
    <p:sldId id="465" r:id="rId8"/>
    <p:sldId id="466" r:id="rId9"/>
    <p:sldId id="467" r:id="rId10"/>
    <p:sldId id="468" r:id="rId11"/>
    <p:sldId id="471" r:id="rId12"/>
    <p:sldId id="472" r:id="rId13"/>
    <p:sldId id="473" r:id="rId14"/>
    <p:sldId id="474" r:id="rId15"/>
    <p:sldId id="475" r:id="rId16"/>
    <p:sldId id="476" r:id="rId17"/>
    <p:sldId id="379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 varScale="1">
        <p:scale>
          <a:sx n="71" d="100"/>
          <a:sy n="71" d="100"/>
        </p:scale>
        <p:origin x="-16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403224-3FEA-AF49-99B7-763BE9E1FA7B}" type="datetime1">
              <a:rPr lang="en-US"/>
              <a:pPr/>
              <a:t>5/19/16</a:t>
            </a:fld>
            <a:endParaRPr lang="en-US"/>
          </a:p>
        </p:txBody>
      </p:sp>
      <p:sp>
        <p:nvSpPr>
          <p:cNvPr id="1433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1434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5A13015-068A-B74D-A660-84FE50602025}" type="slidenum">
              <a:rPr lang="en-US"/>
              <a:pPr/>
              <a:t>9</a:t>
            </a:fld>
            <a:endParaRPr lang="en-U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0FFC32-DAC0-2D47-9118-B4CB87F4C37B}" type="datetime1">
              <a:rPr lang="en-US" smtClean="0"/>
              <a:t>5/19/16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6B78B1-41A5-674F-A546-96611FB1EA4E}" type="datetime1">
              <a:rPr lang="en-US" smtClean="0"/>
              <a:t>5/19/16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AF9C6-95E0-7644-89D0-40F4ECA8922A}" type="datetime1">
              <a:rPr lang="en-US" smtClean="0"/>
              <a:t>5/19/16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873E1-46AB-A94C-AACB-03EB1D6CC9B4}" type="datetime1">
              <a:rPr lang="en-US" smtClean="0"/>
              <a:t>5/19/16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E6A59-3AAD-264C-AE9B-C8CDF3BB0328}" type="datetime1">
              <a:rPr lang="en-US" smtClean="0"/>
              <a:t>5/19/16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00CEB-5E67-F540-A405-669C7DF64C4F}" type="datetime1">
              <a:rPr lang="en-US" smtClean="0"/>
              <a:t>5/19/16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87771-F3F0-8448-93EB-88E408BB834F}" type="datetime1">
              <a:rPr lang="en-US" smtClean="0"/>
              <a:t>5/19/16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D58D3-1490-9842-A709-E0175F30903D}" type="datetime1">
              <a:rPr lang="en-US" smtClean="0"/>
              <a:t>5/19/16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8DDCD-C2C7-294D-8074-CA9E987DE41B}" type="datetime1">
              <a:rPr lang="en-US" smtClean="0"/>
              <a:t>5/19/16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4E989-3B6C-3947-8A48-DCE093B7B649}" type="datetime1">
              <a:rPr lang="en-US" smtClean="0"/>
              <a:t>5/19/16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E6A82-79D8-A04F-9DE8-10061899EE7E}" type="datetime1">
              <a:rPr lang="en-US" smtClean="0"/>
              <a:t>5/19/16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6B5BF-836E-1F42-A60C-9FF595C97E94}" type="datetime1">
              <a:rPr lang="en-US" smtClean="0"/>
              <a:t>5/19/16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07C480-1221-3348-B887-8B1B93EA50D7}" type="datetime1">
              <a:rPr lang="en-US" smtClean="0"/>
              <a:t>5/19/16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018290F-4412-5142-BFF7-28AE56C9CD54}" type="datetime1">
              <a:rPr lang="en-US" smtClean="0"/>
              <a:t>5/19/16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Arithmetic instructions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SUB AX, </a:t>
            </a:r>
            <a:r>
              <a:rPr lang="en-US" dirty="0" smtClean="0">
                <a:latin typeface="Arial" charset="0"/>
              </a:rPr>
              <a:t>12h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(AX) = (AX) –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0012h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1301h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–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0012h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12EFh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(AX)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12EFh,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(CF) = 0</a:t>
            </a:r>
          </a:p>
          <a:p>
            <a:r>
              <a:rPr lang="en-US" dirty="0">
                <a:latin typeface="Arial" charset="0"/>
              </a:rPr>
              <a:t>INC WORD PTR [SUM]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(SUM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(SUM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 + 1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00CDh 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+ 1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00CEh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(SUM)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00CEh, 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(CF) = 0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A7FCFB-C07E-1D42-95FC-D63A657EAC2E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74FFC0-31AA-8C43-BE34-22DF0DD376AC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1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Multiplication/division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Both signed and unsigned integer versions</a:t>
            </a:r>
          </a:p>
          <a:p>
            <a:r>
              <a:rPr lang="en-US">
                <a:latin typeface="Arial" charset="0"/>
              </a:rPr>
              <a:t>Register A is always one of the sources</a:t>
            </a:r>
          </a:p>
          <a:p>
            <a:r>
              <a:rPr lang="en-US">
                <a:latin typeface="Arial" charset="0"/>
              </a:rPr>
              <a:t>Destination always same; size-dependent</a:t>
            </a:r>
          </a:p>
          <a:p>
            <a:pPr lvl="1"/>
            <a:r>
              <a:rPr lang="en-US">
                <a:latin typeface="Arial" charset="0"/>
              </a:rPr>
              <a:t>Exception: signed multiplication does allow for slightly different operation</a:t>
            </a:r>
          </a:p>
          <a:p>
            <a:r>
              <a:rPr lang="en-US">
                <a:latin typeface="Arial" charset="0"/>
              </a:rPr>
              <a:t>Easiest way to evaluate instructions: figure out decimal values of operands, do operation in decimal, then figure out binary/hex values of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B5BB4F-09A0-4E40-B3D3-87631EC9C2EB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289C23-4F38-E84A-BEEE-DFE9655C9D34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25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MUL/IMUL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MUL S </a:t>
            </a:r>
            <a:r>
              <a:rPr lang="en-US" dirty="0">
                <a:latin typeface="Arial" charset="0"/>
                <a:sym typeface="Wingdings" charset="0"/>
              </a:rPr>
              <a:t> unsigned multiplication</a:t>
            </a:r>
          </a:p>
          <a:p>
            <a:r>
              <a:rPr lang="en-US" dirty="0">
                <a:latin typeface="Arial" charset="0"/>
                <a:sym typeface="Wingdings" charset="0"/>
              </a:rPr>
              <a:t>IMUL S  signed multiplication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Byte: (AX) = (AL) * (S)</a:t>
            </a:r>
          </a:p>
          <a:p>
            <a:r>
              <a:rPr lang="en-US" dirty="0">
                <a:latin typeface="Arial" charset="0"/>
              </a:rPr>
              <a:t>Word: (DX,AX) = (AX) * (S)</a:t>
            </a:r>
          </a:p>
          <a:p>
            <a:r>
              <a:rPr lang="en-US" dirty="0">
                <a:latin typeface="Arial" charset="0"/>
              </a:rPr>
              <a:t>Double-word: (EDX,EAX) = (EAX) * (S)</a:t>
            </a:r>
          </a:p>
          <a:p>
            <a:r>
              <a:rPr lang="en-US" dirty="0">
                <a:latin typeface="Arial" charset="0"/>
              </a:rPr>
              <a:t>Only CF, OF </a:t>
            </a:r>
            <a:r>
              <a:rPr lang="en-US" dirty="0" smtClean="0">
                <a:latin typeface="Arial" charset="0"/>
              </a:rPr>
              <a:t>updated</a:t>
            </a:r>
          </a:p>
          <a:p>
            <a:pPr lvl="1"/>
            <a:r>
              <a:rPr lang="en-US" dirty="0" smtClean="0">
                <a:latin typeface="Arial" charset="0"/>
              </a:rPr>
              <a:t>If upper half of result = 0, CF &amp; OF = 0</a:t>
            </a:r>
          </a:p>
          <a:p>
            <a:pPr lvl="1"/>
            <a:r>
              <a:rPr lang="en-US" dirty="0" smtClean="0">
                <a:latin typeface="Arial" charset="0"/>
              </a:rPr>
              <a:t>Otherwise, CF &amp; OF = 1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AE06F6-963D-A942-994B-06EB6156A1B5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17A237-DC05-BC44-9260-0103FC72B570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4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DIV/IDIV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DIV S </a:t>
            </a:r>
            <a:r>
              <a:rPr lang="en-US" sz="2800" dirty="0">
                <a:latin typeface="Arial" charset="0"/>
                <a:sym typeface="Wingdings" charset="0"/>
              </a:rPr>
              <a:t> unsigned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IDIV S  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Result split into quotient, remainder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Byte: 	(AL) = (AX)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  <a:sym typeface="Wingdings" charset="0"/>
              </a:rPr>
              <a:t>		</a:t>
            </a:r>
            <a:r>
              <a:rPr lang="en-US" sz="2800" dirty="0" smtClean="0">
                <a:latin typeface="Arial" charset="0"/>
                <a:sym typeface="Wingdings" charset="0"/>
              </a:rPr>
              <a:t>	(</a:t>
            </a:r>
            <a:r>
              <a:rPr lang="en-US" sz="2800" dirty="0">
                <a:latin typeface="Arial" charset="0"/>
                <a:sym typeface="Wingdings" charset="0"/>
              </a:rPr>
              <a:t>AH) = (AX)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Word:	(AX) = (DX,AX)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</a:t>
            </a:r>
            <a:r>
              <a:rPr lang="en-US" sz="2800" dirty="0" smtClean="0">
                <a:latin typeface="Arial" charset="0"/>
              </a:rPr>
              <a:t>	(</a:t>
            </a:r>
            <a:r>
              <a:rPr lang="en-US" sz="2800" dirty="0">
                <a:latin typeface="Arial" charset="0"/>
              </a:rPr>
              <a:t>DX) = (DX,AX) % (S)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latin typeface="Arial" charset="0"/>
              </a:rPr>
              <a:t>Dword</a:t>
            </a:r>
            <a:r>
              <a:rPr lang="en-US" sz="2800" dirty="0">
                <a:latin typeface="Arial" charset="0"/>
              </a:rPr>
              <a:t>:	(EAX) = (EDX,EAX)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</a:t>
            </a:r>
            <a:r>
              <a:rPr lang="en-US" sz="2800" dirty="0" smtClean="0">
                <a:latin typeface="Arial" charset="0"/>
              </a:rPr>
              <a:t>	(</a:t>
            </a:r>
            <a:r>
              <a:rPr lang="en-US" sz="2800" dirty="0">
                <a:latin typeface="Arial" charset="0"/>
              </a:rPr>
              <a:t>EDX) = (EDX,EAX)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Special </a:t>
            </a:r>
            <a:r>
              <a:rPr lang="ja-JP" altLang="en-US" sz="2800" dirty="0">
                <a:latin typeface="Arial" charset="0"/>
                <a:sym typeface="Wingdings" charset="0"/>
              </a:rPr>
              <a:t>“</a:t>
            </a:r>
            <a:r>
              <a:rPr lang="en-US" sz="2800" dirty="0">
                <a:latin typeface="Arial" charset="0"/>
                <a:sym typeface="Wingdings" charset="0"/>
              </a:rPr>
              <a:t>convert</a:t>
            </a:r>
            <a:r>
              <a:rPr lang="ja-JP" altLang="en-US" sz="2800" dirty="0">
                <a:latin typeface="Arial" charset="0"/>
                <a:sym typeface="Wingdings" charset="0"/>
              </a:rPr>
              <a:t>”</a:t>
            </a:r>
            <a:r>
              <a:rPr lang="en-US" sz="2800" dirty="0">
                <a:latin typeface="Arial" charset="0"/>
                <a:sym typeface="Wingdings" charset="0"/>
              </a:rPr>
              <a:t> instructions used to sign-extend value in register A before </a:t>
            </a:r>
            <a:r>
              <a:rPr lang="en-US" sz="2800" dirty="0" smtClean="0">
                <a:latin typeface="Arial" charset="0"/>
                <a:sym typeface="Wingdings" charset="0"/>
              </a:rPr>
              <a:t>division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  <a:sym typeface="Wingdings" charset="0"/>
              </a:rPr>
              <a:t>Flags undefined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  <a:sym typeface="Wingdings" charset="0"/>
              </a:rPr>
              <a:t>Overflow </a:t>
            </a:r>
            <a:r>
              <a:rPr lang="en-US" sz="2400" smtClean="0">
                <a:latin typeface="Arial" charset="0"/>
                <a:sym typeface="Wingdings" charset="0"/>
              </a:rPr>
              <a:t>causes exception</a:t>
            </a:r>
            <a:endParaRPr lang="en-US" sz="2400" dirty="0">
              <a:latin typeface="Arial" charset="0"/>
              <a:sym typeface="Wingdings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39E863-8259-1648-B718-7AB5506F2555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C39F85-2198-7449-83D8-8ADFE0232C2D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62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EAX = 00000005h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EBX = 0000FF02h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mtClean="0">
                <a:ea typeface="+mn-ea"/>
              </a:rPr>
              <a:t>What </a:t>
            </a:r>
            <a:r>
              <a:rPr lang="en-US" dirty="0" smtClean="0">
                <a:ea typeface="+mn-ea"/>
              </a:rPr>
              <a:t>are the results of the following instructions? (Assume all instructions start with same values in registers above)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MUL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DIV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IDIV	BH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77D296-CAD7-6B4C-9618-7C3D483C377B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E7D69B-7498-B04C-9FE8-D21C1A6A4930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4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Consider that BH =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FFh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= 1111 1111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unsigned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255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-1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MUL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BL = 05h * 02h = 5 * 2 = 10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b="1" u="sng" dirty="0" smtClean="0">
                <a:solidFill>
                  <a:srgbClr val="FF0000"/>
                </a:solidFill>
              </a:rPr>
              <a:t>000Ah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Unsigned multiplication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BH = 05h *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* 255 = 1275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   = </a:t>
            </a:r>
            <a:r>
              <a:rPr lang="en-US" b="1" u="sng" dirty="0" smtClean="0">
                <a:solidFill>
                  <a:srgbClr val="FF0000"/>
                </a:solidFill>
              </a:rPr>
              <a:t>04FBh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IMUL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Signed multiplication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BH = 05h *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* -1 = -5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b="1" u="sng" dirty="0" err="1" smtClean="0">
                <a:solidFill>
                  <a:srgbClr val="FF0000"/>
                </a:solidFill>
              </a:rPr>
              <a:t>FFFBh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E27176-6A10-3A4B-A73A-3A9AD83AA742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95B21D-3F62-994A-BA51-8550E1920094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71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Consider that BH =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FFh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= 1111 1111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unsigned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255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-1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DIV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BL = 0005h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 02h = 5 / 2 = </a:t>
            </a:r>
            <a:r>
              <a:rPr lang="en-US" b="1" u="sng" dirty="0" smtClean="0">
                <a:solidFill>
                  <a:srgbClr val="FF0000"/>
                </a:solidFill>
              </a:rPr>
              <a:t>02h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BL = 0005h % 02h = 5 % 2 = </a:t>
            </a:r>
            <a:r>
              <a:rPr lang="en-US" b="1" u="sng" dirty="0" smtClean="0">
                <a:solidFill>
                  <a:srgbClr val="FF0000"/>
                </a:solidFill>
              </a:rPr>
              <a:t>01h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Unsigned division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/ 255 = </a:t>
            </a:r>
            <a:r>
              <a:rPr lang="en-US" b="1" u="sng" dirty="0" smtClean="0">
                <a:solidFill>
                  <a:srgbClr val="FF0000"/>
                </a:solidFill>
              </a:rPr>
              <a:t>00h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5 % 255 = </a:t>
            </a:r>
            <a:r>
              <a:rPr lang="en-US" b="1" u="sng" dirty="0" smtClean="0">
                <a:solidFill>
                  <a:srgbClr val="FF0000"/>
                </a:solidFill>
              </a:rPr>
              <a:t>05h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IDIV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Signed division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/ -1 = -5 = </a:t>
            </a:r>
            <a:r>
              <a:rPr lang="en-US" b="1" u="sng" dirty="0" err="1" smtClean="0">
                <a:solidFill>
                  <a:srgbClr val="FF0000"/>
                </a:solidFill>
              </a:rPr>
              <a:t>FBh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BH = 0005h %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5 % -1 = </a:t>
            </a:r>
            <a:r>
              <a:rPr lang="en-US" b="1" u="sng" dirty="0" smtClean="0">
                <a:solidFill>
                  <a:srgbClr val="FF0000"/>
                </a:solidFill>
              </a:rPr>
              <a:t>00h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B78657-0010-EB4D-B082-7EE8DB40E073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EAC2ED-D4BA-C149-9F23-1DB07AE2C40A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16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Logical, shift, and rotate instructions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1 due 1:00 PM today</a:t>
            </a:r>
          </a:p>
          <a:p>
            <a:pPr lvl="1"/>
            <a:r>
              <a:rPr lang="en-US" dirty="0">
                <a:latin typeface="Arial" charset="0"/>
              </a:rPr>
              <a:t>HW 2 to be posted; due 1:00 PM, 5/23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43533D-E296-F54B-8167-B29739B9B746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1 due </a:t>
            </a:r>
            <a:r>
              <a:rPr lang="en-US" dirty="0">
                <a:latin typeface="Arial" charset="0"/>
              </a:rPr>
              <a:t>1</a:t>
            </a:r>
            <a:r>
              <a:rPr lang="en-US" dirty="0" smtClean="0">
                <a:latin typeface="Arial" charset="0"/>
              </a:rPr>
              <a:t>:00 PM today</a:t>
            </a:r>
          </a:p>
          <a:p>
            <a:pPr lvl="1"/>
            <a:r>
              <a:rPr lang="en-US" dirty="0" smtClean="0">
                <a:latin typeface="Arial" charset="0"/>
              </a:rPr>
              <a:t>HW 2 to be posted; due 1:00 PM, 5/23</a:t>
            </a:r>
          </a:p>
          <a:p>
            <a:pPr lvl="1"/>
            <a:r>
              <a:rPr lang="en-US" dirty="0"/>
              <a:t>Looking ahead: Exam 1 on Thursday, 5/26</a:t>
            </a:r>
          </a:p>
          <a:p>
            <a:pPr lvl="2"/>
            <a:r>
              <a:rPr lang="en-US" dirty="0"/>
              <a:t>Will be allowed one double-sided 8.5” x 11” note </a:t>
            </a:r>
            <a:r>
              <a:rPr lang="en-US" dirty="0" smtClean="0"/>
              <a:t>sheet, calculator</a:t>
            </a:r>
            <a:endParaRPr lang="en-US" dirty="0"/>
          </a:p>
          <a:p>
            <a:pPr lvl="2"/>
            <a:r>
              <a:rPr lang="en-US" dirty="0"/>
              <a:t>No </a:t>
            </a:r>
            <a:r>
              <a:rPr lang="en-US" dirty="0" smtClean="0"/>
              <a:t>other </a:t>
            </a:r>
            <a:r>
              <a:rPr lang="en-US" dirty="0"/>
              <a:t>electronic devices </a:t>
            </a:r>
            <a:r>
              <a:rPr lang="en-US" dirty="0" smtClean="0"/>
              <a:t>allowed</a:t>
            </a:r>
          </a:p>
          <a:p>
            <a:pPr lvl="2"/>
            <a:r>
              <a:rPr lang="en-US" dirty="0" smtClean="0"/>
              <a:t>Instruction list will be provided (</a:t>
            </a:r>
            <a:r>
              <a:rPr lang="en-US" smtClean="0"/>
              <a:t>see website)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x86 data</a:t>
            </a:r>
          </a:p>
          <a:p>
            <a:pPr lvl="1"/>
            <a:r>
              <a:rPr lang="en-US" dirty="0" smtClean="0">
                <a:latin typeface="Arial" charset="0"/>
              </a:rPr>
              <a:t>Data transfer instructions 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Arithmetic instructions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D01DA1-94C8-3646-A43B-E46C227AB32E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data &amp; data transfer instructions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x86 data</a:t>
            </a:r>
          </a:p>
          <a:p>
            <a:pPr lvl="1"/>
            <a:r>
              <a:rPr lang="en-US" dirty="0" smtClean="0"/>
              <a:t>Registers: access as 8-bit (e.g. AL, AH), 16-bit (AX), 32-bit (EAX)</a:t>
            </a:r>
          </a:p>
          <a:p>
            <a:pPr lvl="1"/>
            <a:r>
              <a:rPr lang="en-US" dirty="0" smtClean="0"/>
              <a:t>Memory</a:t>
            </a:r>
          </a:p>
          <a:p>
            <a:pPr lvl="2"/>
            <a:r>
              <a:rPr lang="en-US" dirty="0" smtClean="0"/>
              <a:t>Data size usually matches register</a:t>
            </a:r>
          </a:p>
          <a:p>
            <a:pPr lvl="2"/>
            <a:r>
              <a:rPr lang="en-US" dirty="0" smtClean="0"/>
              <a:t>If not, explicitly specify (BYTE PTR, WORD PTR, DWORD PTR)</a:t>
            </a:r>
          </a:p>
          <a:p>
            <a:r>
              <a:rPr lang="en-US" dirty="0" smtClean="0"/>
              <a:t>MOV: basic data transfer</a:t>
            </a:r>
          </a:p>
          <a:p>
            <a:pPr lvl="1"/>
            <a:r>
              <a:rPr lang="en-US" dirty="0" smtClean="0"/>
              <a:t>Can use registers, memory, </a:t>
            </a:r>
            <a:r>
              <a:rPr lang="en-US" dirty="0" err="1" smtClean="0"/>
              <a:t>immediates</a:t>
            </a:r>
            <a:endParaRPr lang="en-US" dirty="0" smtClean="0"/>
          </a:p>
          <a:p>
            <a:r>
              <a:rPr lang="en-US" dirty="0" smtClean="0"/>
              <a:t>MOVSX/MOVZX</a:t>
            </a:r>
          </a:p>
          <a:p>
            <a:pPr lvl="1"/>
            <a:r>
              <a:rPr lang="en-US" dirty="0" smtClean="0"/>
              <a:t>Sign-extend or zero-extend register/memory value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B160BD-C2D6-484C-B3AE-B05A795C73F5}" type="datetime1">
              <a:rPr lang="en-US" sz="1200" smtClean="0">
                <a:latin typeface="Garamond"/>
                <a:cs typeface="Garamond"/>
              </a:rPr>
              <a:t>5/19/16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Microprocessors I:  Lecture 3</a:t>
            </a:r>
            <a:endParaRPr lang="en-US" dirty="0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92D680-6EB8-7447-83FB-D76CF0D62625}" type="slidenum">
              <a:rPr lang="en-US" sz="1200" smtClean="0">
                <a:latin typeface="Garamond"/>
                <a:cs typeface="Garamond"/>
              </a:rPr>
              <a:pPr/>
              <a:t>3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5345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XCHG, LEA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XCHG: swap contents of source, </a:t>
            </a:r>
            <a:r>
              <a:rPr lang="en-US" dirty="0" err="1" smtClean="0"/>
              <a:t>dest</a:t>
            </a:r>
            <a:endParaRPr lang="en-US" dirty="0" smtClean="0"/>
          </a:p>
          <a:p>
            <a:pPr lvl="1"/>
            <a:r>
              <a:rPr lang="en-US" dirty="0" smtClean="0"/>
              <a:t>For example, given AX = 1234h and BX = 5678h:</a:t>
            </a:r>
          </a:p>
          <a:p>
            <a:pPr marL="344487" lvl="1" indent="0">
              <a:buNone/>
            </a:pPr>
            <a:r>
              <a:rPr lang="en-US" dirty="0" smtClean="0"/>
              <a:t>	XCHG AX, BX </a:t>
            </a:r>
            <a:r>
              <a:rPr lang="en-US" dirty="0" smtClean="0">
                <a:sym typeface="Wingdings"/>
              </a:rPr>
              <a:t> AX = 5678h, BX = 1234h</a:t>
            </a:r>
          </a:p>
          <a:p>
            <a:r>
              <a:rPr lang="en-US" dirty="0" smtClean="0">
                <a:sym typeface="Wingdings"/>
              </a:rPr>
              <a:t>LEA: load effective address</a:t>
            </a:r>
          </a:p>
          <a:p>
            <a:pPr lvl="1"/>
            <a:r>
              <a:rPr lang="en-US" dirty="0" smtClean="0">
                <a:sym typeface="Wingdings"/>
              </a:rPr>
              <a:t>Store result of effective address computation in register</a:t>
            </a:r>
          </a:p>
          <a:p>
            <a:pPr lvl="1"/>
            <a:r>
              <a:rPr lang="en-US" dirty="0" smtClean="0">
                <a:sym typeface="Wingdings"/>
              </a:rPr>
              <a:t>Instruction doesn’t actually access memory</a:t>
            </a:r>
          </a:p>
          <a:p>
            <a:pPr lvl="1"/>
            <a:r>
              <a:rPr lang="en-US" dirty="0" smtClean="0">
                <a:sym typeface="Wingdings"/>
              </a:rPr>
              <a:t>For example, given AX = 3170h:</a:t>
            </a:r>
          </a:p>
          <a:p>
            <a:pPr marL="344487" lvl="1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LEA	CX, [AX+0220h]  CX = 3390h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7219-A225-C849-B0C3-E2EC6892F73C}" type="datetime1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6A5-3219-684F-AA92-0147FB9A116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Flags</a:t>
            </a:r>
            <a:endParaRPr lang="en-US" dirty="0">
              <a:latin typeface="Garamond" charset="0"/>
            </a:endParaRPr>
          </a:p>
        </p:txBody>
      </p:sp>
      <p:sp>
        <p:nvSpPr>
          <p:cNvPr id="512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arithmetic instructions set flags</a:t>
            </a:r>
          </a:p>
          <a:p>
            <a:pPr lvl="1"/>
            <a:r>
              <a:rPr lang="en-US">
                <a:latin typeface="Arial" charset="0"/>
              </a:rPr>
              <a:t>CF = carry flag (carry output from MSB of add/sub)</a:t>
            </a:r>
          </a:p>
          <a:p>
            <a:pPr lvl="1"/>
            <a:r>
              <a:rPr lang="en-US">
                <a:latin typeface="Arial" charset="0"/>
              </a:rPr>
              <a:t>OF = overflow flag</a:t>
            </a:r>
          </a:p>
          <a:p>
            <a:pPr lvl="1"/>
            <a:r>
              <a:rPr lang="en-US">
                <a:latin typeface="Arial" charset="0"/>
              </a:rPr>
              <a:t>ZF = zero flag (result is zero)</a:t>
            </a:r>
          </a:p>
          <a:p>
            <a:pPr lvl="1"/>
            <a:r>
              <a:rPr lang="en-US">
                <a:latin typeface="Arial" charset="0"/>
              </a:rPr>
              <a:t>SF = sign flag (1 if negative, 0 if positive)</a:t>
            </a:r>
          </a:p>
          <a:p>
            <a:pPr lvl="1"/>
            <a:r>
              <a:rPr lang="en-US">
                <a:latin typeface="Arial" charset="0"/>
              </a:rPr>
              <a:t>PF = parity flag (even parity in LSB)</a:t>
            </a:r>
          </a:p>
          <a:p>
            <a:pPr lvl="1"/>
            <a:r>
              <a:rPr lang="en-US">
                <a:latin typeface="Arial" charset="0"/>
              </a:rPr>
              <a:t>AF = auxiliary carry (carry between nibbles)</a:t>
            </a:r>
          </a:p>
          <a:p>
            <a:r>
              <a:rPr lang="en-US">
                <a:latin typeface="Arial" charset="0"/>
              </a:rPr>
              <a:t>Stored in FLAGS register</a:t>
            </a:r>
          </a:p>
          <a:p>
            <a:r>
              <a:rPr lang="en-US">
                <a:latin typeface="Arial" charset="0"/>
              </a:rPr>
              <a:t>Referenced in conditional instructions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8F1E31-7CA3-EC45-9E60-AA2F92B4A426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932200-1310-6A4E-9483-484DEA251322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5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 instructions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 D, S</a:t>
            </a:r>
          </a:p>
          <a:p>
            <a:pPr lvl="1"/>
            <a:r>
              <a:rPr lang="en-US">
                <a:latin typeface="Arial" charset="0"/>
              </a:rPr>
              <a:t>Operation: (D) = (D) + (S)</a:t>
            </a:r>
          </a:p>
          <a:p>
            <a:r>
              <a:rPr lang="en-US">
                <a:latin typeface="Arial" charset="0"/>
              </a:rPr>
              <a:t>ADC D, S</a:t>
            </a:r>
          </a:p>
          <a:p>
            <a:pPr lvl="1"/>
            <a:r>
              <a:rPr lang="en-US">
                <a:latin typeface="Arial" charset="0"/>
              </a:rPr>
              <a:t>Operation: (D) = (D) + (S) + (CF)</a:t>
            </a:r>
          </a:p>
          <a:p>
            <a:r>
              <a:rPr lang="en-US">
                <a:latin typeface="Arial" charset="0"/>
              </a:rPr>
              <a:t>INC D</a:t>
            </a:r>
          </a:p>
          <a:p>
            <a:pPr lvl="1"/>
            <a:r>
              <a:rPr lang="en-US">
                <a:latin typeface="Arial" charset="0"/>
              </a:rPr>
              <a:t>Operation: (D) = (D) + 1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3A1025-AFFB-EB47-8F6B-30D21EFAAB10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57462E-DFD4-7F45-B7C7-C57528383B36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0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Subtraction instructions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SUB D, S</a:t>
            </a:r>
          </a:p>
          <a:p>
            <a:pPr lvl="1"/>
            <a:r>
              <a:rPr lang="en-US">
                <a:latin typeface="Arial" charset="0"/>
              </a:rPr>
              <a:t>Operation: (D) = (D) – (S)</a:t>
            </a:r>
          </a:p>
          <a:p>
            <a:r>
              <a:rPr lang="en-US">
                <a:latin typeface="Arial" charset="0"/>
              </a:rPr>
              <a:t>SBB D, S</a:t>
            </a:r>
          </a:p>
          <a:p>
            <a:pPr lvl="1"/>
            <a:r>
              <a:rPr lang="en-US">
                <a:latin typeface="Arial" charset="0"/>
              </a:rPr>
              <a:t>Operation: (D) = (D) – (S) – (CF)</a:t>
            </a:r>
          </a:p>
          <a:p>
            <a:r>
              <a:rPr lang="en-US">
                <a:latin typeface="Arial" charset="0"/>
              </a:rPr>
              <a:t>DEC D</a:t>
            </a:r>
          </a:p>
          <a:p>
            <a:pPr lvl="1"/>
            <a:r>
              <a:rPr lang="en-US">
                <a:latin typeface="Arial" charset="0"/>
              </a:rPr>
              <a:t>Operation: (D) = (D) – 1</a:t>
            </a:r>
          </a:p>
          <a:p>
            <a:r>
              <a:rPr lang="en-US">
                <a:latin typeface="Arial" charset="0"/>
              </a:rPr>
              <a:t>NEG D</a:t>
            </a:r>
          </a:p>
          <a:p>
            <a:pPr lvl="1"/>
            <a:r>
              <a:rPr lang="en-US">
                <a:latin typeface="Arial" charset="0"/>
              </a:rPr>
              <a:t>Operation: (D) = -(D)</a:t>
            </a:r>
          </a:p>
          <a:p>
            <a:pPr lvl="1"/>
            <a:r>
              <a:rPr lang="en-US">
                <a:latin typeface="Arial" charset="0"/>
              </a:rPr>
              <a:t>Two’s complement negation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3D3AB8-610F-534B-B21B-291C985FFA89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1830E9-A1F6-0B49-B71E-FBAAC6ECB041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0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Addition/subtraction examples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Given the following initial state: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AX = </a:t>
            </a:r>
            <a:r>
              <a:rPr lang="en-US" dirty="0" smtClean="0"/>
              <a:t>1234h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BL = </a:t>
            </a:r>
            <a:r>
              <a:rPr lang="en-US" dirty="0" err="1" smtClean="0"/>
              <a:t>ABh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Memory location SUM = </a:t>
            </a:r>
            <a:r>
              <a:rPr lang="en-US" dirty="0" smtClean="0"/>
              <a:t>00CDh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Show the results of each step of the following instruction </a:t>
            </a:r>
            <a:r>
              <a:rPr lang="en-US" dirty="0" smtClean="0">
                <a:ea typeface="+mn-ea"/>
              </a:rPr>
              <a:t>sequence: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 </a:t>
            </a:r>
            <a:r>
              <a:rPr lang="en-US" dirty="0"/>
              <a:t>AX, [SUM</a:t>
            </a:r>
            <a:r>
              <a:rPr lang="en-US" dirty="0" smtClean="0"/>
              <a:t>]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ADC </a:t>
            </a:r>
            <a:r>
              <a:rPr lang="en-US" dirty="0"/>
              <a:t>BL, </a:t>
            </a:r>
            <a:r>
              <a:rPr lang="en-US" dirty="0" smtClean="0"/>
              <a:t>05h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NEG 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SUB AX, 12h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INC </a:t>
            </a:r>
            <a:r>
              <a:rPr lang="en-US" dirty="0"/>
              <a:t>WORD PTR [SUM</a:t>
            </a:r>
            <a:r>
              <a:rPr lang="en-US" dirty="0" smtClean="0"/>
              <a:t>]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DBD657-548B-274C-9598-32CBCD87806B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A411A3-8AA3-AE4B-B59B-CC2B0A1093C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7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ADD AX, [SUM]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(AX) 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(SUM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) + (AX)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00CDh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1234h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1301h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(AX) 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1301h,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(CF) = 0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ADC BL</a:t>
            </a:r>
            <a:r>
              <a:rPr lang="en-US" sz="2800" dirty="0" smtClean="0">
                <a:latin typeface="Arial" charset="0"/>
              </a:rPr>
              <a:t>, 05h</a:t>
            </a:r>
            <a:endParaRPr lang="en-US" sz="2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(BL) = (BL) +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05h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+(CF)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solidFill>
                  <a:srgbClr val="FF0000"/>
                </a:solidFill>
                <a:latin typeface="Arial" charset="0"/>
                <a:sym typeface="Wingdings" charset="0"/>
              </a:rPr>
              <a:t>ABh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05h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+ 0 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B0h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(BL) 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B0h,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(CF) = 0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NEG BL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(BL) = –(BL)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–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0h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–(1011 0000)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= 0101 0000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50h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800" dirty="0"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6033D4-498A-E04B-BA42-3A4ED93075F9}" type="datetime1">
              <a:rPr lang="en-US" smtClean="0">
                <a:latin typeface="Garamond" charset="0"/>
              </a:rPr>
              <a:t>5/19/16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74945-A4F0-814A-AED4-B76FA7FD69D1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4198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9637</TotalTime>
  <Words>1018</Words>
  <Application>Microsoft Macintosh PowerPoint</Application>
  <PresentationFormat>On-screen Show (4:3)</PresentationFormat>
  <Paragraphs>222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EECE.3170 Microprocessor Systems Design I</vt:lpstr>
      <vt:lpstr>Lecture outline</vt:lpstr>
      <vt:lpstr>Review: data &amp; data transfer instructions</vt:lpstr>
      <vt:lpstr>Review: XCHG, LEA</vt:lpstr>
      <vt:lpstr>Flags</vt:lpstr>
      <vt:lpstr>Addition instructions</vt:lpstr>
      <vt:lpstr>Subtraction instructions</vt:lpstr>
      <vt:lpstr>Addition/subtraction examples</vt:lpstr>
      <vt:lpstr>Example solution</vt:lpstr>
      <vt:lpstr>Example solution (cont.)</vt:lpstr>
      <vt:lpstr>Multiplication/division </vt:lpstr>
      <vt:lpstr>MUL/IMUL</vt:lpstr>
      <vt:lpstr>DIV/IDIV</vt:lpstr>
      <vt:lpstr>Example</vt:lpstr>
      <vt:lpstr>Solution</vt:lpstr>
      <vt:lpstr>Solution (continued)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1724</cp:revision>
  <dcterms:created xsi:type="dcterms:W3CDTF">2006-04-03T05:03:01Z</dcterms:created>
  <dcterms:modified xsi:type="dcterms:W3CDTF">2016-05-19T21:04:56Z</dcterms:modified>
</cp:coreProperties>
</file>