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477" r:id="rId4"/>
    <p:sldId id="478" r:id="rId5"/>
    <p:sldId id="479" r:id="rId6"/>
    <p:sldId id="474" r:id="rId7"/>
    <p:sldId id="475" r:id="rId8"/>
    <p:sldId id="476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324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5-04-29T12:25:05.3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1217 15123 63,'-9'-18'35,"3"7"1,-4-1-1,10 12-24,-16-12-4,16 12-4,-12-6-1,12 6-2,0 0 1,0 0 0,0 0 0,0 0 1,15 11 0,4-8 0,7-3 0,12 3 1,7-6-1,13 2 1,7-3-2,8 0 1,4-5-1,4-2-1,-3-1 1,-3-5 0,-4 2-1,-7-3-1,-11 1 1,-8 3 0,-9 0 1,-9 5-1,-10 0 1,-17 9-1,0 0 1,-16-11-1,-8 4 0,-8-2 0,-6-4 0,-7-6 0,-3-3 0,2-2 1,3-2-1,7 3 0,5 0 0,8 1 0,11 5 0,12 5 0,13 5 0,13 3 0,12 4 0,5 1 0,9 4 1,1 4 0,2 2 0,-3 4-1,-9 4 0,-8 2 0,-15 5 0,-11 7 0,-14 5 0,-13 3 0,-13 2-2,-9 1 0,-3 3-3,-9-15-10,8 9-23,0-13-1,13-4-1,8-12 0</inkml:trace>
  <inkml:trace contextRef="#ctx0" brushRef="#br0" timeOffset="5155.4844">2324 11939 80,'-9'-14'35,"-1"0"1,1 3-1,-5-3-28,14 14-1,-16-12-2,16 12-1,0 0-1,0 0 0,0 0-1,0 0 0,28 8 0,7-2 0,12-3 1,14-1-1,9-2 1,17-3 0,8-2 0,10-4-1,2 1-1,1-4 1,-4 1-1,-9 0 0,-9 0 0,-11 4 1,-14-2-1,-16 3 0,-12 0 0,-11 2 1,-11 2-1,-11 2 0,0 0-1,-11-17 1,-10 8 0,-8-2 0,-10-1 0,-8-4-1,-6 3 1,-5-1-1,2 0 0,5 4 0,8 6-1,12 2 1,20 7 0,20 6 1,23 3 0,20 1 1,17 7 0,11 0-1,7 1 1,3-1 1,-8-3-2,-13-2 1,-15-2-1,-15 1 1,-16-4-1,-19-1 0,-19-3-1,-20-2-1,-16 3-4,-21-14-10,-9 13-21,-15-3 0,-5 3-1,-1-2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9A0232-48F2-2542-B839-B8ADDD55E2EA}" type="datetime1">
              <a:rPr lang="en-US" smtClean="0"/>
              <a:t>11/24/15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028AA-9539-7845-8A41-676BE9C85336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74911-F2FF-E14A-BEE5-E84F2615D0F9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2E67C-6A5C-654F-9878-CC744F148D76}" type="datetime1">
              <a:rPr lang="en-US" smtClean="0"/>
              <a:t>11/24/15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91714-405B-074A-8D3A-60B81F7BB0CF}" type="datetime1">
              <a:rPr lang="en-US" smtClean="0"/>
              <a:t>11/24/15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E2011-56AC-DB4F-8146-01B1763DFCF5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88B8-CE5D-554B-AB85-D4EE500F2C5F}" type="datetime1">
              <a:rPr lang="en-US" smtClean="0"/>
              <a:t>11/24/15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441CE-C544-1245-A0FC-2D9C0681F443}" type="datetime1">
              <a:rPr lang="en-US" smtClean="0"/>
              <a:t>11/24/15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5BB7F-C2BD-C548-9AEB-8E18E82A427E}" type="datetime1">
              <a:rPr lang="en-US" smtClean="0"/>
              <a:t>11/24/15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20B25-C152-A042-B95D-B8C0F5D1CA3B}" type="datetime1">
              <a:rPr lang="en-US" smtClean="0"/>
              <a:t>11/24/15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D7246-A19A-874A-8966-3D11A878889B}" type="datetime1">
              <a:rPr lang="en-US" smtClean="0"/>
              <a:t>11/24/15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24B15-797C-B944-829F-F1D52E3B07A7}" type="datetime1">
              <a:rPr lang="en-US" smtClean="0"/>
              <a:t>11/24/15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BA557-EBCA-9C41-BB44-EC2AE00354C6}" type="datetime1">
              <a:rPr lang="en-US" smtClean="0"/>
              <a:t>11/24/15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4B84BE2-34C0-7E4D-81EB-57C73FDB61F2}" type="datetime1">
              <a:rPr lang="en-US" smtClean="0"/>
              <a:t>11/24/15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4590C5-E6C4-214C-9648-88A4ED27C319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appropriate pointer(s) in other element(s) to point to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Delete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Modify pointer(s) in other element(s) so they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Deallocate removed element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890661-B3BE-5846-AD15-2BD41B9ED505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5DB79-E641-1147-B802-6CF257541A30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82A6FD-FDD2-7E4C-85EE-BB5411DFBF2B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5D7531-83F0-0544-B853-34EFA117B845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2084F0-CF45-7840-81F0-2A34AA0FCF4F}" type="datetime1">
              <a:rPr lang="en-US" sz="1200" smtClean="0">
                <a:latin typeface="Garamond" charset="0"/>
                <a:cs typeface="Arial" charset="0"/>
              </a:rPr>
              <a:t>11/24/15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CB134F-1A17-2B42-93AC-C0F9F10F1722}" type="datetime1">
              <a:rPr lang="en-US" sz="1200" smtClean="0">
                <a:latin typeface="Garamond" charset="0"/>
                <a:cs typeface="Arial" charset="0"/>
              </a:rPr>
              <a:t>11/24/15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12F40D-F769-8D46-A349-28AE8C14C95B}" type="datetime1">
              <a:rPr lang="en-US" sz="1200" smtClean="0">
                <a:latin typeface="Garamond" charset="0"/>
                <a:cs typeface="Arial" charset="0"/>
              </a:rPr>
              <a:t>11/24/15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9040" y="4200120"/>
              <a:ext cx="942480" cy="126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040" y="4200120"/>
                <a:ext cx="942480" cy="126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two pointers--one for current item, one for previous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5942B4-47CD-754D-B8FF-B94AC4738A16}" type="datetime1">
              <a:rPr lang="en-US" sz="1200" smtClean="0">
                <a:latin typeface="Garamond" charset="0"/>
                <a:cs typeface="Arial" charset="0"/>
              </a:rPr>
              <a:t>11/24/15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1: Data wasn’t found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</a:t>
            </a:r>
            <a:r>
              <a:rPr lang="en-US" dirty="0" smtClean="0">
                <a:ea typeface="+mn-ea"/>
              </a:rPr>
              <a:t>return unchanged list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(cur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2a: Data was found in first node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beginning of list will be current 2</a:t>
            </a:r>
            <a:r>
              <a:rPr lang="en-US" baseline="30000" dirty="0" smtClean="0">
                <a:ea typeface="+mn-ea"/>
                <a:sym typeface="Wingdings" panose="05000000000000000000" pitchFamily="2" charset="2"/>
              </a:rPr>
              <a:t>nd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 node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endParaRPr lang="en-US" dirty="0" smtClean="0">
              <a:ea typeface="+mn-ea"/>
            </a:endParaRP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dirty="0" smtClean="0">
                <a:ea typeface="+mn-ea"/>
              </a:rPr>
              <a:t>Case 2b: Data found elsewhere </a:t>
            </a:r>
            <a:r>
              <a:rPr lang="en-US" dirty="0" smtClean="0">
                <a:ea typeface="+mn-ea"/>
                <a:sym typeface="Wingdings" panose="05000000000000000000" pitchFamily="2" charset="2"/>
              </a:rPr>
              <a:t> previous node points past node to be removed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&gt;next = cur-&gt;next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1812" indent="-514350">
              <a:buFont typeface="+mj-lt"/>
              <a:buAutoNum type="arabicPeriod" startAt="3"/>
              <a:defRPr/>
            </a:pP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ea typeface="+mn-ea"/>
                <a:cs typeface="Courier New" panose="02070309020205020404" pitchFamily="49" charset="0"/>
              </a:rPr>
              <a:t>Remove node holding data, then return list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ea typeface="+mn-ea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free(cur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C818D1-E237-594A-816E-9546630770D0}" type="datetime1">
              <a:rPr lang="en-US" sz="1200" smtClean="0">
                <a:latin typeface="Garamond" charset="0"/>
                <a:cs typeface="Arial" charset="0"/>
              </a:rPr>
              <a:t>11/24/15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4C79CD-9976-4249-B3A0-1B7875615771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9 due 12/2</a:t>
            </a:r>
          </a:p>
          <a:p>
            <a:pPr lvl="1"/>
            <a:r>
              <a:rPr lang="en-US" dirty="0" smtClean="0">
                <a:latin typeface="Arial" charset="0"/>
              </a:rPr>
              <a:t>Program 10 due 12/9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for outstanding programs: end of semester (12/9)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Dynamic </a:t>
            </a:r>
            <a:r>
              <a:rPr lang="en-US" smtClean="0">
                <a:latin typeface="Arial" charset="0"/>
              </a:rPr>
              <a:t>memory allocation</a:t>
            </a: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Dynamically allocated data structures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B4C561-4A30-8D47-B995-8BC72E72CB7A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Continue with dynamically allocated data structures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9 due 12/2</a:t>
            </a:r>
          </a:p>
          <a:p>
            <a:pPr lvl="1"/>
            <a:r>
              <a:rPr lang="en-US" dirty="0">
                <a:latin typeface="Arial" charset="0"/>
              </a:rPr>
              <a:t>Program 10 due 12/9</a:t>
            </a:r>
          </a:p>
          <a:p>
            <a:pPr lvl="1"/>
            <a:r>
              <a:rPr lang="en-US" dirty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outstanding programs: end of semester (12/9)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FD0847F9-D01F-2249-9192-B560F7B7EDFE}" type="datetime1">
              <a:rPr lang="en-US" sz="1200" smtClean="0"/>
              <a:t>11/24/15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20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953757-BE92-774E-B5CC-8E6CE10C145B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C8698E-0742-CC47-A930-B95A80E894D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Pitfalls: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leaks: must free memory before changing pointer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Dangling pointers: reassign pointer after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Dynamically allocated array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800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then use array notation: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0;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 that return value from allocation functions must be type cast to correct type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5E9E1C-0B13-F845-9631-DA191B5FCB6E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811353-26CA-4147-8DFF-D9D6ABC5220C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1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dynamically allocated arrays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1-D array</a:t>
            </a:r>
          </a:p>
          <a:p>
            <a:pPr>
              <a:buFont typeface="Wingdings" charset="0"/>
              <a:buNone/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arr = (int *)malloc(n * sizeof(int));</a:t>
            </a:r>
            <a:endParaRPr lang="en-US" sz="26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Can then use array notation: arr[i] = 0;</a:t>
            </a:r>
          </a:p>
          <a:p>
            <a:r>
              <a:rPr lang="en-US" sz="2800">
                <a:latin typeface="Arial" charset="0"/>
              </a:rPr>
              <a:t>2-D array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altLang="ja-JP" sz="2400">
                <a:latin typeface="Arial" charset="0"/>
                <a:sym typeface="Wingdings" charset="0"/>
              </a:rPr>
              <a:t>: </a:t>
            </a:r>
            <a:r>
              <a:rPr lang="en-US" altLang="ja-JP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marL="669925" lvl="2" indent="0"/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9FD51A-46C1-A646-940E-9C537962BCA1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BD8E3-A864-F447-BFCA-A6E731230324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1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each of the following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 smtClean="0"/>
              <a:t> Read a line of data from the standard input, store that data in a dynamically allocated string, and return the string (as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Hint: Read the data one character at a time and repeatedly reallocate space in the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**make2DArray(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total,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 smtClean="0"/>
              <a:t> Given the total number of values and number of rows to be stored in a two-dimensional array, determine the appropriate number of columns, allocate the array, and return its starting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</a:t>
            </a:r>
            <a:r>
              <a:rPr lang="en-US" dirty="0" smtClean="0"/>
              <a:t> does not divide evenly into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dirty="0" smtClean="0"/>
              <a:t>, round up. In other words, an array with 30 values and 4 rows should have 8 columns, even though 30 / 4 = 7.5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78F6E4-2496-854A-BA06-E62C7615613D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F075D7-8315-2E4D-8A15-4DF3CB54AC7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char c;			// Input character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= NULL;	// String to hold line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n = 1;		// Length of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Repeatedly store character in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until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  '\n' is read; resize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 hold char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while ((c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()) != '\n')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n+1);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c;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n++;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'\0';	// Null terminator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6D01BB-E611-8549-A32C-BC5F9D6C8311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31B740-CBD9-464C-803D-0FCCBA5590E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**make2DArray(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total,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2-D array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# of columns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Row index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Calculate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round up if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does not divide evenly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total /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((total %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!= 0)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Allocate array--first array </a:t>
            </a:r>
            <a:r>
              <a:rPr lang="en-US" b="1" smtClean="0">
                <a:latin typeface="Courier New" pitchFamily="49" charset="0"/>
                <a:ea typeface="+mn-ea"/>
                <a:cs typeface="Courier New" pitchFamily="49" charset="0"/>
              </a:rPr>
              <a:t>of rows,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then each row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A58CA0-F3F3-2B4F-837A-6612F524EBD0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74329-2840-DF45-B79E-5279658035A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1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Dynamic 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4EA23C-D00F-B04C-A09D-6B9B80C662A8}" type="datetime1">
              <a:rPr lang="en-US" sz="1200" smtClean="0">
                <a:latin typeface="Garamond" charset="0"/>
              </a:rPr>
              <a:t>11/24/15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8162</TotalTime>
  <Words>1293</Words>
  <Application>Microsoft Macintosh PowerPoint</Application>
  <PresentationFormat>On-screen Show (4:3)</PresentationFormat>
  <Paragraphs>290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Edge</vt:lpstr>
      <vt:lpstr>16.216 ECE Application Programming</vt:lpstr>
      <vt:lpstr>Lecture outline</vt:lpstr>
      <vt:lpstr>Review: dynamic memory allocation</vt:lpstr>
      <vt:lpstr>Review: dynamic memory allocation</vt:lpstr>
      <vt:lpstr>Review: dynamically allocated arrays</vt:lpstr>
      <vt:lpstr>Example</vt:lpstr>
      <vt:lpstr>Solution</vt:lpstr>
      <vt:lpstr>Solution (continued)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Deleting item from list</vt:lpstr>
      <vt:lpstr>Deleting item from list (continued)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1651</cp:revision>
  <dcterms:created xsi:type="dcterms:W3CDTF">2006-04-03T05:03:01Z</dcterms:created>
  <dcterms:modified xsi:type="dcterms:W3CDTF">2015-11-24T17:37:14Z</dcterms:modified>
</cp:coreProperties>
</file>